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75" r:id="rId3"/>
    <p:sldId id="258" r:id="rId4"/>
    <p:sldId id="261" r:id="rId5"/>
    <p:sldId id="262" r:id="rId6"/>
    <p:sldId id="277" r:id="rId7"/>
    <p:sldId id="264" r:id="rId8"/>
    <p:sldId id="271" r:id="rId9"/>
    <p:sldId id="266" r:id="rId10"/>
    <p:sldId id="267" r:id="rId11"/>
    <p:sldId id="273" r:id="rId12"/>
    <p:sldId id="269" r:id="rId13"/>
    <p:sldId id="268" r:id="rId14"/>
    <p:sldId id="278" r:id="rId15"/>
    <p:sldId id="285" r:id="rId16"/>
    <p:sldId id="279" r:id="rId17"/>
    <p:sldId id="280" r:id="rId18"/>
    <p:sldId id="281" r:id="rId19"/>
    <p:sldId id="282" r:id="rId20"/>
    <p:sldId id="283" r:id="rId21"/>
    <p:sldId id="284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BEFAE-9971-49EE-8CEA-0D859AC25FE8}" type="datetimeFigureOut">
              <a:rPr lang="de-DE" smtClean="0"/>
              <a:pPr/>
              <a:t>18.03.2011</a:t>
            </a:fld>
            <a:endParaRPr lang="de-DE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5F513-104B-43AD-BDD1-BC34602A7EA8}" type="slidenum">
              <a:rPr lang="de-DE" smtClean="0"/>
              <a:pPr/>
              <a:t>‹nº›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F0BE86-38C7-4604-9EB0-C117A8E7A6E8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57C5A1-C02F-4FD4-A37C-ADA0FC43E55F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47F232-0B63-4373-A080-268DFE97C88C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204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8D7B6-6785-4587-8484-7379C87DCBEC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3BAFAE-99B2-4700-8462-DBEF1B9C9317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18/03/2011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ublic\usp\pos%20graduacao\2011\aula%2001\15%20-%20Orfeo-%20Funeste%20Piagge,%20Ombrosi%20Orridi%20Campi.mp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ublic\usp\pos%20graduacao\2011\aula%2001\05%20String%20Quartet%20No.%2015%20in%20D%20Minor,%20K.%20421%20(K.%20417b)-%20Allegro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ublic\usp\pos%20graduacao\2011\aula%2001\04%20Evangelho%20Sao%20Joao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ublic\usp\pos%20graduacao\2011\aula%2001\05.Machaut.virelai.mp3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ublic\usp\pos%20graduacao\2011\aula%2001\09%20Nymphes,%20napp&#233;s-Circumdederunt%20me,%20song%20for%206%20parts.mp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ublic\usp\pos%20graduacao\2011\aula%2001\Monteverdi%20Si%20ch'io%20vorrei%20morire.mp3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My Pictures\margarita philosoph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88640"/>
            <a:ext cx="4556125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CaixaDeTexto 2"/>
          <p:cNvSpPr txBox="1">
            <a:spLocks noChangeArrowheads="1"/>
          </p:cNvSpPr>
          <p:nvPr/>
        </p:nvSpPr>
        <p:spPr bwMode="auto">
          <a:xfrm>
            <a:off x="214313" y="5357813"/>
            <a:ext cx="3286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alibri" pitchFamily="34" charset="0"/>
              </a:rPr>
              <a:t>Gregor Reisch. </a:t>
            </a:r>
            <a:r>
              <a:rPr lang="pt-BR" i="1">
                <a:solidFill>
                  <a:schemeClr val="bg1"/>
                </a:solidFill>
                <a:latin typeface="Calibri" pitchFamily="34" charset="0"/>
              </a:rPr>
              <a:t>Margarita Philosophica</a:t>
            </a:r>
            <a:r>
              <a:rPr lang="pt-BR">
                <a:solidFill>
                  <a:schemeClr val="bg1"/>
                </a:solidFill>
                <a:latin typeface="Calibri" pitchFamily="34" charset="0"/>
              </a:rPr>
              <a:t> (1551)</a:t>
            </a:r>
            <a:endParaRPr lang="de-DE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79512" y="26064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mtClean="0">
                <a:solidFill>
                  <a:schemeClr val="bg1"/>
                </a:solidFill>
              </a:rPr>
              <a:t>PRESSUPOSTOS E ANTECEDENTES DA RETÓRICA MUSICAL</a:t>
            </a:r>
            <a:endParaRPr lang="de-DE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sueur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428625"/>
            <a:ext cx="6727825" cy="580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ixaDeTexto 2"/>
          <p:cNvSpPr txBox="1">
            <a:spLocks noChangeArrowheads="1"/>
          </p:cNvSpPr>
          <p:nvPr/>
        </p:nvSpPr>
        <p:spPr bwMode="auto">
          <a:xfrm>
            <a:off x="1143000" y="6286500"/>
            <a:ext cx="7000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alibri" pitchFamily="34" charset="0"/>
              </a:rPr>
              <a:t>Eustache Le Sueur. L’Eloquence entre la Musique et la Harmonie (1652)</a:t>
            </a:r>
            <a:endParaRPr lang="de-DE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1"/>
          <p:cNvSpPr txBox="1">
            <a:spLocks noChangeArrowheads="1"/>
          </p:cNvSpPr>
          <p:nvPr/>
        </p:nvSpPr>
        <p:spPr bwMode="auto">
          <a:xfrm>
            <a:off x="357188" y="285750"/>
            <a:ext cx="792956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  <a:p>
            <a:r>
              <a:rPr lang="pt-BR">
                <a:latin typeface="Calibri" pitchFamily="34" charset="0"/>
              </a:rPr>
              <a:t>c.1270: tradução italiana do </a:t>
            </a:r>
            <a:r>
              <a:rPr lang="pt-BR" i="1">
                <a:latin typeface="Calibri" pitchFamily="34" charset="0"/>
              </a:rPr>
              <a:t>De Inventione </a:t>
            </a:r>
            <a:r>
              <a:rPr lang="pt-BR">
                <a:latin typeface="Calibri" pitchFamily="34" charset="0"/>
              </a:rPr>
              <a:t>(Cícero, c.80a.C.) por Brunetto Latini</a:t>
            </a:r>
          </a:p>
          <a:p>
            <a:r>
              <a:rPr lang="pt-BR">
                <a:latin typeface="Calibri" pitchFamily="34" charset="0"/>
              </a:rPr>
              <a:t>c.1350: tradução de cartas de Cícero por Petrarca</a:t>
            </a:r>
          </a:p>
          <a:p>
            <a:endParaRPr lang="pt-BR">
              <a:latin typeface="Calibri" pitchFamily="34" charset="0"/>
            </a:endParaRPr>
          </a:p>
          <a:p>
            <a:r>
              <a:rPr lang="pt-BR">
                <a:latin typeface="Calibri" pitchFamily="34" charset="0"/>
              </a:rPr>
              <a:t>1416: descoberta da </a:t>
            </a:r>
            <a:r>
              <a:rPr lang="pt-BR" i="1">
                <a:latin typeface="Calibri" pitchFamily="34" charset="0"/>
              </a:rPr>
              <a:t>Institutio Oratoria </a:t>
            </a:r>
            <a:r>
              <a:rPr lang="pt-BR">
                <a:latin typeface="Calibri" pitchFamily="34" charset="0"/>
              </a:rPr>
              <a:t>(Quintiliano, c. 95 AD)</a:t>
            </a:r>
          </a:p>
          <a:p>
            <a:r>
              <a:rPr lang="pt-BR">
                <a:latin typeface="Calibri" pitchFamily="34" charset="0"/>
              </a:rPr>
              <a:t>1422: descoberta do </a:t>
            </a:r>
            <a:r>
              <a:rPr lang="pt-BR" i="1">
                <a:latin typeface="Calibri" pitchFamily="34" charset="0"/>
              </a:rPr>
              <a:t>De Oratore </a:t>
            </a:r>
            <a:r>
              <a:rPr lang="pt-BR">
                <a:latin typeface="Calibri" pitchFamily="34" charset="0"/>
              </a:rPr>
              <a:t>(Cícero, c. 55 a.C.)</a:t>
            </a:r>
          </a:p>
          <a:p>
            <a:r>
              <a:rPr lang="pt-BR">
                <a:latin typeface="Calibri" pitchFamily="34" charset="0"/>
              </a:rPr>
              <a:t>            </a:t>
            </a:r>
            <a:r>
              <a:rPr lang="pt-BR">
                <a:solidFill>
                  <a:srgbClr val="FF0000"/>
                </a:solidFill>
                <a:latin typeface="Calibri" pitchFamily="34" charset="0"/>
              </a:rPr>
              <a:t>publicação</a:t>
            </a:r>
            <a:r>
              <a:rPr lang="pt-BR">
                <a:latin typeface="Calibri" pitchFamily="34" charset="0"/>
              </a:rPr>
              <a:t> do </a:t>
            </a:r>
            <a:r>
              <a:rPr lang="pt-BR" i="1">
                <a:latin typeface="Calibri" pitchFamily="34" charset="0"/>
              </a:rPr>
              <a:t>De Oratore</a:t>
            </a:r>
          </a:p>
          <a:p>
            <a:r>
              <a:rPr lang="pt-BR">
                <a:latin typeface="Calibri" pitchFamily="34" charset="0"/>
              </a:rPr>
              <a:t>1470: publicação da </a:t>
            </a:r>
            <a:r>
              <a:rPr lang="pt-BR" i="1">
                <a:latin typeface="Calibri" pitchFamily="34" charset="0"/>
              </a:rPr>
              <a:t>Institutio Oratoria</a:t>
            </a:r>
          </a:p>
          <a:p>
            <a:r>
              <a:rPr lang="pt-BR">
                <a:latin typeface="Calibri" pitchFamily="34" charset="0"/>
              </a:rPr>
              <a:t>            até 1500: 18 edições </a:t>
            </a:r>
          </a:p>
          <a:p>
            <a:r>
              <a:rPr lang="pt-BR">
                <a:latin typeface="Calibri" pitchFamily="34" charset="0"/>
              </a:rPr>
              <a:t>            1500-1600: 130 edições</a:t>
            </a:r>
          </a:p>
          <a:p>
            <a:r>
              <a:rPr lang="pt-BR">
                <a:latin typeface="Calibri" pitchFamily="34" charset="0"/>
              </a:rPr>
              <a:t>1508: publicação da </a:t>
            </a:r>
            <a:r>
              <a:rPr lang="pt-BR" i="1">
                <a:latin typeface="Calibri" pitchFamily="34" charset="0"/>
              </a:rPr>
              <a:t>Retórica</a:t>
            </a:r>
            <a:r>
              <a:rPr lang="pt-BR">
                <a:latin typeface="Calibri" pitchFamily="34" charset="0"/>
              </a:rPr>
              <a:t> (Aristóteles, c. 350 a.C.) em grego</a:t>
            </a:r>
          </a:p>
          <a:p>
            <a:endParaRPr lang="pt-BR">
              <a:latin typeface="Calibri" pitchFamily="34" charset="0"/>
            </a:endParaRPr>
          </a:p>
          <a:p>
            <a:r>
              <a:rPr lang="pt-BR">
                <a:latin typeface="Calibri" pitchFamily="34" charset="0"/>
              </a:rPr>
              <a:t>1525: Pietro Bembo, </a:t>
            </a:r>
            <a:r>
              <a:rPr lang="pt-BR" i="1">
                <a:latin typeface="Calibri" pitchFamily="34" charset="0"/>
              </a:rPr>
              <a:t>Prose della volgar lingua</a:t>
            </a:r>
            <a:r>
              <a:rPr lang="pt-BR">
                <a:latin typeface="Calibri" pitchFamily="34" charset="0"/>
              </a:rPr>
              <a:t> </a:t>
            </a:r>
          </a:p>
          <a:p>
            <a:r>
              <a:rPr lang="pt-BR">
                <a:latin typeface="Calibri" pitchFamily="34" charset="0"/>
              </a:rPr>
              <a:t>	aplicação de ideais ciceronianos da </a:t>
            </a:r>
            <a:r>
              <a:rPr lang="pt-BR" i="1">
                <a:latin typeface="Calibri" pitchFamily="34" charset="0"/>
              </a:rPr>
              <a:t>recte loquendi </a:t>
            </a:r>
            <a:r>
              <a:rPr lang="pt-BR">
                <a:latin typeface="Calibri" pitchFamily="34" charset="0"/>
              </a:rPr>
              <a:t>à poesia vernácula; </a:t>
            </a:r>
          </a:p>
          <a:p>
            <a:r>
              <a:rPr lang="pt-BR">
                <a:latin typeface="Calibri" pitchFamily="34" charset="0"/>
              </a:rPr>
              <a:t>	influência sobre músicos ligados ao círculo veneziano: </a:t>
            </a:r>
          </a:p>
          <a:p>
            <a:r>
              <a:rPr lang="pt-BR">
                <a:latin typeface="Calibri" pitchFamily="34" charset="0"/>
              </a:rPr>
              <a:t>	Gaffurio, Aaron, </a:t>
            </a:r>
            <a:r>
              <a:rPr lang="pt-BR" b="1">
                <a:latin typeface="Calibri" pitchFamily="34" charset="0"/>
              </a:rPr>
              <a:t>Zarlino</a:t>
            </a:r>
            <a:r>
              <a:rPr lang="pt-BR">
                <a:latin typeface="Calibri" pitchFamily="34" charset="0"/>
              </a:rPr>
              <a:t>, </a:t>
            </a:r>
            <a:r>
              <a:rPr lang="pt-BR" b="1">
                <a:latin typeface="Calibri" pitchFamily="34" charset="0"/>
              </a:rPr>
              <a:t>Vicentino</a:t>
            </a:r>
            <a:r>
              <a:rPr lang="pt-BR">
                <a:latin typeface="Calibri" pitchFamily="34" charset="0"/>
              </a:rPr>
              <a:t>, Doni, Artusi, Zaconi, Galilei</a:t>
            </a:r>
          </a:p>
          <a:p>
            <a:endParaRPr lang="pt-BR">
              <a:latin typeface="Calibri" pitchFamily="34" charset="0"/>
            </a:endParaRPr>
          </a:p>
          <a:p>
            <a:endParaRPr lang="pt-BR" smtClean="0">
              <a:solidFill>
                <a:srgbClr val="00B050"/>
              </a:solidFill>
              <a:latin typeface="Calibri" pitchFamily="34" charset="0"/>
            </a:endParaRPr>
          </a:p>
          <a:p>
            <a:endParaRPr lang="pt-BR" smtClean="0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mtClean="0">
                <a:solidFill>
                  <a:srgbClr val="00B050"/>
                </a:solidFill>
                <a:latin typeface="Calibri" pitchFamily="34" charset="0"/>
              </a:rPr>
              <a:t>Rudolph </a:t>
            </a:r>
            <a:r>
              <a:rPr lang="pt-BR">
                <a:solidFill>
                  <a:srgbClr val="00B050"/>
                </a:solidFill>
                <a:latin typeface="Calibri" pitchFamily="34" charset="0"/>
              </a:rPr>
              <a:t>Agricola (1444-1485) : 1469-79 - Pavia, Ferrara</a:t>
            </a:r>
          </a:p>
          <a:p>
            <a:r>
              <a:rPr lang="pt-BR">
                <a:solidFill>
                  <a:srgbClr val="00B050"/>
                </a:solidFill>
                <a:latin typeface="Calibri" pitchFamily="34" charset="0"/>
              </a:rPr>
              <a:t>Johannes Cochlaeus (1479-1552): 1516 - Ferrara, </a:t>
            </a:r>
            <a:r>
              <a:rPr lang="pt-BR" smtClean="0">
                <a:solidFill>
                  <a:srgbClr val="00B050"/>
                </a:solidFill>
                <a:latin typeface="Calibri" pitchFamily="34" charset="0"/>
              </a:rPr>
              <a:t>Roma</a:t>
            </a:r>
            <a:endParaRPr lang="de-DE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60648"/>
            <a:ext cx="4300339" cy="621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539552" y="5517232"/>
            <a:ext cx="284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mtClean="0">
                <a:solidFill>
                  <a:schemeClr val="bg1"/>
                </a:solidFill>
                <a:latin typeface="Calibri" pitchFamily="34" charset="0"/>
              </a:rPr>
              <a:t>Giarda, Cristoforo. </a:t>
            </a:r>
          </a:p>
          <a:p>
            <a:r>
              <a:rPr lang="pt-BR" i="1" smtClean="0">
                <a:solidFill>
                  <a:schemeClr val="bg1"/>
                </a:solidFill>
                <a:latin typeface="Calibri" pitchFamily="34" charset="0"/>
              </a:rPr>
              <a:t>Icones symbolicae</a:t>
            </a:r>
            <a:r>
              <a:rPr lang="pt-BR" smtClean="0">
                <a:solidFill>
                  <a:schemeClr val="bg1"/>
                </a:solidFill>
                <a:latin typeface="Calibri" pitchFamily="34" charset="0"/>
              </a:rPr>
              <a:t>, 1628</a:t>
            </a:r>
            <a:endParaRPr lang="de-DE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ixaDeTexto 1"/>
          <p:cNvSpPr txBox="1">
            <a:spLocks noChangeArrowheads="1"/>
          </p:cNvSpPr>
          <p:nvPr/>
        </p:nvSpPr>
        <p:spPr bwMode="auto">
          <a:xfrm>
            <a:off x="179388" y="87313"/>
            <a:ext cx="3960812" cy="67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Funeste piagge ombrosi orridi campi,</a:t>
            </a:r>
          </a:p>
          <a:p>
            <a:r>
              <a:rPr lang="it-IT" sz="1400"/>
              <a:t>che di stelle, o di sole</a:t>
            </a:r>
            <a:br>
              <a:rPr lang="it-IT" sz="1400"/>
            </a:br>
            <a:r>
              <a:rPr lang="it-IT" sz="1400"/>
              <a:t>non vedeste giammai scintill'e lampi,</a:t>
            </a:r>
            <a:br>
              <a:rPr lang="it-IT" sz="1400"/>
            </a:br>
            <a:r>
              <a:rPr lang="it-IT" sz="1400"/>
              <a:t>rimbombate dolenti</a:t>
            </a:r>
            <a:br>
              <a:rPr lang="it-IT" sz="1400"/>
            </a:br>
            <a:r>
              <a:rPr lang="it-IT" sz="1400"/>
              <a:t>al suon dell'angosciose mie parole,</a:t>
            </a:r>
            <a:br>
              <a:rPr lang="it-IT" sz="1400"/>
            </a:br>
            <a:r>
              <a:rPr lang="it-IT" sz="1400"/>
              <a:t>mentre con mesti accenti</a:t>
            </a:r>
            <a:br>
              <a:rPr lang="it-IT" sz="1400"/>
            </a:br>
            <a:r>
              <a:rPr lang="it-IT" sz="1400"/>
              <a:t>il perduto mio ben con voi sospiro,</a:t>
            </a:r>
            <a:br>
              <a:rPr lang="it-IT" sz="1400"/>
            </a:br>
            <a:r>
              <a:rPr lang="it-IT" sz="1400"/>
              <a:t>e voi deh per pietà del mio martiro,</a:t>
            </a:r>
            <a:br>
              <a:rPr lang="it-IT" sz="1400"/>
            </a:br>
            <a:r>
              <a:rPr lang="it-IT" sz="1400"/>
              <a:t>che nel misero cor dimora eterno,</a:t>
            </a:r>
            <a:br>
              <a:rPr lang="it-IT" sz="1400"/>
            </a:br>
            <a:r>
              <a:rPr lang="it-IT" sz="1400"/>
              <a:t>lagrimate al mio pianto ombre d'inferno.</a:t>
            </a:r>
          </a:p>
          <a:p>
            <a:r>
              <a:rPr lang="it-IT" sz="1400"/>
              <a:t>Ohimè che su l'aurora</a:t>
            </a:r>
          </a:p>
          <a:p>
            <a:r>
              <a:rPr lang="it-IT" sz="1400"/>
              <a:t>giunse all'occaso il sol de gl'occhi miei</a:t>
            </a:r>
            <a:br>
              <a:rPr lang="it-IT" sz="1400"/>
            </a:br>
            <a:r>
              <a:rPr lang="it-IT" sz="1400"/>
              <a:t>misero e su quell'ora</a:t>
            </a:r>
            <a:br>
              <a:rPr lang="it-IT" sz="1400"/>
            </a:br>
            <a:r>
              <a:rPr lang="it-IT" sz="1400"/>
              <a:t>che scaldarmi a bei raggi mi credei</a:t>
            </a:r>
            <a:br>
              <a:rPr lang="it-IT" sz="1400"/>
            </a:br>
            <a:r>
              <a:rPr lang="it-IT" sz="1400"/>
              <a:t>morte spense il bel lume, e freddo, e solo</a:t>
            </a:r>
            <a:br>
              <a:rPr lang="it-IT" sz="1400"/>
            </a:br>
            <a:r>
              <a:rPr lang="it-IT" sz="1400"/>
              <a:t>restai fra pianto, e duolo</a:t>
            </a:r>
            <a:br>
              <a:rPr lang="it-IT" sz="1400"/>
            </a:br>
            <a:r>
              <a:rPr lang="it-IT" sz="1400"/>
              <a:t>com'angue suole in fredda piaggia il verno</a:t>
            </a:r>
            <a:br>
              <a:rPr lang="it-IT" sz="1400"/>
            </a:br>
            <a:r>
              <a:rPr lang="it-IT" sz="1400"/>
              <a:t>lagrimate al mio pianto ombre d'inferno.</a:t>
            </a:r>
          </a:p>
          <a:p>
            <a:endParaRPr lang="it-IT" sz="1400"/>
          </a:p>
          <a:p>
            <a:r>
              <a:rPr lang="it-IT" sz="1400"/>
              <a:t> E tu mentre al ciel piacque</a:t>
            </a:r>
          </a:p>
          <a:p>
            <a:r>
              <a:rPr lang="it-IT" sz="1400"/>
              <a:t>luce di questi lumi</a:t>
            </a:r>
            <a:br>
              <a:rPr lang="it-IT" sz="1400"/>
            </a:br>
            <a:r>
              <a:rPr lang="it-IT" sz="1400"/>
              <a:t>fatti al tuo dipartir fontan'e fiumi</a:t>
            </a:r>
            <a:br>
              <a:rPr lang="it-IT" sz="1400"/>
            </a:br>
            <a:r>
              <a:rPr lang="it-IT" sz="1400"/>
              <a:t>che fai per entro i tenebrosi orrori,</a:t>
            </a:r>
            <a:br>
              <a:rPr lang="it-IT" sz="1400"/>
            </a:br>
            <a:r>
              <a:rPr lang="it-IT" sz="1400"/>
              <a:t>forse t'affliggi, e piagni</a:t>
            </a:r>
            <a:br>
              <a:rPr lang="it-IT" sz="1400"/>
            </a:br>
            <a:r>
              <a:rPr lang="it-IT" sz="1400"/>
              <a:t>l'acerbo fato, e gl'infelici amori.</a:t>
            </a:r>
          </a:p>
          <a:p>
            <a:r>
              <a:rPr lang="it-IT" sz="1400"/>
              <a:t>Deh se scintilla ancora</a:t>
            </a:r>
          </a:p>
          <a:p>
            <a:r>
              <a:rPr lang="it-IT" sz="1400"/>
              <a:t>ti scalda il sen di quei sì cari ardori,</a:t>
            </a:r>
            <a:br>
              <a:rPr lang="it-IT" sz="1400"/>
            </a:br>
            <a:r>
              <a:rPr lang="it-IT" sz="1400"/>
              <a:t>senti mia vita, senti,</a:t>
            </a:r>
            <a:br>
              <a:rPr lang="it-IT" sz="1400"/>
            </a:br>
            <a:r>
              <a:rPr lang="it-IT" sz="1400"/>
              <a:t>quai pianti, e quai lamenti</a:t>
            </a:r>
            <a:br>
              <a:rPr lang="it-IT" sz="1400"/>
            </a:br>
            <a:r>
              <a:rPr lang="it-IT" sz="1400"/>
              <a:t>versa il tuo caro Orfeo dal cor interno</a:t>
            </a:r>
            <a:br>
              <a:rPr lang="it-IT" sz="1400"/>
            </a:br>
            <a:r>
              <a:rPr lang="it-IT" sz="1400"/>
              <a:t>lagrimate al mio pianto ombre d'inferno.</a:t>
            </a:r>
            <a:endParaRPr lang="de-DE"/>
          </a:p>
        </p:txBody>
      </p:sp>
      <p:sp>
        <p:nvSpPr>
          <p:cNvPr id="11267" name="CaixaDeTexto 2"/>
          <p:cNvSpPr txBox="1">
            <a:spLocks noChangeArrowheads="1"/>
          </p:cNvSpPr>
          <p:nvPr/>
        </p:nvSpPr>
        <p:spPr bwMode="auto">
          <a:xfrm>
            <a:off x="4356100" y="87313"/>
            <a:ext cx="4537075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00B050"/>
                </a:solidFill>
              </a:rPr>
              <a:t>Paisagem funesta, campos horríveis e escuros,</a:t>
            </a:r>
          </a:p>
          <a:p>
            <a:r>
              <a:rPr lang="pt-BR" sz="1400">
                <a:solidFill>
                  <a:srgbClr val="00B050"/>
                </a:solidFill>
              </a:rPr>
              <a:t>Que nunca vistes o lampejar cintilante</a:t>
            </a:r>
          </a:p>
          <a:p>
            <a:r>
              <a:rPr lang="pt-BR" sz="1400">
                <a:solidFill>
                  <a:srgbClr val="00B050"/>
                </a:solidFill>
              </a:rPr>
              <a:t>Das estrelas ou do sol,</a:t>
            </a:r>
          </a:p>
          <a:p>
            <a:r>
              <a:rPr lang="pt-BR" sz="1400">
                <a:solidFill>
                  <a:srgbClr val="00B050"/>
                </a:solidFill>
              </a:rPr>
              <a:t>Rebombai dolentes</a:t>
            </a:r>
          </a:p>
          <a:p>
            <a:r>
              <a:rPr lang="pt-BR" sz="1400">
                <a:solidFill>
                  <a:srgbClr val="00B050"/>
                </a:solidFill>
              </a:rPr>
              <a:t>Ao som de minhas palavras angustiadas,</a:t>
            </a:r>
          </a:p>
          <a:p>
            <a:r>
              <a:rPr lang="pt-BR" sz="1400">
                <a:solidFill>
                  <a:srgbClr val="00B050"/>
                </a:solidFill>
              </a:rPr>
              <a:t>Enquanto com acentos tristes,</a:t>
            </a:r>
          </a:p>
          <a:p>
            <a:r>
              <a:rPr lang="pt-BR" sz="1400">
                <a:solidFill>
                  <a:srgbClr val="00B050"/>
                </a:solidFill>
              </a:rPr>
              <a:t>Suspiro convosco meu bem perdido</a:t>
            </a:r>
          </a:p>
          <a:p>
            <a:r>
              <a:rPr lang="pt-BR" sz="1400">
                <a:solidFill>
                  <a:srgbClr val="00B050"/>
                </a:solidFill>
              </a:rPr>
              <a:t>E vós, oh, por piedade de meu martírio,</a:t>
            </a:r>
          </a:p>
          <a:p>
            <a:r>
              <a:rPr lang="pt-BR" sz="1400">
                <a:solidFill>
                  <a:srgbClr val="00B050"/>
                </a:solidFill>
              </a:rPr>
              <a:t>Que permanece eternamente em meu mísero coração</a:t>
            </a:r>
            <a:r>
              <a:rPr lang="pt-BR" sz="1400" smtClean="0">
                <a:solidFill>
                  <a:srgbClr val="00B050"/>
                </a:solidFill>
              </a:rPr>
              <a:t>.</a:t>
            </a:r>
          </a:p>
          <a:p>
            <a:r>
              <a:rPr lang="pt-BR" sz="1400" smtClean="0">
                <a:solidFill>
                  <a:srgbClr val="00B050"/>
                </a:solidFill>
              </a:rPr>
              <a:t>Chorai meu pranto, sombras do inferno.</a:t>
            </a:r>
            <a:endParaRPr lang="pt-BR" sz="1400">
              <a:solidFill>
                <a:srgbClr val="00B050"/>
              </a:solidFill>
            </a:endParaRPr>
          </a:p>
          <a:p>
            <a:r>
              <a:rPr lang="pt-BR" sz="1400">
                <a:solidFill>
                  <a:srgbClr val="00B050"/>
                </a:solidFill>
              </a:rPr>
              <a:t>Oh, que </a:t>
            </a:r>
            <a:r>
              <a:rPr lang="pt-BR" sz="1400" smtClean="0">
                <a:solidFill>
                  <a:srgbClr val="00B050"/>
                </a:solidFill>
              </a:rPr>
              <a:t>a </a:t>
            </a:r>
            <a:r>
              <a:rPr lang="pt-BR" sz="1400">
                <a:solidFill>
                  <a:srgbClr val="00B050"/>
                </a:solidFill>
              </a:rPr>
              <a:t>aurora</a:t>
            </a:r>
          </a:p>
          <a:p>
            <a:r>
              <a:rPr lang="pt-BR" sz="1400" smtClean="0">
                <a:solidFill>
                  <a:srgbClr val="00B050"/>
                </a:solidFill>
              </a:rPr>
              <a:t>Juntasse ao </a:t>
            </a:r>
            <a:r>
              <a:rPr lang="pt-BR" sz="1400">
                <a:solidFill>
                  <a:srgbClr val="00B050"/>
                </a:solidFill>
              </a:rPr>
              <a:t>ocaso </a:t>
            </a:r>
            <a:r>
              <a:rPr lang="pt-BR" sz="1400" smtClean="0">
                <a:solidFill>
                  <a:srgbClr val="00B050"/>
                </a:solidFill>
              </a:rPr>
              <a:t>o </a:t>
            </a:r>
            <a:r>
              <a:rPr lang="pt-BR" sz="1400">
                <a:solidFill>
                  <a:srgbClr val="00B050"/>
                </a:solidFill>
              </a:rPr>
              <a:t>sol dos meus míseros </a:t>
            </a:r>
            <a:r>
              <a:rPr lang="pt-BR" sz="1400" smtClean="0">
                <a:solidFill>
                  <a:srgbClr val="00B050"/>
                </a:solidFill>
              </a:rPr>
              <a:t>olhos;</a:t>
            </a:r>
            <a:endParaRPr lang="pt-BR" sz="1400">
              <a:solidFill>
                <a:srgbClr val="00B050"/>
              </a:solidFill>
            </a:endParaRPr>
          </a:p>
          <a:p>
            <a:r>
              <a:rPr lang="pt-BR" sz="1400" smtClean="0">
                <a:solidFill>
                  <a:srgbClr val="00B050"/>
                </a:solidFill>
              </a:rPr>
              <a:t>Naquela </a:t>
            </a:r>
            <a:r>
              <a:rPr lang="pt-BR" sz="1400">
                <a:solidFill>
                  <a:srgbClr val="00B050"/>
                </a:solidFill>
              </a:rPr>
              <a:t>hora </a:t>
            </a:r>
            <a:endParaRPr lang="pt-BR" sz="1400" smtClean="0">
              <a:solidFill>
                <a:srgbClr val="00B050"/>
              </a:solidFill>
            </a:endParaRPr>
          </a:p>
          <a:p>
            <a:r>
              <a:rPr lang="pt-BR" sz="1400" smtClean="0">
                <a:solidFill>
                  <a:srgbClr val="00B050"/>
                </a:solidFill>
              </a:rPr>
              <a:t>em </a:t>
            </a:r>
            <a:r>
              <a:rPr lang="pt-BR" sz="1400">
                <a:solidFill>
                  <a:srgbClr val="00B050"/>
                </a:solidFill>
              </a:rPr>
              <a:t>que cri </a:t>
            </a:r>
            <a:r>
              <a:rPr lang="pt-BR" sz="1400" smtClean="0">
                <a:solidFill>
                  <a:srgbClr val="00B050"/>
                </a:solidFill>
              </a:rPr>
              <a:t>aquecer-me com </a:t>
            </a:r>
            <a:r>
              <a:rPr lang="pt-BR" sz="1400">
                <a:solidFill>
                  <a:srgbClr val="00B050"/>
                </a:solidFill>
              </a:rPr>
              <a:t>belos </a:t>
            </a:r>
            <a:r>
              <a:rPr lang="pt-BR" sz="1400" smtClean="0">
                <a:solidFill>
                  <a:srgbClr val="00B050"/>
                </a:solidFill>
              </a:rPr>
              <a:t>olhos,</a:t>
            </a:r>
            <a:endParaRPr lang="pt-BR" sz="1400">
              <a:solidFill>
                <a:srgbClr val="00B050"/>
              </a:solidFill>
            </a:endParaRPr>
          </a:p>
          <a:p>
            <a:r>
              <a:rPr lang="pt-BR" sz="1400">
                <a:solidFill>
                  <a:srgbClr val="00B050"/>
                </a:solidFill>
              </a:rPr>
              <a:t>A morte me tolheu </a:t>
            </a:r>
            <a:r>
              <a:rPr lang="pt-BR" sz="1400" smtClean="0">
                <a:solidFill>
                  <a:srgbClr val="00B050"/>
                </a:solidFill>
              </a:rPr>
              <a:t>teu </a:t>
            </a:r>
            <a:r>
              <a:rPr lang="pt-BR" sz="1400">
                <a:solidFill>
                  <a:srgbClr val="00B050"/>
                </a:solidFill>
              </a:rPr>
              <a:t>belo lume e, frio e solitário.</a:t>
            </a:r>
          </a:p>
          <a:p>
            <a:r>
              <a:rPr lang="pt-BR" sz="1400">
                <a:solidFill>
                  <a:srgbClr val="00B050"/>
                </a:solidFill>
              </a:rPr>
              <a:t>Pernaneci ,entre pranto e dor,</a:t>
            </a:r>
          </a:p>
          <a:p>
            <a:r>
              <a:rPr lang="pt-BR" sz="1400">
                <a:solidFill>
                  <a:srgbClr val="00B050"/>
                </a:solidFill>
              </a:rPr>
              <a:t>Angustiado  e solitário  nas frias areias do </a:t>
            </a:r>
            <a:r>
              <a:rPr lang="pt-BR" sz="1400" smtClean="0">
                <a:solidFill>
                  <a:srgbClr val="00B050"/>
                </a:solidFill>
              </a:rPr>
              <a:t>inverno.</a:t>
            </a:r>
            <a:endParaRPr lang="pt-BR" sz="1400">
              <a:solidFill>
                <a:srgbClr val="00B050"/>
              </a:solidFill>
            </a:endParaRPr>
          </a:p>
          <a:p>
            <a:r>
              <a:rPr lang="pt-BR" sz="1400">
                <a:solidFill>
                  <a:srgbClr val="00B050"/>
                </a:solidFill>
              </a:rPr>
              <a:t>Chorai o meu pranto, sombras do inferno.</a:t>
            </a:r>
          </a:p>
          <a:p>
            <a:endParaRPr lang="pt-BR" sz="1400">
              <a:solidFill>
                <a:srgbClr val="00B050"/>
              </a:solidFill>
            </a:endParaRPr>
          </a:p>
          <a:p>
            <a:r>
              <a:rPr lang="pt-BR" sz="1400" smtClean="0">
                <a:solidFill>
                  <a:srgbClr val="00B050"/>
                </a:solidFill>
              </a:rPr>
              <a:t>E </a:t>
            </a:r>
            <a:r>
              <a:rPr lang="pt-BR" sz="1400">
                <a:solidFill>
                  <a:srgbClr val="00B050"/>
                </a:solidFill>
              </a:rPr>
              <a:t>tu, enquanto ao céu agradar,</a:t>
            </a:r>
          </a:p>
          <a:p>
            <a:r>
              <a:rPr lang="pt-BR" sz="1400">
                <a:solidFill>
                  <a:srgbClr val="00B050"/>
                </a:solidFill>
              </a:rPr>
              <a:t>Luz destes olhos, os meus olhos</a:t>
            </a:r>
          </a:p>
          <a:p>
            <a:r>
              <a:rPr lang="pt-BR" sz="1400">
                <a:solidFill>
                  <a:srgbClr val="00B050"/>
                </a:solidFill>
              </a:rPr>
              <a:t>Transformareis com tua partida em fontes e os </a:t>
            </a:r>
            <a:r>
              <a:rPr lang="pt-BR" sz="1400" smtClean="0">
                <a:solidFill>
                  <a:srgbClr val="00B050"/>
                </a:solidFill>
              </a:rPr>
              <a:t>rios.</a:t>
            </a:r>
            <a:endParaRPr lang="pt-BR" sz="1400">
              <a:solidFill>
                <a:srgbClr val="00B050"/>
              </a:solidFill>
            </a:endParaRPr>
          </a:p>
          <a:p>
            <a:r>
              <a:rPr lang="pt-BR" sz="1400" smtClean="0">
                <a:solidFill>
                  <a:srgbClr val="00B050"/>
                </a:solidFill>
              </a:rPr>
              <a:t>Que faças, </a:t>
            </a:r>
            <a:r>
              <a:rPr lang="pt-BR" sz="1400">
                <a:solidFill>
                  <a:srgbClr val="00B050"/>
                </a:solidFill>
              </a:rPr>
              <a:t>quando </a:t>
            </a:r>
            <a:r>
              <a:rPr lang="pt-BR" sz="1400" smtClean="0">
                <a:solidFill>
                  <a:srgbClr val="00B050"/>
                </a:solidFill>
              </a:rPr>
              <a:t>entrar nos </a:t>
            </a:r>
            <a:r>
              <a:rPr lang="pt-BR" sz="1400">
                <a:solidFill>
                  <a:srgbClr val="00B050"/>
                </a:solidFill>
              </a:rPr>
              <a:t>horrores tenebrosos</a:t>
            </a:r>
          </a:p>
          <a:p>
            <a:r>
              <a:rPr lang="pt-BR" sz="1400">
                <a:solidFill>
                  <a:srgbClr val="00B050"/>
                </a:solidFill>
              </a:rPr>
              <a:t>Com que te aflijas, e </a:t>
            </a:r>
            <a:r>
              <a:rPr lang="pt-BR" sz="1400" smtClean="0">
                <a:solidFill>
                  <a:srgbClr val="00B050"/>
                </a:solidFill>
              </a:rPr>
              <a:t>chores</a:t>
            </a:r>
            <a:endParaRPr lang="pt-BR" sz="1400">
              <a:solidFill>
                <a:srgbClr val="00B050"/>
              </a:solidFill>
            </a:endParaRPr>
          </a:p>
          <a:p>
            <a:r>
              <a:rPr lang="pt-BR" sz="1400">
                <a:solidFill>
                  <a:srgbClr val="00B050"/>
                </a:solidFill>
              </a:rPr>
              <a:t>O destino amargo e os amores infelizes.</a:t>
            </a:r>
          </a:p>
          <a:p>
            <a:r>
              <a:rPr lang="pt-BR" sz="1400">
                <a:solidFill>
                  <a:srgbClr val="00B050"/>
                </a:solidFill>
              </a:rPr>
              <a:t>Oh, se cintila ainda,</a:t>
            </a:r>
          </a:p>
          <a:p>
            <a:r>
              <a:rPr lang="pt-BR" sz="1400">
                <a:solidFill>
                  <a:srgbClr val="00B050"/>
                </a:solidFill>
              </a:rPr>
              <a:t>Se te enternecem o seio os </a:t>
            </a:r>
            <a:r>
              <a:rPr lang="pt-BR" sz="1400" smtClean="0">
                <a:solidFill>
                  <a:srgbClr val="00B050"/>
                </a:solidFill>
              </a:rPr>
              <a:t>tão caros </a:t>
            </a:r>
            <a:r>
              <a:rPr lang="pt-BR" sz="1400">
                <a:solidFill>
                  <a:srgbClr val="00B050"/>
                </a:solidFill>
              </a:rPr>
              <a:t>ardores,</a:t>
            </a:r>
          </a:p>
          <a:p>
            <a:r>
              <a:rPr lang="pt-BR" sz="1400">
                <a:solidFill>
                  <a:srgbClr val="00B050"/>
                </a:solidFill>
              </a:rPr>
              <a:t>Escuta, minha vida, escuta</a:t>
            </a:r>
          </a:p>
          <a:p>
            <a:r>
              <a:rPr lang="pt-BR" sz="1400">
                <a:solidFill>
                  <a:srgbClr val="00B050"/>
                </a:solidFill>
              </a:rPr>
              <a:t>O quanto chora e quantos lamentos</a:t>
            </a:r>
          </a:p>
          <a:p>
            <a:r>
              <a:rPr lang="pt-BR" sz="1400">
                <a:solidFill>
                  <a:srgbClr val="00B050"/>
                </a:solidFill>
              </a:rPr>
              <a:t>Derrama o teu caro Orfeu, com o coração </a:t>
            </a:r>
            <a:r>
              <a:rPr lang="pt-BR" sz="1400" smtClean="0">
                <a:solidFill>
                  <a:srgbClr val="00B050"/>
                </a:solidFill>
              </a:rPr>
              <a:t>enternecido.</a:t>
            </a:r>
            <a:endParaRPr lang="pt-BR" sz="1400">
              <a:solidFill>
                <a:srgbClr val="00B050"/>
              </a:solidFill>
            </a:endParaRPr>
          </a:p>
          <a:p>
            <a:r>
              <a:rPr lang="pt-BR" sz="1400">
                <a:solidFill>
                  <a:srgbClr val="00B050"/>
                </a:solidFill>
              </a:rPr>
              <a:t>Chorai meu pranto, sombras do inferno. </a:t>
            </a:r>
            <a:endParaRPr lang="de-DE" sz="1400">
              <a:solidFill>
                <a:srgbClr val="00B050"/>
              </a:solidFill>
            </a:endParaRPr>
          </a:p>
        </p:txBody>
      </p:sp>
      <p:pic>
        <p:nvPicPr>
          <p:cNvPr id="6" name="15 - Orfeo- Funeste Piagge, Ombrosi Orridi Camp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16416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47.JPG"/>
          <p:cNvPicPr>
            <a:picLocks noChangeAspect="1"/>
          </p:cNvPicPr>
          <p:nvPr/>
        </p:nvPicPr>
        <p:blipFill>
          <a:blip r:embed="rId3" cstate="print"/>
          <a:srcRect t="53549" r="38992" b="26501"/>
          <a:stretch>
            <a:fillRect/>
          </a:stretch>
        </p:blipFill>
        <p:spPr>
          <a:xfrm>
            <a:off x="0" y="954805"/>
            <a:ext cx="8963378" cy="4058371"/>
          </a:xfrm>
          <a:prstGeom prst="rect">
            <a:avLst/>
          </a:prstGeom>
        </p:spPr>
      </p:pic>
      <p:pic>
        <p:nvPicPr>
          <p:cNvPr id="4" name="Imagem 3" descr="848.JPG"/>
          <p:cNvPicPr>
            <a:picLocks noChangeAspect="1"/>
          </p:cNvPicPr>
          <p:nvPr/>
        </p:nvPicPr>
        <p:blipFill>
          <a:blip r:embed="rId4" cstate="print"/>
          <a:srcRect l="3224" t="6300" r="34008" b="85708"/>
          <a:stretch>
            <a:fillRect/>
          </a:stretch>
        </p:blipFill>
        <p:spPr>
          <a:xfrm>
            <a:off x="0" y="4437112"/>
            <a:ext cx="8961404" cy="157986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9512" y="2606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/>
              <a:t>Momigny, Joseph-Jerôme. Cours Complet de Harmonie et de Composition (1806)</a:t>
            </a:r>
          </a:p>
          <a:p>
            <a:r>
              <a:rPr lang="pt-BR" smtClean="0"/>
              <a:t>Mozart. Quarteto de cordas K 421 (ré menor)</a:t>
            </a:r>
            <a:endParaRPr lang="de-DE"/>
          </a:p>
        </p:txBody>
      </p:sp>
      <p:pic>
        <p:nvPicPr>
          <p:cNvPr id="6" name="05 String Quartet No. 15 in D Minor, K. 421 (K. 417b)- Allegr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172400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numSld="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848.JPG"/>
          <p:cNvPicPr>
            <a:picLocks noChangeAspect="1"/>
          </p:cNvPicPr>
          <p:nvPr/>
        </p:nvPicPr>
        <p:blipFill>
          <a:blip r:embed="rId2" cstate="print"/>
          <a:srcRect l="3224" t="13577" r="34008" b="50115"/>
          <a:stretch>
            <a:fillRect/>
          </a:stretch>
        </p:blipFill>
        <p:spPr>
          <a:xfrm>
            <a:off x="569951" y="213923"/>
            <a:ext cx="8133181" cy="65142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CAN0086.JPG"/>
          <p:cNvPicPr>
            <a:picLocks noChangeAspect="1"/>
          </p:cNvPicPr>
          <p:nvPr/>
        </p:nvPicPr>
        <p:blipFill>
          <a:blip r:embed="rId2" cstate="print"/>
          <a:srcRect r="34008" b="26900"/>
          <a:stretch>
            <a:fillRect/>
          </a:stretch>
        </p:blipFill>
        <p:spPr>
          <a:xfrm>
            <a:off x="179512" y="188640"/>
            <a:ext cx="4234931" cy="6495298"/>
          </a:xfrm>
          <a:prstGeom prst="rect">
            <a:avLst/>
          </a:prstGeom>
        </p:spPr>
      </p:pic>
      <p:pic>
        <p:nvPicPr>
          <p:cNvPr id="3" name="Imagem 2" descr="SCAN0085.JPG"/>
          <p:cNvPicPr>
            <a:picLocks noChangeAspect="1"/>
          </p:cNvPicPr>
          <p:nvPr/>
        </p:nvPicPr>
        <p:blipFill>
          <a:blip r:embed="rId3" cstate="print"/>
          <a:srcRect r="32554" b="23750"/>
          <a:stretch>
            <a:fillRect/>
          </a:stretch>
        </p:blipFill>
        <p:spPr>
          <a:xfrm>
            <a:off x="4644008" y="188640"/>
            <a:ext cx="4176464" cy="6537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CAN0084.JPG"/>
          <p:cNvPicPr>
            <a:picLocks noChangeAspect="1"/>
          </p:cNvPicPr>
          <p:nvPr/>
        </p:nvPicPr>
        <p:blipFill>
          <a:blip r:embed="rId2" cstate="print"/>
          <a:srcRect r="32554" b="24800"/>
          <a:stretch>
            <a:fillRect/>
          </a:stretch>
        </p:blipFill>
        <p:spPr>
          <a:xfrm>
            <a:off x="107504" y="62134"/>
            <a:ext cx="4402055" cy="6795866"/>
          </a:xfrm>
          <a:prstGeom prst="rect">
            <a:avLst/>
          </a:prstGeom>
        </p:spPr>
      </p:pic>
      <p:pic>
        <p:nvPicPr>
          <p:cNvPr id="3" name="Imagem 2" descr="SCAN0083.JPG"/>
          <p:cNvPicPr>
            <a:picLocks noChangeAspect="1"/>
          </p:cNvPicPr>
          <p:nvPr/>
        </p:nvPicPr>
        <p:blipFill>
          <a:blip r:embed="rId3" cstate="print"/>
          <a:srcRect r="31100" b="22700"/>
          <a:stretch>
            <a:fillRect/>
          </a:stretch>
        </p:blipFill>
        <p:spPr>
          <a:xfrm>
            <a:off x="4716015" y="36931"/>
            <a:ext cx="4248473" cy="65996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CAN0082.JPG"/>
          <p:cNvPicPr>
            <a:picLocks noChangeAspect="1"/>
          </p:cNvPicPr>
          <p:nvPr/>
        </p:nvPicPr>
        <p:blipFill>
          <a:blip r:embed="rId2" cstate="print"/>
          <a:srcRect r="32554" b="23750"/>
          <a:stretch>
            <a:fillRect/>
          </a:stretch>
        </p:blipFill>
        <p:spPr>
          <a:xfrm>
            <a:off x="179512" y="82463"/>
            <a:ext cx="4248472" cy="6650343"/>
          </a:xfrm>
          <a:prstGeom prst="rect">
            <a:avLst/>
          </a:prstGeom>
        </p:spPr>
      </p:pic>
      <p:pic>
        <p:nvPicPr>
          <p:cNvPr id="3" name="Imagem 2" descr="SCAN0081.JPG"/>
          <p:cNvPicPr>
            <a:picLocks noChangeAspect="1"/>
          </p:cNvPicPr>
          <p:nvPr/>
        </p:nvPicPr>
        <p:blipFill>
          <a:blip r:embed="rId3" cstate="print"/>
          <a:srcRect r="33124" b="24800"/>
          <a:stretch>
            <a:fillRect/>
          </a:stretch>
        </p:blipFill>
        <p:spPr>
          <a:xfrm>
            <a:off x="4644008" y="123929"/>
            <a:ext cx="4248472" cy="66146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CAN0080.JPG"/>
          <p:cNvPicPr>
            <a:picLocks noChangeAspect="1"/>
          </p:cNvPicPr>
          <p:nvPr/>
        </p:nvPicPr>
        <p:blipFill>
          <a:blip r:embed="rId2" cstate="print"/>
          <a:srcRect l="5815" r="32554" b="24800"/>
          <a:stretch>
            <a:fillRect/>
          </a:stretch>
        </p:blipFill>
        <p:spPr>
          <a:xfrm>
            <a:off x="683568" y="188640"/>
            <a:ext cx="3816424" cy="6447705"/>
          </a:xfrm>
          <a:prstGeom prst="rect">
            <a:avLst/>
          </a:prstGeom>
        </p:spPr>
      </p:pic>
      <p:pic>
        <p:nvPicPr>
          <p:cNvPr id="3" name="Imagem 2" descr="SCAN0079.JPG"/>
          <p:cNvPicPr>
            <a:picLocks noChangeAspect="1"/>
          </p:cNvPicPr>
          <p:nvPr/>
        </p:nvPicPr>
        <p:blipFill>
          <a:blip r:embed="rId3" cstate="print"/>
          <a:srcRect l="2908" r="31100" b="23750"/>
          <a:stretch>
            <a:fillRect/>
          </a:stretch>
        </p:blipFill>
        <p:spPr>
          <a:xfrm>
            <a:off x="4860032" y="116631"/>
            <a:ext cx="4132684" cy="66116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musica mund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6632"/>
            <a:ext cx="4000500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CaixaDeTexto 5"/>
          <p:cNvSpPr txBox="1">
            <a:spLocks noChangeArrowheads="1"/>
          </p:cNvSpPr>
          <p:nvPr/>
        </p:nvSpPr>
        <p:spPr bwMode="auto">
          <a:xfrm>
            <a:off x="142875" y="6143625"/>
            <a:ext cx="2428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Calibri" pitchFamily="34" charset="0"/>
              </a:rPr>
              <a:t>Anicius Manlius Boethius. </a:t>
            </a:r>
          </a:p>
          <a:p>
            <a:r>
              <a:rPr lang="pt-BR" sz="1400" i="1">
                <a:solidFill>
                  <a:schemeClr val="bg1"/>
                </a:solidFill>
                <a:latin typeface="Calibri" pitchFamily="34" charset="0"/>
              </a:rPr>
              <a:t>De Musica  </a:t>
            </a:r>
            <a:r>
              <a:rPr lang="pt-BR" sz="1400">
                <a:solidFill>
                  <a:schemeClr val="bg1"/>
                </a:solidFill>
                <a:latin typeface="Calibri" pitchFamily="34" charset="0"/>
              </a:rPr>
              <a:t>(iluminura, séc. X)</a:t>
            </a:r>
            <a:endParaRPr lang="de-DE" sz="1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CAN0078.JPG"/>
          <p:cNvPicPr>
            <a:picLocks noChangeAspect="1"/>
          </p:cNvPicPr>
          <p:nvPr/>
        </p:nvPicPr>
        <p:blipFill>
          <a:blip r:embed="rId2" cstate="print"/>
          <a:srcRect l="7269" r="31100" b="24800"/>
          <a:stretch>
            <a:fillRect/>
          </a:stretch>
        </p:blipFill>
        <p:spPr>
          <a:xfrm>
            <a:off x="107504" y="188639"/>
            <a:ext cx="3888432" cy="6569359"/>
          </a:xfrm>
          <a:prstGeom prst="rect">
            <a:avLst/>
          </a:prstGeom>
        </p:spPr>
      </p:pic>
      <p:pic>
        <p:nvPicPr>
          <p:cNvPr id="3" name="Imagem 2" descr="SCAN0077.JPG"/>
          <p:cNvPicPr>
            <a:picLocks noChangeAspect="1"/>
          </p:cNvPicPr>
          <p:nvPr/>
        </p:nvPicPr>
        <p:blipFill>
          <a:blip r:embed="rId3" cstate="print"/>
          <a:srcRect r="31100" b="24800"/>
          <a:stretch>
            <a:fillRect/>
          </a:stretch>
        </p:blipFill>
        <p:spPr>
          <a:xfrm>
            <a:off x="4339994" y="116016"/>
            <a:ext cx="4336462" cy="655334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CAN0076.JPG"/>
          <p:cNvPicPr>
            <a:picLocks noChangeAspect="1"/>
          </p:cNvPicPr>
          <p:nvPr/>
        </p:nvPicPr>
        <p:blipFill>
          <a:blip r:embed="rId2" cstate="print"/>
          <a:srcRect l="6385" r="31100" b="24800"/>
          <a:stretch>
            <a:fillRect/>
          </a:stretch>
        </p:blipFill>
        <p:spPr>
          <a:xfrm>
            <a:off x="165484" y="158045"/>
            <a:ext cx="3961007" cy="6597352"/>
          </a:xfrm>
          <a:prstGeom prst="rect">
            <a:avLst/>
          </a:prstGeom>
        </p:spPr>
      </p:pic>
      <p:pic>
        <p:nvPicPr>
          <p:cNvPr id="3" name="Imagem 2" descr="847.JPG"/>
          <p:cNvPicPr>
            <a:picLocks noChangeAspect="1"/>
          </p:cNvPicPr>
          <p:nvPr/>
        </p:nvPicPr>
        <p:blipFill>
          <a:blip r:embed="rId3" cstate="print"/>
          <a:srcRect t="5901" r="35462" b="46850"/>
          <a:stretch>
            <a:fillRect/>
          </a:stretch>
        </p:blipFill>
        <p:spPr>
          <a:xfrm>
            <a:off x="4663389" y="188639"/>
            <a:ext cx="4257319" cy="43156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467544" y="1124744"/>
            <a:ext cx="40719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In principio erat Verbum, et Verbum erat apud Deum, et Deus erat Verbum. </a:t>
            </a:r>
          </a:p>
          <a:p>
            <a:r>
              <a:rPr lang="de-DE">
                <a:latin typeface="Calibri" pitchFamily="34" charset="0"/>
              </a:rPr>
              <a:t>Hoc erat in principio apud Deum. </a:t>
            </a:r>
          </a:p>
          <a:p>
            <a:r>
              <a:rPr lang="de-DE">
                <a:latin typeface="Calibri" pitchFamily="34" charset="0"/>
              </a:rPr>
              <a:t>Omnia per ipsum facta sunt, et sine ipso factum est nihil quod factum est. </a:t>
            </a:r>
          </a:p>
          <a:p>
            <a:r>
              <a:rPr lang="de-DE">
                <a:latin typeface="Calibri" pitchFamily="34" charset="0"/>
              </a:rPr>
              <a:t>In ipso vita erat, et vita erat lux hominum; et lux in tenebris lucet, et tenebrae eam non comprehenderunt. </a:t>
            </a:r>
          </a:p>
          <a:p>
            <a:r>
              <a:rPr lang="pt-BR">
                <a:latin typeface="Calibri" pitchFamily="34" charset="0"/>
              </a:rPr>
              <a:t>(etc.)</a:t>
            </a:r>
            <a:endParaRPr lang="de-DE">
              <a:latin typeface="Calibri" pitchFamily="34" charset="0"/>
            </a:endParaRPr>
          </a:p>
          <a:p>
            <a:endParaRPr lang="de-DE">
              <a:latin typeface="Calibri" pitchFamily="34" charset="0"/>
            </a:endParaRPr>
          </a:p>
        </p:txBody>
      </p:sp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4644008" y="1124744"/>
            <a:ext cx="40719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00B050"/>
                </a:solidFill>
                <a:latin typeface="Calibri" pitchFamily="34" charset="0"/>
              </a:rPr>
              <a:t>No princípio era o Verbo, e o Verbo estava com Deus, e o Verbo era Deus. </a:t>
            </a:r>
          </a:p>
          <a:p>
            <a:r>
              <a:rPr lang="pt-BR">
                <a:solidFill>
                  <a:srgbClr val="00B050"/>
                </a:solidFill>
                <a:latin typeface="Calibri" pitchFamily="34" charset="0"/>
              </a:rPr>
              <a:t>Ele estava no princípio com Deus. </a:t>
            </a:r>
          </a:p>
          <a:p>
            <a:r>
              <a:rPr lang="pt-BR">
                <a:solidFill>
                  <a:srgbClr val="00B050"/>
                </a:solidFill>
                <a:latin typeface="Calibri" pitchFamily="34" charset="0"/>
              </a:rPr>
              <a:t>Todas as coisas foram feitas por ele, e sem ele nada do que foi feito se fez. </a:t>
            </a:r>
          </a:p>
          <a:p>
            <a:r>
              <a:rPr lang="pt-BR">
                <a:solidFill>
                  <a:srgbClr val="00B050"/>
                </a:solidFill>
                <a:latin typeface="Calibri" pitchFamily="34" charset="0"/>
              </a:rPr>
              <a:t>Nele estava a vida, e a vida era a luz dos homens. E a luz resplandece nas trevas, e as trevas não a compreenderam.</a:t>
            </a:r>
            <a:endParaRPr lang="de-DE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>
                <a:solidFill>
                  <a:srgbClr val="00B050"/>
                </a:solidFill>
                <a:latin typeface="Calibri" pitchFamily="34" charset="0"/>
              </a:rPr>
              <a:t>(etc.)</a:t>
            </a:r>
            <a:endParaRPr lang="de-DE">
              <a:solidFill>
                <a:srgbClr val="00B050"/>
              </a:solidFill>
              <a:latin typeface="Calibri" pitchFamily="34" charset="0"/>
            </a:endParaRPr>
          </a:p>
          <a:p>
            <a:endParaRPr lang="de-DE">
              <a:latin typeface="Calibri" pitchFamily="34" charset="0"/>
            </a:endParaRPr>
          </a:p>
        </p:txBody>
      </p:sp>
      <p:pic>
        <p:nvPicPr>
          <p:cNvPr id="5" name="04 Evangelho Sao Joa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84368" y="620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2"/>
          <p:cNvSpPr txBox="1">
            <a:spLocks noChangeArrowheads="1"/>
          </p:cNvSpPr>
          <p:nvPr/>
        </p:nvSpPr>
        <p:spPr bwMode="auto">
          <a:xfrm>
            <a:off x="214313" y="0"/>
            <a:ext cx="4357687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latin typeface="Calibri" pitchFamily="34" charset="0"/>
              </a:rPr>
              <a:t>GUILLAUME DE MACHAUT</a:t>
            </a:r>
            <a:endParaRPr lang="de-DE" sz="1400">
              <a:latin typeface="Calibri" pitchFamily="34" charset="0"/>
            </a:endParaRPr>
          </a:p>
          <a:p>
            <a:r>
              <a:rPr lang="de-DE" sz="1400" b="1">
                <a:latin typeface="Calibri" pitchFamily="34" charset="0"/>
              </a:rPr>
              <a:t> </a:t>
            </a:r>
            <a:endParaRPr lang="de-DE" sz="1400">
              <a:latin typeface="Calibri" pitchFamily="34" charset="0"/>
            </a:endParaRPr>
          </a:p>
          <a:p>
            <a:r>
              <a:rPr lang="de-DE" sz="1400" b="1">
                <a:latin typeface="Calibri" pitchFamily="34" charset="0"/>
              </a:rPr>
              <a:t>Ay mi! </a:t>
            </a:r>
            <a:r>
              <a:rPr lang="pt-BR" sz="1400" b="1">
                <a:latin typeface="Calibri" pitchFamily="34" charset="0"/>
              </a:rPr>
              <a:t>Dame de valour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Que j’aime et desir,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De vous me vien la dolour 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Qui me fait languir.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Tres douce creature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Comment puet vo fine douçour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Ester vers moy si dure,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Quant mon cuer, mon corps et m‘amour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Vous ay donné sans retour et sans repentir?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Or me tenez em languor don’t je crime morir.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	</a:t>
            </a:r>
            <a:r>
              <a:rPr lang="en-US" sz="1400" b="1">
                <a:latin typeface="Calibri" pitchFamily="34" charset="0"/>
              </a:rPr>
              <a:t>Ay, mi!....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Et tout par amesure,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Gentil dame, pleinne d’onnour,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Sui je a desconfiture;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Car onques ne quis deshonnour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Vers vous, ains ay sans sejour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Fait vo dous plaisir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Et ferray sans mauvais tour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Jusques au morir.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	</a:t>
            </a:r>
            <a:r>
              <a:rPr lang="pt-BR" sz="1400" b="1">
                <a:latin typeface="Calibri" pitchFamily="34" charset="0"/>
              </a:rPr>
              <a:t>Ay, mi!...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Mais vo douce figure,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Vo fine biauté que j’aour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Et vo noble faiture</a:t>
            </a:r>
            <a:endParaRPr lang="de-DE" sz="1400">
              <a:latin typeface="Calibri" pitchFamily="34" charset="0"/>
            </a:endParaRPr>
          </a:p>
          <a:p>
            <a:r>
              <a:rPr lang="en-US" sz="1400" b="1">
                <a:latin typeface="Calibri" pitchFamily="34" charset="0"/>
              </a:rPr>
              <a:t>Paree de plaisant atour</a:t>
            </a:r>
            <a:endParaRPr lang="de-DE" sz="1400">
              <a:latin typeface="Calibri" pitchFamily="34" charset="0"/>
            </a:endParaRPr>
          </a:p>
          <a:p>
            <a:r>
              <a:rPr lang="de-DE" sz="1400" b="1">
                <a:latin typeface="Calibri" pitchFamily="34" charset="0"/>
              </a:rPr>
              <a:t>En plour tiennent nuit et jour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Sans joie sentir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Mon cuer qui vit en tristour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Don't ne puet garir.</a:t>
            </a:r>
            <a:endParaRPr lang="de-DE" sz="1400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Ay, mi!...</a:t>
            </a:r>
            <a:endParaRPr lang="de-DE" sz="1400">
              <a:latin typeface="Calibri" pitchFamily="34" charset="0"/>
            </a:endParaRPr>
          </a:p>
          <a:p>
            <a:endParaRPr lang="de-DE">
              <a:latin typeface="Calibri" pitchFamily="34" charset="0"/>
            </a:endParaRPr>
          </a:p>
        </p:txBody>
      </p:sp>
      <p:sp>
        <p:nvSpPr>
          <p:cNvPr id="15363" name="CaixaDeTexto 3"/>
          <p:cNvSpPr txBox="1">
            <a:spLocks noChangeArrowheads="1"/>
          </p:cNvSpPr>
          <p:nvPr/>
        </p:nvSpPr>
        <p:spPr bwMode="auto">
          <a:xfrm>
            <a:off x="4500563" y="428625"/>
            <a:ext cx="428625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Ai de mim! Dama de valor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Que eu amo e desejo,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De vós vem a dor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Que me faz definhar.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Mais doce criatura,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Como pode a tua delicada doçura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Ser tão dura contra mim,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Quando a vós meu coração, meu corpo e meu amor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Doei sem retorno e sem arrependimento?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Agora me tens em tal langor que temo morrer.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	Ai de mim!...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Eis-me à mercê de meu amor,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Gentil dama, plena de honra,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Vejo-me desesperado,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Pois jamais pensei mal de vós,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Mas sem reservas 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Realizei teus caprichos,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Como farei sempre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Até minha morte.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	Ai de mim!...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Mas a vossa doce figura,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Vossa fina beleza que adoro,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E vossa nobre feitura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Adornada de lindos enfeites,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Em lágrimas me têm, noite e dia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Sem sentir alegria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E meu coração vive em tristeza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Da qual não se pode curar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pt-BR" sz="1400" b="1">
                <a:solidFill>
                  <a:srgbClr val="00B050"/>
                </a:solidFill>
                <a:latin typeface="Calibri" pitchFamily="34" charset="0"/>
              </a:rPr>
              <a:t>	Ai de mim!</a:t>
            </a:r>
            <a:endParaRPr lang="de-DE" sz="1400" b="1">
              <a:solidFill>
                <a:srgbClr val="00B050"/>
              </a:solidFill>
              <a:latin typeface="Calibri" pitchFamily="34" charset="0"/>
            </a:endParaRPr>
          </a:p>
          <a:p>
            <a:endParaRPr lang="de-DE">
              <a:latin typeface="Calibri" pitchFamily="34" charset="0"/>
            </a:endParaRPr>
          </a:p>
        </p:txBody>
      </p:sp>
      <p:pic>
        <p:nvPicPr>
          <p:cNvPr id="7" name="05.Machaut.virela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956376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332656"/>
            <a:ext cx="4320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/>
              <a:t>JOSQUIN DESPREZ</a:t>
            </a:r>
            <a:endParaRPr lang="de-DE" smtClean="0"/>
          </a:p>
          <a:p>
            <a:r>
              <a:rPr lang="pt-BR" smtClean="0"/>
              <a:t>(ca. 1440-1521)</a:t>
            </a:r>
            <a:endParaRPr lang="de-DE" smtClean="0"/>
          </a:p>
          <a:p>
            <a:r>
              <a:rPr lang="pt-BR" smtClean="0"/>
              <a:t> </a:t>
            </a:r>
            <a:endParaRPr lang="de-DE" smtClean="0"/>
          </a:p>
          <a:p>
            <a:r>
              <a:rPr lang="pt-BR" smtClean="0"/>
              <a:t>Nimphes, nappés, néridriades, driades</a:t>
            </a:r>
            <a:endParaRPr lang="de-DE" smtClean="0"/>
          </a:p>
          <a:p>
            <a:r>
              <a:rPr lang="pt-BR" smtClean="0"/>
              <a:t>Venez plorer ma désolation.</a:t>
            </a:r>
            <a:endParaRPr lang="de-DE" smtClean="0"/>
          </a:p>
          <a:p>
            <a:r>
              <a:rPr lang="pt-BR" smtClean="0"/>
              <a:t>Car ie languis en telle´affliction,</a:t>
            </a:r>
            <a:endParaRPr lang="de-DE" smtClean="0"/>
          </a:p>
          <a:p>
            <a:r>
              <a:rPr lang="pt-BR" smtClean="0"/>
              <a:t>Que mes espris sont plus mort que malades.</a:t>
            </a:r>
            <a:endParaRPr lang="de-DE" smtClean="0"/>
          </a:p>
          <a:p>
            <a:r>
              <a:rPr lang="pt-BR" smtClean="0"/>
              <a:t> </a:t>
            </a:r>
            <a:endParaRPr lang="de-DE" smtClean="0"/>
          </a:p>
          <a:p>
            <a:r>
              <a:rPr lang="pt-BR" smtClean="0"/>
              <a:t> </a:t>
            </a:r>
          </a:p>
          <a:p>
            <a:endParaRPr lang="de-DE" smtClean="0"/>
          </a:p>
          <a:p>
            <a:r>
              <a:rPr lang="pt-BR" i="1" smtClean="0"/>
              <a:t>Cantus firmus</a:t>
            </a:r>
            <a:r>
              <a:rPr lang="pt-BR" smtClean="0"/>
              <a:t>:</a:t>
            </a:r>
            <a:endParaRPr lang="de-DE" smtClean="0"/>
          </a:p>
          <a:p>
            <a:r>
              <a:rPr lang="pt-BR" smtClean="0"/>
              <a:t>Circumdederunt me gemitus mortes.</a:t>
            </a:r>
            <a:endParaRPr lang="de-DE" smtClean="0"/>
          </a:p>
          <a:p>
            <a:r>
              <a:rPr lang="pt-BR" smtClean="0"/>
              <a:t>Dolores inferni circumdederunt me.</a:t>
            </a:r>
            <a:endParaRPr lang="de-DE" smtClean="0"/>
          </a:p>
          <a:p>
            <a:endParaRPr lang="de-DE"/>
          </a:p>
        </p:txBody>
      </p:sp>
      <p:sp>
        <p:nvSpPr>
          <p:cNvPr id="3" name="CaixaDeTexto 2"/>
          <p:cNvSpPr txBox="1"/>
          <p:nvPr/>
        </p:nvSpPr>
        <p:spPr>
          <a:xfrm>
            <a:off x="4427984" y="1124744"/>
            <a:ext cx="44644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>
                <a:solidFill>
                  <a:srgbClr val="00B050"/>
                </a:solidFill>
              </a:rPr>
              <a:t>Ninfas, napéias, nereidas, dríades,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Venhai chorar minha desolação.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Porque sofro em tal aflição,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Que meu espírito está antes morto que doente.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 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 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i="1" smtClean="0">
                <a:solidFill>
                  <a:srgbClr val="00B050"/>
                </a:solidFill>
              </a:rPr>
              <a:t>Cantus firmus</a:t>
            </a:r>
            <a:r>
              <a:rPr lang="pt-BR" smtClean="0">
                <a:solidFill>
                  <a:srgbClr val="00B050"/>
                </a:solidFill>
              </a:rPr>
              <a:t>: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Cirundaram-me gemidos de morte.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Dores do inferno me circundaram.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 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/>
              <a:t> </a:t>
            </a:r>
            <a:endParaRPr lang="de-DE" smtClean="0"/>
          </a:p>
          <a:p>
            <a:endParaRPr lang="de-DE"/>
          </a:p>
        </p:txBody>
      </p:sp>
      <p:pic>
        <p:nvPicPr>
          <p:cNvPr id="4" name="09 Nymphes, nappés-Circumdederunt me, song for 6 par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12360" y="620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288" y="404813"/>
            <a:ext cx="8497887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/>
              <a:t>Vias de transmissão do pensamento helenístico durante a Idade Média</a:t>
            </a:r>
          </a:p>
          <a:p>
            <a:pPr>
              <a:defRPr/>
            </a:pPr>
            <a:endParaRPr lang="pt-BR"/>
          </a:p>
          <a:p>
            <a:pPr marL="342900" indent="-342900">
              <a:buFontTx/>
              <a:buAutoNum type="arabicPeriod"/>
              <a:defRPr/>
            </a:pPr>
            <a:r>
              <a:rPr lang="pt-BR"/>
              <a:t>Bizantina: de textos gregos (Aristóteles e principalmente Platão)</a:t>
            </a:r>
          </a:p>
          <a:p>
            <a:pPr marL="1714500" lvl="3" indent="-342900">
              <a:defRPr/>
            </a:pPr>
            <a:r>
              <a:rPr lang="pt-BR"/>
              <a:t>	neoplatonismo; patrística grega; hermetismo</a:t>
            </a:r>
          </a:p>
          <a:p>
            <a:pPr marL="1714500" lvl="3" indent="-342900">
              <a:defRPr/>
            </a:pPr>
            <a:r>
              <a:rPr lang="pt-BR"/>
              <a:t>	 chega à Itália no séc. XV</a:t>
            </a:r>
          </a:p>
          <a:p>
            <a:pPr marL="1714500" lvl="3" indent="-342900">
              <a:defRPr/>
            </a:pPr>
            <a:endParaRPr lang="pt-BR"/>
          </a:p>
          <a:p>
            <a:pPr marL="1714500" lvl="3" indent="-342900">
              <a:defRPr/>
            </a:pPr>
            <a:endParaRPr lang="de-DE"/>
          </a:p>
          <a:p>
            <a:pPr marL="0" lvl="3">
              <a:defRPr/>
            </a:pPr>
            <a:r>
              <a:rPr lang="pt-BR"/>
              <a:t>2. Árabe: </a:t>
            </a:r>
            <a:r>
              <a:rPr lang="pt-BR" smtClean="0"/>
              <a:t> obras </a:t>
            </a:r>
            <a:r>
              <a:rPr lang="pt-BR"/>
              <a:t>aristotélicas “científicas” (matemática, </a:t>
            </a:r>
            <a:r>
              <a:rPr lang="de-DE"/>
              <a:t>astronomia, medicina,</a:t>
            </a:r>
          </a:p>
          <a:p>
            <a:pPr marL="0" lvl="3">
              <a:defRPr/>
            </a:pPr>
            <a:r>
              <a:rPr lang="de-DE"/>
              <a:t>	 astrologia, alquimia, ciências naturais, medicina, metafísica), </a:t>
            </a:r>
          </a:p>
          <a:p>
            <a:pPr marL="0" lvl="3">
              <a:defRPr/>
            </a:pPr>
            <a:r>
              <a:rPr lang="de-DE"/>
              <a:t>	 filosofia, l</a:t>
            </a:r>
            <a:r>
              <a:rPr lang="pt-BR"/>
              <a:t>ógica, retórica, poética, ética; </a:t>
            </a:r>
          </a:p>
          <a:p>
            <a:pPr marL="0" lvl="3">
              <a:defRPr/>
            </a:pPr>
            <a:r>
              <a:rPr lang="pt-BR"/>
              <a:t>	 Platão (</a:t>
            </a:r>
            <a:r>
              <a:rPr lang="pt-BR" i="1"/>
              <a:t>República</a:t>
            </a:r>
            <a:r>
              <a:rPr lang="pt-BR"/>
              <a:t>, </a:t>
            </a:r>
            <a:r>
              <a:rPr lang="pt-BR" i="1"/>
              <a:t>Timeu</a:t>
            </a:r>
            <a:r>
              <a:rPr lang="pt-BR"/>
              <a:t>): ocultismo, Cabala</a:t>
            </a:r>
          </a:p>
          <a:p>
            <a:pPr marL="0" lvl="3">
              <a:defRPr/>
            </a:pPr>
            <a:endParaRPr lang="pt-BR"/>
          </a:p>
          <a:p>
            <a:pPr marL="0" lvl="3">
              <a:defRPr/>
            </a:pPr>
            <a:endParaRPr lang="pt-BR"/>
          </a:p>
          <a:p>
            <a:pPr marL="0" lvl="3">
              <a:defRPr/>
            </a:pPr>
            <a:r>
              <a:rPr lang="pt-BR"/>
              <a:t>3. Latina: fundamentada na Antiguidade Romana e não grega</a:t>
            </a:r>
          </a:p>
          <a:p>
            <a:pPr marL="0" lvl="3">
              <a:defRPr/>
            </a:pPr>
            <a:r>
              <a:rPr lang="pt-BR"/>
              <a:t>	  prosa, poesia, retórica, gramática, jurisprudência (não filosofia)</a:t>
            </a:r>
          </a:p>
          <a:p>
            <a:pPr marL="0" lvl="3">
              <a:defRPr/>
            </a:pPr>
            <a:r>
              <a:rPr lang="pt-BR"/>
              <a:t>	  influência principalmente aristotélica</a:t>
            </a:r>
          </a:p>
          <a:p>
            <a:pPr marL="0" lvl="3">
              <a:defRPr/>
            </a:pPr>
            <a:r>
              <a:rPr lang="pt-BR"/>
              <a:t>	  Platão: Agostinho, misticismo cristão, academias</a:t>
            </a:r>
          </a:p>
          <a:p>
            <a:pPr marL="0" lvl="3">
              <a:defRPr/>
            </a:pPr>
            <a:r>
              <a:rPr lang="pt-BR"/>
              <a:t>	  séc. XIII: traduções de Aristóteles do árabe</a:t>
            </a:r>
          </a:p>
          <a:p>
            <a:pPr marL="0" lvl="3">
              <a:defRPr/>
            </a:pPr>
            <a:r>
              <a:rPr lang="pt-BR"/>
              <a:t>	  séc. XV: traduções de Aristóteles e Platão do grego</a:t>
            </a:r>
          </a:p>
          <a:p>
            <a:pPr marL="0" lvl="3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260648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/>
              <a:t>CLAUDIO MONTEVERDI</a:t>
            </a:r>
            <a:endParaRPr lang="de-DE" smtClean="0"/>
          </a:p>
          <a:p>
            <a:r>
              <a:rPr lang="pt-BR" smtClean="0"/>
              <a:t>(1567-1643)</a:t>
            </a:r>
            <a:endParaRPr lang="de-DE" smtClean="0"/>
          </a:p>
          <a:p>
            <a:r>
              <a:rPr lang="pt-BR" smtClean="0"/>
              <a:t> </a:t>
            </a:r>
            <a:endParaRPr lang="de-DE" smtClean="0"/>
          </a:p>
          <a:p>
            <a:r>
              <a:rPr lang="pt-BR" smtClean="0"/>
              <a:t>Sì ch´io vorrei morire</a:t>
            </a:r>
            <a:endParaRPr lang="de-DE" smtClean="0"/>
          </a:p>
          <a:p>
            <a:r>
              <a:rPr lang="pt-BR" smtClean="0"/>
              <a:t>Hora ch´io bacio amore</a:t>
            </a:r>
            <a:endParaRPr lang="de-DE" smtClean="0"/>
          </a:p>
          <a:p>
            <a:r>
              <a:rPr lang="pt-BR" smtClean="0"/>
              <a:t>La bella bocca del mio amato core.</a:t>
            </a:r>
            <a:endParaRPr lang="de-DE" smtClean="0"/>
          </a:p>
          <a:p>
            <a:r>
              <a:rPr lang="pt-BR" smtClean="0"/>
              <a:t>Ahi car´e dolce língua,</a:t>
            </a:r>
            <a:endParaRPr lang="de-DE" smtClean="0"/>
          </a:p>
          <a:p>
            <a:r>
              <a:rPr lang="en-US" smtClean="0"/>
              <a:t>Datemi tant´humore</a:t>
            </a:r>
            <a:endParaRPr lang="de-DE" smtClean="0"/>
          </a:p>
          <a:p>
            <a:r>
              <a:rPr lang="en-US" smtClean="0"/>
              <a:t>Che di dolcezz´in questo sen m´estingua.</a:t>
            </a:r>
            <a:endParaRPr lang="de-DE" smtClean="0"/>
          </a:p>
          <a:p>
            <a:r>
              <a:rPr lang="en-US" smtClean="0"/>
              <a:t> </a:t>
            </a:r>
            <a:endParaRPr lang="de-DE" smtClean="0"/>
          </a:p>
          <a:p>
            <a:r>
              <a:rPr lang="pt-BR" smtClean="0"/>
              <a:t>Ahi vita mia, a questo bianco seno</a:t>
            </a:r>
            <a:endParaRPr lang="de-DE" smtClean="0"/>
          </a:p>
          <a:p>
            <a:r>
              <a:rPr lang="pt-BR" smtClean="0"/>
              <a:t>Deh strintetemi finch´io venga meno.</a:t>
            </a:r>
            <a:endParaRPr lang="de-DE" smtClean="0"/>
          </a:p>
          <a:p>
            <a:r>
              <a:rPr lang="pt-BR" smtClean="0"/>
              <a:t>Ahi bocca, ahi baci, ahi lingua!</a:t>
            </a:r>
            <a:endParaRPr lang="de-DE" smtClean="0"/>
          </a:p>
          <a:p>
            <a:r>
              <a:rPr lang="pt-BR" smtClean="0"/>
              <a:t>Ahi lingua torn´ dire</a:t>
            </a:r>
            <a:endParaRPr lang="de-DE" smtClean="0"/>
          </a:p>
          <a:p>
            <a:r>
              <a:rPr lang="pt-BR" smtClean="0"/>
              <a:t>Si ch´io vorrei morire.</a:t>
            </a:r>
            <a:endParaRPr lang="de-DE" smtClean="0"/>
          </a:p>
          <a:p>
            <a:endParaRPr lang="de-DE"/>
          </a:p>
        </p:txBody>
      </p:sp>
      <p:sp>
        <p:nvSpPr>
          <p:cNvPr id="3" name="CaixaDeTexto 2"/>
          <p:cNvSpPr txBox="1"/>
          <p:nvPr/>
        </p:nvSpPr>
        <p:spPr>
          <a:xfrm>
            <a:off x="4572000" y="1090877"/>
            <a:ext cx="457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>
                <a:solidFill>
                  <a:srgbClr val="00B050"/>
                </a:solidFill>
              </a:rPr>
              <a:t>Sim, quero morrer, 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quando beijo, amor,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a boca de meu coração amado.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Ai, cara e doce língua, segrega-me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tantos fluidos, que de doçura,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extinga-me em ti.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 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Ai, vida minha, aperta-me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neste seio branco até que eu languesça.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Ai boca, ai beijos, ai língua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que torna a dizer: 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>
                <a:solidFill>
                  <a:srgbClr val="00B050"/>
                </a:solidFill>
              </a:rPr>
              <a:t>sim, quero morrer!</a:t>
            </a:r>
            <a:endParaRPr lang="de-DE" smtClean="0">
              <a:solidFill>
                <a:srgbClr val="00B050"/>
              </a:solidFill>
            </a:endParaRPr>
          </a:p>
          <a:p>
            <a:r>
              <a:rPr lang="pt-BR" smtClean="0"/>
              <a:t> </a:t>
            </a:r>
            <a:endParaRPr lang="de-DE" smtClean="0"/>
          </a:p>
          <a:p>
            <a:endParaRPr lang="de-DE"/>
          </a:p>
        </p:txBody>
      </p:sp>
      <p:pic>
        <p:nvPicPr>
          <p:cNvPr id="4" name="Monteverdi Si ch'io vorrei mori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96336" y="620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288" y="404813"/>
            <a:ext cx="8497887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/>
              <a:t>Vias de transmissão do pensamento helenístico durante a Idade </a:t>
            </a:r>
            <a:r>
              <a:rPr lang="pt-BR" smtClean="0"/>
              <a:t>Média</a:t>
            </a:r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/>
          </a:p>
          <a:p>
            <a:pPr marL="342900" indent="-342900">
              <a:buFontTx/>
              <a:buAutoNum type="arabicPeriod"/>
              <a:defRPr/>
            </a:pPr>
            <a:r>
              <a:rPr lang="pt-BR"/>
              <a:t>Bizantina: de textos gregos (Aristóteles e principalmente Platão)</a:t>
            </a:r>
          </a:p>
          <a:p>
            <a:pPr marL="1714500" lvl="3" indent="-342900">
              <a:defRPr/>
            </a:pPr>
            <a:r>
              <a:rPr lang="pt-BR"/>
              <a:t>	</a:t>
            </a:r>
            <a:r>
              <a:rPr lang="pt-BR" smtClean="0"/>
              <a:t> neoplatonismo</a:t>
            </a:r>
            <a:r>
              <a:rPr lang="pt-BR"/>
              <a:t>; patrística grega; hermetismo</a:t>
            </a:r>
          </a:p>
          <a:p>
            <a:pPr marL="1714500" lvl="3" indent="-342900">
              <a:defRPr/>
            </a:pPr>
            <a:r>
              <a:rPr lang="pt-BR"/>
              <a:t>	 chega à Itália no séc. XV</a:t>
            </a:r>
          </a:p>
          <a:p>
            <a:pPr marL="1714500" lvl="3" indent="-342900">
              <a:defRPr/>
            </a:pPr>
            <a:endParaRPr lang="pt-BR"/>
          </a:p>
          <a:p>
            <a:pPr marL="1714500" lvl="3" indent="-342900">
              <a:defRPr/>
            </a:pPr>
            <a:endParaRPr lang="de-DE"/>
          </a:p>
          <a:p>
            <a:pPr marL="0" lvl="3">
              <a:defRPr/>
            </a:pPr>
            <a:r>
              <a:rPr lang="pt-BR"/>
              <a:t>2. </a:t>
            </a:r>
            <a:r>
              <a:rPr lang="pt-BR" smtClean="0"/>
              <a:t>   Árabe</a:t>
            </a:r>
            <a:r>
              <a:rPr lang="pt-BR"/>
              <a:t>: obras aristotélicas “científicas” (matemática, </a:t>
            </a:r>
            <a:r>
              <a:rPr lang="de-DE"/>
              <a:t>astronomia, medicina,</a:t>
            </a:r>
          </a:p>
          <a:p>
            <a:pPr marL="0" lvl="3">
              <a:defRPr/>
            </a:pPr>
            <a:r>
              <a:rPr lang="de-DE"/>
              <a:t>	</a:t>
            </a:r>
            <a:r>
              <a:rPr lang="de-DE" smtClean="0"/>
              <a:t>	 </a:t>
            </a:r>
            <a:r>
              <a:rPr lang="de-DE"/>
              <a:t>astrologia, alquimia, ciências naturais, medicina, metafísica), </a:t>
            </a:r>
          </a:p>
          <a:p>
            <a:pPr marL="0" lvl="3">
              <a:defRPr/>
            </a:pPr>
            <a:r>
              <a:rPr lang="de-DE"/>
              <a:t>	 </a:t>
            </a:r>
            <a:r>
              <a:rPr lang="de-DE" smtClean="0"/>
              <a:t>	filosofia</a:t>
            </a:r>
            <a:r>
              <a:rPr lang="de-DE"/>
              <a:t>, l</a:t>
            </a:r>
            <a:r>
              <a:rPr lang="pt-BR"/>
              <a:t>ógica, retórica, poética, ética; </a:t>
            </a:r>
          </a:p>
          <a:p>
            <a:pPr marL="0" lvl="3">
              <a:defRPr/>
            </a:pPr>
            <a:r>
              <a:rPr lang="pt-BR"/>
              <a:t>	 </a:t>
            </a:r>
            <a:r>
              <a:rPr lang="pt-BR" smtClean="0"/>
              <a:t>	Platão </a:t>
            </a:r>
            <a:r>
              <a:rPr lang="pt-BR"/>
              <a:t>(</a:t>
            </a:r>
            <a:r>
              <a:rPr lang="pt-BR" i="1"/>
              <a:t>República</a:t>
            </a:r>
            <a:r>
              <a:rPr lang="pt-BR"/>
              <a:t>, </a:t>
            </a:r>
            <a:r>
              <a:rPr lang="pt-BR" i="1"/>
              <a:t>Timeu</a:t>
            </a:r>
            <a:r>
              <a:rPr lang="pt-BR"/>
              <a:t>): ocultismo, Cabala</a:t>
            </a:r>
          </a:p>
          <a:p>
            <a:pPr marL="0" lvl="3">
              <a:defRPr/>
            </a:pPr>
            <a:endParaRPr lang="pt-BR"/>
          </a:p>
          <a:p>
            <a:pPr marL="0" lvl="3">
              <a:defRPr/>
            </a:pPr>
            <a:endParaRPr lang="pt-BR"/>
          </a:p>
          <a:p>
            <a:pPr marL="0" lvl="3">
              <a:defRPr/>
            </a:pPr>
            <a:r>
              <a:rPr lang="pt-BR"/>
              <a:t>3. </a:t>
            </a:r>
            <a:r>
              <a:rPr lang="pt-BR" smtClean="0"/>
              <a:t>   Latina</a:t>
            </a:r>
            <a:r>
              <a:rPr lang="pt-BR"/>
              <a:t>: fundamentada na Antiguidade Romana e não grega</a:t>
            </a:r>
          </a:p>
          <a:p>
            <a:pPr marL="0" lvl="3">
              <a:defRPr/>
            </a:pPr>
            <a:r>
              <a:rPr lang="pt-BR"/>
              <a:t>	  </a:t>
            </a:r>
            <a:r>
              <a:rPr lang="pt-BR" smtClean="0"/>
              <a:t>	prosa</a:t>
            </a:r>
            <a:r>
              <a:rPr lang="pt-BR"/>
              <a:t>, poesia, retórica, gramática, jurisprudência (não filosofia)</a:t>
            </a:r>
          </a:p>
          <a:p>
            <a:pPr marL="0" lvl="3">
              <a:defRPr/>
            </a:pPr>
            <a:r>
              <a:rPr lang="pt-BR"/>
              <a:t>	 </a:t>
            </a:r>
            <a:r>
              <a:rPr lang="pt-BR" smtClean="0"/>
              <a:t>	influência </a:t>
            </a:r>
            <a:r>
              <a:rPr lang="pt-BR"/>
              <a:t>principalmente aristotélica</a:t>
            </a:r>
          </a:p>
          <a:p>
            <a:pPr marL="0" lvl="3">
              <a:defRPr/>
            </a:pPr>
            <a:r>
              <a:rPr lang="pt-BR"/>
              <a:t>	  </a:t>
            </a:r>
            <a:r>
              <a:rPr lang="pt-BR" smtClean="0"/>
              <a:t>	Platão</a:t>
            </a:r>
            <a:r>
              <a:rPr lang="pt-BR"/>
              <a:t>: Agostinho, misticismo cristão, academias</a:t>
            </a:r>
          </a:p>
          <a:p>
            <a:pPr marL="0" lvl="3">
              <a:defRPr/>
            </a:pPr>
            <a:r>
              <a:rPr lang="pt-BR"/>
              <a:t>	  </a:t>
            </a:r>
            <a:r>
              <a:rPr lang="pt-BR" smtClean="0"/>
              <a:t>	séc</a:t>
            </a:r>
            <a:r>
              <a:rPr lang="pt-BR"/>
              <a:t>. XIII: traduções de Aristóteles do árabe</a:t>
            </a:r>
          </a:p>
          <a:p>
            <a:pPr marL="0" lvl="3">
              <a:defRPr/>
            </a:pPr>
            <a:r>
              <a:rPr lang="pt-BR"/>
              <a:t>	  </a:t>
            </a:r>
            <a:r>
              <a:rPr lang="pt-BR" smtClean="0"/>
              <a:t>	séc</a:t>
            </a:r>
            <a:r>
              <a:rPr lang="pt-BR"/>
              <a:t>. XV: traduções de Aristóteles e Platão do grego</a:t>
            </a:r>
          </a:p>
          <a:p>
            <a:pPr marL="0" lvl="3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aixaDeTexto 5"/>
          <p:cNvSpPr txBox="1">
            <a:spLocks noChangeArrowheads="1"/>
          </p:cNvSpPr>
          <p:nvPr/>
        </p:nvSpPr>
        <p:spPr bwMode="auto">
          <a:xfrm>
            <a:off x="395536" y="980728"/>
            <a:ext cx="3313112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 </a:t>
            </a:r>
            <a:r>
              <a:rPr lang="pt-BR">
                <a:solidFill>
                  <a:schemeClr val="bg1"/>
                </a:solidFill>
              </a:rPr>
              <a:t>Aristóteles, </a:t>
            </a:r>
            <a:r>
              <a:rPr lang="pt-BR" i="1">
                <a:solidFill>
                  <a:schemeClr val="bg1"/>
                </a:solidFill>
              </a:rPr>
              <a:t>Poética</a:t>
            </a:r>
            <a:r>
              <a:rPr lang="pt-BR">
                <a:solidFill>
                  <a:schemeClr val="bg1"/>
                </a:solidFill>
              </a:rPr>
              <a:t>:</a:t>
            </a:r>
          </a:p>
          <a:p>
            <a:endParaRPr lang="de-DE">
              <a:solidFill>
                <a:schemeClr val="bg1"/>
              </a:solidFill>
            </a:endParaRPr>
          </a:p>
          <a:p>
            <a:pPr algn="just"/>
            <a:r>
              <a:rPr lang="pt-BR">
                <a:solidFill>
                  <a:schemeClr val="bg1"/>
                </a:solidFill>
              </a:rPr>
              <a:t>“É possível imitar com cores e figuras, ou mediante a voz. As artes que imitam com a voz utilizam o ritmo, a linguagem e a harmonia, separadas ou combinadas. A aulética e a citarística usam somente harmonia e ritmo. (...) Há artes que combinam todos os meios, como a (...) a tragédia e a comédia”. </a:t>
            </a:r>
            <a:endParaRPr lang="de-DE">
              <a:solidFill>
                <a:schemeClr val="bg1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51920" y="476672"/>
          <a:ext cx="5032375" cy="5826125"/>
        </p:xfrm>
        <a:graphic>
          <a:graphicData uri="http://schemas.openxmlformats.org/presentationml/2006/ole">
            <p:oleObj spid="_x0000_s1026" name="Imagem de bitmap" r:id="rId3" imgW="4563112" imgH="5638095" progId="PBrush">
              <p:embed/>
            </p:oleObj>
          </a:graphicData>
        </a:graphic>
      </p:graphicFrame>
      <p:sp>
        <p:nvSpPr>
          <p:cNvPr id="1028" name="CaixaDeTexto 4"/>
          <p:cNvSpPr txBox="1">
            <a:spLocks noChangeArrowheads="1"/>
          </p:cNvSpPr>
          <p:nvPr/>
        </p:nvSpPr>
        <p:spPr bwMode="auto">
          <a:xfrm>
            <a:off x="4427538" y="6308725"/>
            <a:ext cx="3929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Cesare Ripa. Arte. </a:t>
            </a:r>
            <a:r>
              <a:rPr lang="pt-BR" sz="1400" i="1"/>
              <a:t>Iconologia</a:t>
            </a:r>
            <a:r>
              <a:rPr lang="pt-BR" sz="1400"/>
              <a:t>, 1594</a:t>
            </a:r>
            <a:endParaRPr lang="de-DE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820</Words>
  <Application>Microsoft Office PowerPoint</Application>
  <PresentationFormat>Apresentação na tela (4:3)</PresentationFormat>
  <Paragraphs>240</Paragraphs>
  <Slides>21</Slides>
  <Notes>5</Notes>
  <HiddenSlides>0</HiddenSlides>
  <MMClips>6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3" baseType="lpstr">
      <vt:lpstr>Tema do Office</vt:lpstr>
      <vt:lpstr>Imagem de bitmap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Ernesto</dc:creator>
  <cp:lastModifiedBy>Ernesto</cp:lastModifiedBy>
  <cp:revision>6</cp:revision>
  <dcterms:created xsi:type="dcterms:W3CDTF">2011-03-16T19:03:13Z</dcterms:created>
  <dcterms:modified xsi:type="dcterms:W3CDTF">2011-03-18T11:11:51Z</dcterms:modified>
</cp:coreProperties>
</file>