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4" r:id="rId5"/>
    <p:sldId id="260" r:id="rId6"/>
    <p:sldId id="261" r:id="rId7"/>
    <p:sldId id="262" r:id="rId8"/>
    <p:sldId id="263" r:id="rId9"/>
    <p:sldId id="265" r:id="rId10"/>
    <p:sldId id="266" r:id="rId11"/>
    <p:sldId id="267" r:id="rId12"/>
    <p:sldId id="268" r:id="rId13"/>
    <p:sldId id="269" r:id="rId14"/>
    <p:sldId id="270" r:id="rId15"/>
    <p:sldId id="271" r:id="rId16"/>
    <p:sldId id="272" r:id="rId17"/>
    <p:sldId id="259" r:id="rId18"/>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6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2">
        <a:schemeClr val="bg2"/>
      </p:bgRef>
    </p:bg>
    <p:spTree>
      <p:nvGrpSpPr>
        <p:cNvPr id="1" name=""/>
        <p:cNvGrpSpPr/>
        <p:nvPr/>
      </p:nvGrpSpPr>
      <p:grpSpPr>
        <a:xfrm>
          <a:off x="0" y="0"/>
          <a:ext cx="0" cy="0"/>
          <a:chOff x="0" y="0"/>
          <a:chExt cx="0" cy="0"/>
        </a:xfrm>
      </p:grpSpPr>
      <p:sp>
        <p:nvSpPr>
          <p:cNvPr id="4" name="Retângulo 8"/>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tângulo 9"/>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1"/>
          <p:cNvSpPr>
            <a:spLocks noGrp="1"/>
          </p:cNvSpPr>
          <p:nvPr>
            <p:ph type="ctrTitle"/>
          </p:nvPr>
        </p:nvSpPr>
        <p:spPr>
          <a:xfrm>
            <a:off x="685800" y="3355848"/>
            <a:ext cx="8077200" cy="1673352"/>
          </a:xfrm>
        </p:spPr>
        <p:txBody>
          <a:bodyPr tIns="0" bIns="0" anchor="t"/>
          <a:lstStyle>
            <a:lvl1pPr algn="l">
              <a:defRPr sz="4700" b="1"/>
            </a:lvl1pPr>
            <a:extLst/>
          </a:lstStyle>
          <a:p>
            <a:r>
              <a:rPr lang="pt-BR" smtClean="0"/>
              <a:t>Clique para editar o estilo do título mestre</a:t>
            </a:r>
            <a:endParaRPr lang="en-US"/>
          </a:p>
        </p:txBody>
      </p:sp>
      <p:sp>
        <p:nvSpPr>
          <p:cNvPr id="3" name="Subtítulo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pt-BR" smtClean="0"/>
              <a:t>Clique para editar o estilo do subtítulo mestre</a:t>
            </a:r>
            <a:endParaRPr lang="en-US"/>
          </a:p>
        </p:txBody>
      </p:sp>
      <p:sp>
        <p:nvSpPr>
          <p:cNvPr id="6" name="Espaço Reservado para Data 3"/>
          <p:cNvSpPr>
            <a:spLocks noGrp="1"/>
          </p:cNvSpPr>
          <p:nvPr>
            <p:ph type="dt" sz="half" idx="10"/>
          </p:nvPr>
        </p:nvSpPr>
        <p:spPr/>
        <p:txBody>
          <a:bodyPr/>
          <a:lstStyle>
            <a:lvl1pPr>
              <a:defRPr/>
            </a:lvl1pPr>
          </a:lstStyle>
          <a:p>
            <a:pPr>
              <a:defRPr/>
            </a:pPr>
            <a:fld id="{D380A2B3-1EF3-4B9C-8E54-050B90652E73}" type="datetimeFigureOut">
              <a:rPr lang="pt-BR"/>
              <a:pPr>
                <a:defRPr/>
              </a:pPr>
              <a:t>16/11/2011</a:t>
            </a:fld>
            <a:endParaRPr lang="pt-BR"/>
          </a:p>
        </p:txBody>
      </p:sp>
      <p:sp>
        <p:nvSpPr>
          <p:cNvPr id="7" name="Espaço Reservado para Rodapé 4"/>
          <p:cNvSpPr>
            <a:spLocks noGrp="1"/>
          </p:cNvSpPr>
          <p:nvPr>
            <p:ph type="ftr" sz="quarter" idx="11"/>
          </p:nvPr>
        </p:nvSpPr>
        <p:spPr/>
        <p:txBody>
          <a:bodyPr/>
          <a:lstStyle>
            <a:lvl1pPr>
              <a:defRPr/>
            </a:lvl1pPr>
          </a:lstStyle>
          <a:p>
            <a:pPr>
              <a:defRPr/>
            </a:pPr>
            <a:endParaRPr lang="pt-BR"/>
          </a:p>
        </p:txBody>
      </p:sp>
      <p:sp>
        <p:nvSpPr>
          <p:cNvPr id="8" name="Espaço Reservado para Número de Slide 5"/>
          <p:cNvSpPr>
            <a:spLocks noGrp="1"/>
          </p:cNvSpPr>
          <p:nvPr>
            <p:ph type="sldNum" sz="quarter" idx="12"/>
          </p:nvPr>
        </p:nvSpPr>
        <p:spPr/>
        <p:txBody>
          <a:bodyPr/>
          <a:lstStyle>
            <a:lvl1pPr>
              <a:defRPr/>
            </a:lvl1pPr>
          </a:lstStyle>
          <a:p>
            <a:pPr>
              <a:defRPr/>
            </a:pPr>
            <a:fld id="{A7D2372F-ADAF-453F-A3DC-32E3C9A00FA1}"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lvl1pPr>
              <a:defRPr/>
            </a:lvl1pPr>
          </a:lstStyle>
          <a:p>
            <a:pPr>
              <a:defRPr/>
            </a:pPr>
            <a:fld id="{83E6660F-A92C-4CA1-9D45-97DCADF9A3A5}" type="datetimeFigureOut">
              <a:rPr lang="pt-BR"/>
              <a:pPr>
                <a:defRPr/>
              </a:pPr>
              <a:t>16/11/2011</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AF741360-56B8-43A9-9C8E-06954AED5CCE}"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4" name="Retângulo 8"/>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tângulo 7"/>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Vertical 1"/>
          <p:cNvSpPr>
            <a:spLocks noGrp="1"/>
          </p:cNvSpPr>
          <p:nvPr>
            <p:ph type="title" orient="vert"/>
          </p:nvPr>
        </p:nvSpPr>
        <p:spPr>
          <a:xfrm>
            <a:off x="6781800" y="274640"/>
            <a:ext cx="1905000" cy="5851525"/>
          </a:xfrm>
        </p:spPr>
        <p:txBody>
          <a:bodyPr vert="eaVert"/>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304800"/>
            <a:ext cx="6019800" cy="5851525"/>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Data 3"/>
          <p:cNvSpPr>
            <a:spLocks noGrp="1"/>
          </p:cNvSpPr>
          <p:nvPr>
            <p:ph type="dt" sz="half" idx="10"/>
          </p:nvPr>
        </p:nvSpPr>
        <p:spPr/>
        <p:txBody>
          <a:bodyPr/>
          <a:lstStyle>
            <a:lvl1pPr>
              <a:defRPr/>
            </a:lvl1pPr>
          </a:lstStyle>
          <a:p>
            <a:pPr>
              <a:defRPr/>
            </a:pPr>
            <a:fld id="{C24F79BE-1FEA-477F-9990-8EA3EB79DD5C}" type="datetimeFigureOut">
              <a:rPr lang="pt-BR"/>
              <a:pPr>
                <a:defRPr/>
              </a:pPr>
              <a:t>16/11/2011</a:t>
            </a:fld>
            <a:endParaRPr lang="pt-BR"/>
          </a:p>
        </p:txBody>
      </p:sp>
      <p:sp>
        <p:nvSpPr>
          <p:cNvPr id="7" name="Espaço Reservado para Rodapé 4"/>
          <p:cNvSpPr>
            <a:spLocks noGrp="1"/>
          </p:cNvSpPr>
          <p:nvPr>
            <p:ph type="ftr" sz="quarter" idx="11"/>
          </p:nvPr>
        </p:nvSpPr>
        <p:spPr>
          <a:xfrm>
            <a:off x="2640013" y="6376988"/>
            <a:ext cx="3836987" cy="365125"/>
          </a:xfrm>
        </p:spPr>
        <p:txBody>
          <a:bodyPr/>
          <a:lstStyle>
            <a:lvl1pPr>
              <a:defRPr/>
            </a:lvl1pPr>
          </a:lstStyle>
          <a:p>
            <a:pPr>
              <a:defRPr/>
            </a:pPr>
            <a:endParaRPr lang="pt-BR"/>
          </a:p>
        </p:txBody>
      </p:sp>
      <p:sp>
        <p:nvSpPr>
          <p:cNvPr id="8" name="Espaço Reservado para Número de Slide 5"/>
          <p:cNvSpPr>
            <a:spLocks noGrp="1"/>
          </p:cNvSpPr>
          <p:nvPr>
            <p:ph type="sldNum" sz="quarter" idx="12"/>
          </p:nvPr>
        </p:nvSpPr>
        <p:spPr/>
        <p:txBody>
          <a:bodyPr/>
          <a:lstStyle>
            <a:lvl1pPr>
              <a:defRPr/>
            </a:lvl1pPr>
          </a:lstStyle>
          <a:p>
            <a:pPr>
              <a:defRPr/>
            </a:pPr>
            <a:fld id="{8812F6CF-8326-4C80-A81A-CB9D3CB52D76}"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5448"/>
            <a:ext cx="8229600" cy="1252728"/>
          </a:xfrm>
        </p:spPr>
        <p:txBody>
          <a:bodyPr/>
          <a:lstStyle>
            <a:extLst/>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lvl1pPr>
              <a:defRPr/>
            </a:lvl1pPr>
          </a:lstStyle>
          <a:p>
            <a:pPr>
              <a:defRPr/>
            </a:pPr>
            <a:fld id="{83963F0E-3411-4000-BE03-AD669E1B97D4}" type="datetimeFigureOut">
              <a:rPr lang="pt-BR"/>
              <a:pPr>
                <a:defRPr/>
              </a:pPr>
              <a:t>16/11/2011</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265C54B9-B257-43A8-A935-D1B7A57B8C19}"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2">
        <a:schemeClr val="bg2"/>
      </p:bgRef>
    </p:bg>
    <p:spTree>
      <p:nvGrpSpPr>
        <p:cNvPr id="1" name=""/>
        <p:cNvGrpSpPr/>
        <p:nvPr/>
      </p:nvGrpSpPr>
      <p:grpSpPr>
        <a:xfrm>
          <a:off x="0" y="0"/>
          <a:ext cx="0" cy="0"/>
          <a:chOff x="0" y="0"/>
          <a:chExt cx="0" cy="0"/>
        </a:xfrm>
      </p:grpSpPr>
      <p:sp>
        <p:nvSpPr>
          <p:cNvPr id="4" name="Retângulo 8"/>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tângulo 11"/>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pt-BR" smtClean="0"/>
              <a:t>Clique para editar os estilos do texto mestre</a:t>
            </a:r>
          </a:p>
        </p:txBody>
      </p:sp>
      <p:sp>
        <p:nvSpPr>
          <p:cNvPr id="6" name="Espaço Reservado para Data 3"/>
          <p:cNvSpPr>
            <a:spLocks noGrp="1"/>
          </p:cNvSpPr>
          <p:nvPr>
            <p:ph type="dt" sz="half" idx="10"/>
          </p:nvPr>
        </p:nvSpPr>
        <p:spPr/>
        <p:txBody>
          <a:bodyPr/>
          <a:lstStyle>
            <a:lvl1pPr>
              <a:defRPr/>
            </a:lvl1pPr>
          </a:lstStyle>
          <a:p>
            <a:pPr>
              <a:defRPr/>
            </a:pPr>
            <a:fld id="{1B299C58-E028-4F1E-A935-4C27E1D9189D}" type="datetimeFigureOut">
              <a:rPr lang="pt-BR"/>
              <a:pPr>
                <a:defRPr/>
              </a:pPr>
              <a:t>16/11/2011</a:t>
            </a:fld>
            <a:endParaRPr lang="pt-BR"/>
          </a:p>
        </p:txBody>
      </p:sp>
      <p:sp>
        <p:nvSpPr>
          <p:cNvPr id="7" name="Espaço Reservado para Rodapé 4"/>
          <p:cNvSpPr>
            <a:spLocks noGrp="1"/>
          </p:cNvSpPr>
          <p:nvPr>
            <p:ph type="ftr" sz="quarter" idx="11"/>
          </p:nvPr>
        </p:nvSpPr>
        <p:spPr/>
        <p:txBody>
          <a:bodyPr/>
          <a:lstStyle>
            <a:lvl1pPr>
              <a:defRPr/>
            </a:lvl1pPr>
          </a:lstStyle>
          <a:p>
            <a:pPr>
              <a:defRPr/>
            </a:pPr>
            <a:endParaRPr lang="pt-BR"/>
          </a:p>
        </p:txBody>
      </p:sp>
      <p:sp>
        <p:nvSpPr>
          <p:cNvPr id="8" name="Espaço Reservado para Número de Slide 5"/>
          <p:cNvSpPr>
            <a:spLocks noGrp="1"/>
          </p:cNvSpPr>
          <p:nvPr>
            <p:ph type="sldNum" sz="quarter" idx="12"/>
          </p:nvPr>
        </p:nvSpPr>
        <p:spPr/>
        <p:txBody>
          <a:bodyPr/>
          <a:lstStyle>
            <a:lvl1pPr>
              <a:defRPr/>
            </a:lvl1pPr>
          </a:lstStyle>
          <a:p>
            <a:pPr>
              <a:defRPr/>
            </a:pPr>
            <a:fld id="{E73AE54F-8808-4F38-B250-9CA58BD224D5}" type="slidenum">
              <a:rPr lang="pt-BR"/>
              <a:pPr>
                <a:defRPr/>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3"/>
          <p:cNvSpPr>
            <a:spLocks noGrp="1"/>
          </p:cNvSpPr>
          <p:nvPr>
            <p:ph type="dt" sz="half" idx="10"/>
          </p:nvPr>
        </p:nvSpPr>
        <p:spPr/>
        <p:txBody>
          <a:bodyPr/>
          <a:lstStyle>
            <a:lvl1pPr>
              <a:defRPr/>
            </a:lvl1pPr>
          </a:lstStyle>
          <a:p>
            <a:pPr>
              <a:defRPr/>
            </a:pPr>
            <a:fld id="{2484180F-D072-48A3-8861-30C5CC3A98A2}" type="datetimeFigureOut">
              <a:rPr lang="pt-BR"/>
              <a:pPr>
                <a:defRPr/>
              </a:pPr>
              <a:t>16/11/2011</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DF64D6A5-EF44-4FEF-8E36-BFC8272CD364}"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pt-BR" smtClean="0"/>
              <a:t>Clique para editar os estilos do texto mestre</a:t>
            </a:r>
          </a:p>
        </p:txBody>
      </p:sp>
      <p:sp>
        <p:nvSpPr>
          <p:cNvPr id="4" name="Espaço Reservado para Conteúdo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3"/>
          <p:cNvSpPr>
            <a:spLocks noGrp="1"/>
          </p:cNvSpPr>
          <p:nvPr>
            <p:ph type="dt" sz="half" idx="10"/>
          </p:nvPr>
        </p:nvSpPr>
        <p:spPr/>
        <p:txBody>
          <a:bodyPr/>
          <a:lstStyle>
            <a:lvl1pPr>
              <a:defRPr/>
            </a:lvl1pPr>
          </a:lstStyle>
          <a:p>
            <a:pPr>
              <a:defRPr/>
            </a:pPr>
            <a:fld id="{D80615E2-D5ED-4F6E-9469-DCD405939E3F}" type="datetimeFigureOut">
              <a:rPr lang="pt-BR"/>
              <a:pPr>
                <a:defRPr/>
              </a:pPr>
              <a:t>16/11/2011</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A9CA6E81-4E0F-4934-A561-0E2390FE3032}"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Data 3"/>
          <p:cNvSpPr>
            <a:spLocks noGrp="1"/>
          </p:cNvSpPr>
          <p:nvPr>
            <p:ph type="dt" sz="half" idx="10"/>
          </p:nvPr>
        </p:nvSpPr>
        <p:spPr/>
        <p:txBody>
          <a:bodyPr/>
          <a:lstStyle>
            <a:lvl1pPr>
              <a:defRPr/>
            </a:lvl1pPr>
          </a:lstStyle>
          <a:p>
            <a:pPr>
              <a:defRPr/>
            </a:pPr>
            <a:fld id="{0778EB6D-83C0-4661-965C-9FDBB94B7830}" type="datetimeFigureOut">
              <a:rPr lang="pt-BR"/>
              <a:pPr>
                <a:defRPr/>
              </a:pPr>
              <a:t>16/11/2011</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01B3A99F-7328-4880-9B75-0B88C1D70252}"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pPr>
              <a:defRPr/>
            </a:pPr>
            <a:fld id="{76BB64F8-C587-4F5A-B093-FF74DE7C42F5}" type="datetimeFigureOut">
              <a:rPr lang="pt-BR"/>
              <a:pPr>
                <a:defRPr/>
              </a:pPr>
              <a:t>16/11/2011</a:t>
            </a:fld>
            <a:endParaRPr lang="pt-BR"/>
          </a:p>
        </p:txBody>
      </p:sp>
      <p:sp>
        <p:nvSpPr>
          <p:cNvPr id="3" name="Espaço Reservado para Rodapé 2"/>
          <p:cNvSpPr>
            <a:spLocks noGrp="1"/>
          </p:cNvSpPr>
          <p:nvPr>
            <p:ph type="ftr" sz="quarter" idx="11"/>
          </p:nvPr>
        </p:nvSpPr>
        <p:spPr/>
        <p:txBody>
          <a:bodyPr/>
          <a:lstStyle>
            <a:lvl1pPr>
              <a:defRPr/>
            </a:lvl1pPr>
          </a:lstStyle>
          <a:p>
            <a:pPr>
              <a:defRPr/>
            </a:pPr>
            <a:endParaRPr lang="pt-BR"/>
          </a:p>
        </p:txBody>
      </p:sp>
      <p:sp>
        <p:nvSpPr>
          <p:cNvPr id="4" name="Espaço Reservado para Número de Slide 3"/>
          <p:cNvSpPr>
            <a:spLocks noGrp="1"/>
          </p:cNvSpPr>
          <p:nvPr>
            <p:ph type="sldNum" sz="quarter" idx="12"/>
          </p:nvPr>
        </p:nvSpPr>
        <p:spPr/>
        <p:txBody>
          <a:bodyPr/>
          <a:lstStyle>
            <a:lvl1pPr>
              <a:defRPr/>
            </a:lvl1pPr>
          </a:lstStyle>
          <a:p>
            <a:pPr>
              <a:defRPr/>
            </a:pPr>
            <a:fld id="{E4607EBD-4AAB-48F2-8354-C00A72DDFC08}"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5" name="Retângulo 11"/>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tângulo 8"/>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pt-BR" smtClean="0"/>
              <a:t>Clique para editar o estilo do título mestre</a:t>
            </a:r>
            <a:endParaRPr lang="en-US"/>
          </a:p>
        </p:txBody>
      </p:sp>
      <p:sp>
        <p:nvSpPr>
          <p:cNvPr id="3" name="Espaço Reservado para Conteúdo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pt-BR" smtClean="0"/>
              <a:t>Clique para editar os estilos do texto mestre</a:t>
            </a:r>
          </a:p>
        </p:txBody>
      </p:sp>
      <p:sp>
        <p:nvSpPr>
          <p:cNvPr id="7" name="Espaço Reservado para Data 4"/>
          <p:cNvSpPr>
            <a:spLocks noGrp="1"/>
          </p:cNvSpPr>
          <p:nvPr>
            <p:ph type="dt" sz="half" idx="10"/>
          </p:nvPr>
        </p:nvSpPr>
        <p:spPr/>
        <p:txBody>
          <a:bodyPr/>
          <a:lstStyle>
            <a:lvl1pPr>
              <a:defRPr/>
            </a:lvl1pPr>
          </a:lstStyle>
          <a:p>
            <a:pPr>
              <a:defRPr/>
            </a:pPr>
            <a:fld id="{20BED432-EDFF-456A-8A29-F641D113CCFC}" type="datetimeFigureOut">
              <a:rPr lang="pt-BR"/>
              <a:pPr>
                <a:defRPr/>
              </a:pPr>
              <a:t>16/11/2011</a:t>
            </a:fld>
            <a:endParaRPr lang="pt-BR"/>
          </a:p>
        </p:txBody>
      </p:sp>
      <p:sp>
        <p:nvSpPr>
          <p:cNvPr id="8" name="Espaço Reservado para Rodapé 5"/>
          <p:cNvSpPr>
            <a:spLocks noGrp="1"/>
          </p:cNvSpPr>
          <p:nvPr>
            <p:ph type="ftr" sz="quarter" idx="11"/>
          </p:nvPr>
        </p:nvSpPr>
        <p:spPr/>
        <p:txBody>
          <a:bodyPr/>
          <a:lstStyle>
            <a:lvl1pPr>
              <a:defRPr/>
            </a:lvl1pPr>
          </a:lstStyle>
          <a:p>
            <a:pPr>
              <a:defRPr/>
            </a:pPr>
            <a:endParaRPr lang="pt-BR"/>
          </a:p>
        </p:txBody>
      </p:sp>
      <p:sp>
        <p:nvSpPr>
          <p:cNvPr id="9" name="Espaço Reservado para Número de Slide 6"/>
          <p:cNvSpPr>
            <a:spLocks noGrp="1"/>
          </p:cNvSpPr>
          <p:nvPr>
            <p:ph type="sldNum" sz="quarter" idx="12"/>
          </p:nvPr>
        </p:nvSpPr>
        <p:spPr/>
        <p:txBody>
          <a:bodyPr/>
          <a:lstStyle>
            <a:lvl1pPr>
              <a:defRPr/>
            </a:lvl1pPr>
          </a:lstStyle>
          <a:p>
            <a:pPr>
              <a:defRPr/>
            </a:pPr>
            <a:fld id="{D59B0F03-8455-4A80-BABD-679A590B628A}"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bg>
      <p:bgRef idx="1001">
        <a:schemeClr val="bg2"/>
      </p:bgRef>
    </p:bg>
    <p:spTree>
      <p:nvGrpSpPr>
        <p:cNvPr id="1" name=""/>
        <p:cNvGrpSpPr/>
        <p:nvPr/>
      </p:nvGrpSpPr>
      <p:grpSpPr>
        <a:xfrm>
          <a:off x="0" y="0"/>
          <a:ext cx="0" cy="0"/>
          <a:chOff x="0" y="0"/>
          <a:chExt cx="0" cy="0"/>
        </a:xfrm>
      </p:grpSpPr>
      <p:sp>
        <p:nvSpPr>
          <p:cNvPr id="5" name="Retângulo 10"/>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tângulo 8"/>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pt-BR" smtClean="0"/>
              <a:t>Clique para editar o estilo do título mestre</a:t>
            </a:r>
            <a:endParaRPr lang="en-US"/>
          </a:p>
        </p:txBody>
      </p:sp>
      <p:sp>
        <p:nvSpPr>
          <p:cNvPr id="3" name="Espaço Reservado para Imagem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pt-BR" noProof="0" smtClean="0"/>
              <a:t>Clique no ícone para adicionar uma imagem</a:t>
            </a:r>
            <a:endParaRPr lang="en-US" noProof="0" dirty="0"/>
          </a:p>
        </p:txBody>
      </p:sp>
      <p:sp>
        <p:nvSpPr>
          <p:cNvPr id="4" name="Espaço Reservado para Texto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pt-BR" smtClean="0"/>
              <a:t>Clique para editar os estilos do texto mestre</a:t>
            </a:r>
          </a:p>
        </p:txBody>
      </p:sp>
      <p:sp>
        <p:nvSpPr>
          <p:cNvPr id="7" name="Espaço Reservado para Data 4"/>
          <p:cNvSpPr>
            <a:spLocks noGrp="1"/>
          </p:cNvSpPr>
          <p:nvPr>
            <p:ph type="dt" sz="half" idx="10"/>
          </p:nvPr>
        </p:nvSpPr>
        <p:spPr>
          <a:xfrm>
            <a:off x="165100" y="1169988"/>
            <a:ext cx="2522538" cy="201612"/>
          </a:xfrm>
        </p:spPr>
        <p:txBody>
          <a:bodyPr/>
          <a:lstStyle>
            <a:lvl1pPr>
              <a:defRPr/>
            </a:lvl1pPr>
          </a:lstStyle>
          <a:p>
            <a:pPr>
              <a:defRPr/>
            </a:pPr>
            <a:fld id="{8B5224A8-499B-420B-86AE-CAE63295AC08}" type="datetimeFigureOut">
              <a:rPr lang="pt-BR"/>
              <a:pPr>
                <a:defRPr/>
              </a:pPr>
              <a:t>16/11/2011</a:t>
            </a:fld>
            <a:endParaRPr lang="pt-BR"/>
          </a:p>
        </p:txBody>
      </p:sp>
      <p:sp>
        <p:nvSpPr>
          <p:cNvPr id="8" name="Espaço Reservado para Rodapé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pt-BR"/>
          </a:p>
        </p:txBody>
      </p:sp>
      <p:sp>
        <p:nvSpPr>
          <p:cNvPr id="9" name="Espaço Reservado para Número de Slide 6"/>
          <p:cNvSpPr>
            <a:spLocks noGrp="1"/>
          </p:cNvSpPr>
          <p:nvPr>
            <p:ph type="sldNum" sz="quarter" idx="12"/>
          </p:nvPr>
        </p:nvSpPr>
        <p:spPr>
          <a:xfrm>
            <a:off x="8339138" y="1169988"/>
            <a:ext cx="733425" cy="201612"/>
          </a:xfrm>
        </p:spPr>
        <p:txBody>
          <a:bodyPr/>
          <a:lstStyle>
            <a:lvl1pPr>
              <a:defRPr/>
            </a:lvl1pPr>
          </a:lstStyle>
          <a:p>
            <a:pPr>
              <a:defRPr/>
            </a:pPr>
            <a:fld id="{C8516604-24D7-498A-9A61-0C51FA294C7E}" type="slidenum">
              <a:rPr lang="pt-BR"/>
              <a:pPr>
                <a:defRPr/>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tângulo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Retângulo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Espaço Reservado para Título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pt-BR" smtClean="0"/>
              <a:t>Clique para editar o estilo do título mestre</a:t>
            </a:r>
            <a:endParaRPr lang="en-US"/>
          </a:p>
        </p:txBody>
      </p:sp>
      <p:sp>
        <p:nvSpPr>
          <p:cNvPr id="1029" name="Espaço Reservado para Texto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4" name="Espaço Reservado para Data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C07A5E7B-8E6B-44E5-9E08-8E45CED35163}" type="datetimeFigureOut">
              <a:rPr lang="pt-BR"/>
              <a:pPr>
                <a:defRPr/>
              </a:pPr>
              <a:t>16/11/2011</a:t>
            </a:fld>
            <a:endParaRPr lang="pt-BR"/>
          </a:p>
        </p:txBody>
      </p:sp>
      <p:sp>
        <p:nvSpPr>
          <p:cNvPr id="5" name="Espaço Reservado para Rodapé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pt-BR"/>
          </a:p>
        </p:txBody>
      </p:sp>
      <p:sp>
        <p:nvSpPr>
          <p:cNvPr id="6" name="Espaço Reservado para Número de Slide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A9B74391-7DD1-466F-A786-8609513CD527}"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86" r:id="rId7"/>
    <p:sldLayoutId id="2147483687" r:id="rId8"/>
    <p:sldLayoutId id="2147483688" r:id="rId9"/>
    <p:sldLayoutId id="2147483679" r:id="rId10"/>
    <p:sldLayoutId id="2147483689" r:id="rId11"/>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eaLnBrk="1" fontAlgn="auto" hangingPunct="1">
              <a:spcAft>
                <a:spcPts val="0"/>
              </a:spcAft>
              <a:defRPr/>
            </a:pPr>
            <a:r>
              <a:rPr lang="pt-BR" dirty="0" smtClean="0">
                <a:solidFill>
                  <a:schemeClr val="accent1">
                    <a:satMod val="150000"/>
                  </a:schemeClr>
                </a:solidFill>
              </a:rPr>
              <a:t>Richard </a:t>
            </a:r>
            <a:r>
              <a:rPr lang="pt-BR" dirty="0" err="1" smtClean="0">
                <a:solidFill>
                  <a:schemeClr val="accent1">
                    <a:satMod val="150000"/>
                  </a:schemeClr>
                </a:solidFill>
              </a:rPr>
              <a:t>Rorty</a:t>
            </a:r>
            <a:endParaRPr lang="pt-BR" dirty="0">
              <a:solidFill>
                <a:schemeClr val="accent1">
                  <a:satMod val="150000"/>
                </a:schemeClr>
              </a:solidFill>
            </a:endParaRPr>
          </a:p>
        </p:txBody>
      </p:sp>
      <p:sp>
        <p:nvSpPr>
          <p:cNvPr id="13314" name="Subtítulo 2"/>
          <p:cNvSpPr>
            <a:spLocks noGrp="1"/>
          </p:cNvSpPr>
          <p:nvPr>
            <p:ph type="subTitle" idx="1"/>
          </p:nvPr>
        </p:nvSpPr>
        <p:spPr>
          <a:xfrm>
            <a:off x="685800" y="1828800"/>
            <a:ext cx="8077200" cy="1500188"/>
          </a:xfrm>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pt-BR" dirty="0" err="1" smtClean="0">
                <a:solidFill>
                  <a:schemeClr val="accent1">
                    <a:satMod val="150000"/>
                  </a:schemeClr>
                </a:solidFill>
              </a:rPr>
              <a:t>Donnellan</a:t>
            </a:r>
            <a:r>
              <a:rPr lang="pt-BR" dirty="0" smtClean="0">
                <a:solidFill>
                  <a:schemeClr val="accent1">
                    <a:satMod val="150000"/>
                  </a:schemeClr>
                </a:solidFill>
              </a:rPr>
              <a:t> e semântica </a:t>
            </a:r>
            <a:r>
              <a:rPr lang="pt-BR" dirty="0" err="1" smtClean="0">
                <a:solidFill>
                  <a:schemeClr val="accent1">
                    <a:satMod val="150000"/>
                  </a:schemeClr>
                </a:solidFill>
              </a:rPr>
              <a:t>fisicalista</a:t>
            </a:r>
            <a:endParaRPr lang="pt-BR" dirty="0">
              <a:solidFill>
                <a:schemeClr val="accent1">
                  <a:satMod val="150000"/>
                </a:schemeClr>
              </a:solidFill>
            </a:endParaRPr>
          </a:p>
        </p:txBody>
      </p:sp>
      <p:sp>
        <p:nvSpPr>
          <p:cNvPr id="3" name="Espaço Reservado para Conteúdo 2"/>
          <p:cNvSpPr>
            <a:spLocks noGrp="1"/>
          </p:cNvSpPr>
          <p:nvPr>
            <p:ph idx="1"/>
          </p:nvPr>
        </p:nvSpPr>
        <p:spPr/>
        <p:txBody>
          <a:bodyPr rtlCol="0">
            <a:normAutofit fontScale="62500" lnSpcReduction="20000"/>
          </a:bodyPr>
          <a:lstStyle/>
          <a:p>
            <a:pPr marL="438912" indent="-320040" eaLnBrk="1" fontAlgn="auto" hangingPunct="1">
              <a:spcBef>
                <a:spcPts val="0"/>
              </a:spcBef>
              <a:spcAft>
                <a:spcPts val="0"/>
              </a:spcAft>
              <a:buFont typeface="Wingdings 2"/>
              <a:buChar char=""/>
              <a:defRPr/>
            </a:pPr>
            <a:r>
              <a:rPr lang="pt-BR" dirty="0" smtClean="0"/>
              <a:t>Crítica à </a:t>
            </a:r>
            <a:r>
              <a:rPr lang="pt-BR" dirty="0" err="1" smtClean="0"/>
              <a:t>ideia</a:t>
            </a:r>
            <a:r>
              <a:rPr lang="pt-BR" dirty="0" smtClean="0"/>
              <a:t> de que se usam nomes próprios para identificar objetos (reais ou ficcionais) </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smtClean="0"/>
              <a:t>Como, na ausência de uma convenção, é possível falar e ser compreendido quando se usa uma expressão sem referente? (ex. Papai Noel)</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smtClean="0"/>
              <a:t>história dos usos de um nome </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smtClean="0"/>
              <a:t>Separação entre saber como usar um enunciado e saber o que a proposição expressa (p. 121)</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smtClean="0"/>
              <a:t>Separação entre regras do mundo  físico e regras do mundo ficcional; “verdade” é, de alguma forma, relativa ao mundo espaço-temporal [?]</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err="1" smtClean="0"/>
              <a:t>Consequência</a:t>
            </a:r>
            <a:r>
              <a:rPr lang="pt-BR" dirty="0" smtClean="0"/>
              <a:t>: não dizer o que enunciados inteligíveis expressam [?] – contra-intuitivo</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None/>
              <a:defRPr/>
            </a:pPr>
            <a:endParaRPr lang="pt-BR" dirty="0" smtClean="0"/>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eaLnBrk="1" fontAlgn="auto" hangingPunct="1">
              <a:spcAft>
                <a:spcPts val="0"/>
              </a:spcAft>
              <a:defRPr/>
            </a:pPr>
            <a:r>
              <a:rPr lang="pt-BR" dirty="0" err="1" smtClean="0">
                <a:solidFill>
                  <a:schemeClr val="accent1">
                    <a:satMod val="150000"/>
                  </a:schemeClr>
                </a:solidFill>
              </a:rPr>
              <a:t>Meinong</a:t>
            </a:r>
            <a:r>
              <a:rPr lang="pt-BR" dirty="0" smtClean="0">
                <a:solidFill>
                  <a:schemeClr val="accent1">
                    <a:satMod val="150000"/>
                  </a:schemeClr>
                </a:solidFill>
              </a:rPr>
              <a:t> e “objetos incompletos” </a:t>
            </a:r>
            <a:endParaRPr lang="pt-BR" dirty="0">
              <a:solidFill>
                <a:schemeClr val="accent1">
                  <a:satMod val="150000"/>
                </a:schemeClr>
              </a:solidFill>
            </a:endParaRPr>
          </a:p>
        </p:txBody>
      </p:sp>
      <p:sp>
        <p:nvSpPr>
          <p:cNvPr id="3" name="Espaço Reservado para Conteúdo 2"/>
          <p:cNvSpPr>
            <a:spLocks noGrp="1"/>
          </p:cNvSpPr>
          <p:nvPr>
            <p:ph idx="1"/>
          </p:nvPr>
        </p:nvSpPr>
        <p:spPr/>
        <p:txBody>
          <a:bodyPr rtlCol="0">
            <a:normAutofit fontScale="77500" lnSpcReduction="20000"/>
          </a:bodyPr>
          <a:lstStyle/>
          <a:p>
            <a:pPr marL="438912" indent="-320040" eaLnBrk="1" fontAlgn="auto" hangingPunct="1">
              <a:spcBef>
                <a:spcPts val="0"/>
              </a:spcBef>
              <a:spcAft>
                <a:spcPts val="0"/>
              </a:spcAft>
              <a:buFont typeface="Wingdings 2"/>
              <a:buChar char=""/>
              <a:defRPr/>
            </a:pPr>
            <a:r>
              <a:rPr lang="pt-BR" dirty="0" smtClean="0"/>
              <a:t>“</a:t>
            </a:r>
            <a:r>
              <a:rPr lang="pt-BR" dirty="0" err="1" smtClean="0"/>
              <a:t>Meinongian</a:t>
            </a:r>
            <a:r>
              <a:rPr lang="pt-BR" dirty="0" smtClean="0"/>
              <a:t>”: toda concepção da referência que considera que a referência a </a:t>
            </a:r>
            <a:r>
              <a:rPr lang="pt-BR" dirty="0" err="1" smtClean="0"/>
              <a:t>Gladstone</a:t>
            </a:r>
            <a:r>
              <a:rPr lang="pt-BR" dirty="0" smtClean="0"/>
              <a:t> e a Holmes ocorre da mesma maneira, e que a diferença entre pessoas reais e ficcionais é irrelevante para a semântica (p. 123) </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err="1" smtClean="0"/>
              <a:t>Terence</a:t>
            </a:r>
            <a:r>
              <a:rPr lang="pt-BR" dirty="0" smtClean="0"/>
              <a:t> </a:t>
            </a:r>
            <a:r>
              <a:rPr lang="pt-BR" dirty="0" err="1" smtClean="0"/>
              <a:t>Parsons</a:t>
            </a:r>
            <a:endParaRPr lang="pt-BR" dirty="0" smtClean="0"/>
          </a:p>
          <a:p>
            <a:pPr marL="438912" indent="-320040" eaLnBrk="1" fontAlgn="auto" hangingPunct="1">
              <a:spcBef>
                <a:spcPts val="0"/>
              </a:spcBef>
              <a:spcAft>
                <a:spcPts val="0"/>
              </a:spcAft>
              <a:buFont typeface="Wingdings 2"/>
              <a:buNone/>
              <a:defRPr/>
            </a:pPr>
            <a:endParaRPr lang="pt-BR" dirty="0" smtClean="0"/>
          </a:p>
          <a:p>
            <a:pPr marL="438912" indent="-320040" eaLnBrk="1" fontAlgn="auto" hangingPunct="1">
              <a:spcBef>
                <a:spcPts val="0"/>
              </a:spcBef>
              <a:spcAft>
                <a:spcPts val="0"/>
              </a:spcAft>
              <a:buFont typeface="Wingdings 2"/>
              <a:buChar char=""/>
              <a:defRPr/>
            </a:pPr>
            <a:r>
              <a:rPr lang="pt-BR" dirty="0" smtClean="0"/>
              <a:t>Se houver um certo número de propriedades, não é preciso haver um objeto/referência/coisa etc. (ex. Holmes, </a:t>
            </a:r>
            <a:r>
              <a:rPr lang="pt-BR" dirty="0" err="1" smtClean="0"/>
              <a:t>Pégaso</a:t>
            </a:r>
            <a:r>
              <a:rPr lang="pt-BR" dirty="0" smtClean="0"/>
              <a:t>, </a:t>
            </a:r>
            <a:r>
              <a:rPr lang="pt-BR" dirty="0" err="1" smtClean="0"/>
              <a:t>etc</a:t>
            </a:r>
            <a:r>
              <a:rPr lang="pt-BR" dirty="0" smtClean="0"/>
              <a:t>) </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err="1" smtClean="0"/>
              <a:t>Consequência</a:t>
            </a:r>
            <a:r>
              <a:rPr lang="pt-BR" dirty="0" smtClean="0"/>
              <a:t>: pode-se referir a praticamente tudo</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smtClean="0"/>
              <a:t>Noção de “objeto incompleto” é contra-intuitiva</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pt-BR" dirty="0" smtClean="0">
                <a:solidFill>
                  <a:schemeClr val="accent1">
                    <a:satMod val="150000"/>
                  </a:schemeClr>
                </a:solidFill>
              </a:rPr>
              <a:t>o problema</a:t>
            </a:r>
            <a:endParaRPr lang="pt-BR" dirty="0">
              <a:solidFill>
                <a:schemeClr val="accent1">
                  <a:satMod val="150000"/>
                </a:schemeClr>
              </a:solidFill>
            </a:endParaRPr>
          </a:p>
        </p:txBody>
      </p:sp>
      <p:sp>
        <p:nvSpPr>
          <p:cNvPr id="24578" name="Espaço Reservado para Conteúdo 2"/>
          <p:cNvSpPr>
            <a:spLocks noGrp="1"/>
          </p:cNvSpPr>
          <p:nvPr>
            <p:ph idx="1"/>
          </p:nvPr>
        </p:nvSpPr>
        <p:spPr/>
        <p:txBody>
          <a:bodyPr/>
          <a:lstStyle/>
          <a:p>
            <a:pPr eaLnBrk="1" hangingPunct="1">
              <a:lnSpc>
                <a:spcPct val="80000"/>
              </a:lnSpc>
            </a:pPr>
            <a:r>
              <a:rPr lang="pt-BR" sz="2000" smtClean="0"/>
              <a:t>Nos autores mencionados, noção de correspondência e referência não pode ser desassociada</a:t>
            </a:r>
          </a:p>
          <a:p>
            <a:pPr eaLnBrk="1" hangingPunct="1">
              <a:lnSpc>
                <a:spcPct val="80000"/>
              </a:lnSpc>
            </a:pPr>
            <a:endParaRPr lang="pt-BR" sz="2000" smtClean="0"/>
          </a:p>
          <a:p>
            <a:pPr eaLnBrk="1" hangingPunct="1">
              <a:lnSpc>
                <a:spcPct val="80000"/>
              </a:lnSpc>
            </a:pPr>
            <a:r>
              <a:rPr lang="pt-BR" sz="2000" smtClean="0"/>
              <a:t>Alternativa: abordagem da linguagem como “jogo puro”, que dispensa tais noções </a:t>
            </a:r>
          </a:p>
          <a:p>
            <a:pPr eaLnBrk="1" hangingPunct="1">
              <a:lnSpc>
                <a:spcPct val="80000"/>
              </a:lnSpc>
            </a:pPr>
            <a:endParaRPr lang="pt-BR" sz="2000" smtClean="0"/>
          </a:p>
          <a:p>
            <a:pPr eaLnBrk="1" hangingPunct="1">
              <a:lnSpc>
                <a:spcPct val="80000"/>
              </a:lnSpc>
            </a:pPr>
            <a:r>
              <a:rPr lang="pt-BR" sz="2000" smtClean="0"/>
              <a:t>Abordagem fisicalista</a:t>
            </a:r>
          </a:p>
          <a:p>
            <a:pPr eaLnBrk="1" hangingPunct="1">
              <a:lnSpc>
                <a:spcPct val="80000"/>
              </a:lnSpc>
            </a:pPr>
            <a:endParaRPr lang="pt-BR" sz="2000" smtClean="0"/>
          </a:p>
          <a:p>
            <a:pPr algn="just" eaLnBrk="1" hangingPunct="1">
              <a:lnSpc>
                <a:spcPct val="80000"/>
              </a:lnSpc>
            </a:pPr>
            <a:r>
              <a:rPr lang="pt-BR" sz="2500" smtClean="0"/>
              <a:t>“The alternatives are to separate semantics from epistemology so drastically that semantics will have no interesting distinctions to make between truth about fact and about fiction, or to bring semantics together with a realistic epistemology of ‘picturing’ which, in the manner of Donnellan, will disallow truth about fiction altogether.” (p. 127)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eaLnBrk="1" fontAlgn="auto" hangingPunct="1">
              <a:spcAft>
                <a:spcPts val="0"/>
              </a:spcAft>
              <a:defRPr/>
            </a:pPr>
            <a:r>
              <a:rPr lang="pt-BR" dirty="0" err="1" smtClean="0">
                <a:solidFill>
                  <a:schemeClr val="accent1">
                    <a:satMod val="150000"/>
                  </a:schemeClr>
                </a:solidFill>
              </a:rPr>
              <a:t>The</a:t>
            </a:r>
            <a:r>
              <a:rPr lang="pt-BR" dirty="0" smtClean="0">
                <a:solidFill>
                  <a:schemeClr val="accent1">
                    <a:satMod val="150000"/>
                  </a:schemeClr>
                </a:solidFill>
              </a:rPr>
              <a:t> </a:t>
            </a:r>
            <a:r>
              <a:rPr lang="pt-BR" dirty="0" err="1" smtClean="0">
                <a:solidFill>
                  <a:schemeClr val="accent1">
                    <a:satMod val="150000"/>
                  </a:schemeClr>
                </a:solidFill>
              </a:rPr>
              <a:t>Parmenidean</a:t>
            </a:r>
            <a:r>
              <a:rPr lang="pt-BR" dirty="0" smtClean="0">
                <a:solidFill>
                  <a:schemeClr val="accent1">
                    <a:satMod val="150000"/>
                  </a:schemeClr>
                </a:solidFill>
              </a:rPr>
              <a:t> Picture </a:t>
            </a:r>
            <a:r>
              <a:rPr lang="pt-BR" dirty="0" err="1" smtClean="0">
                <a:solidFill>
                  <a:schemeClr val="accent1">
                    <a:satMod val="150000"/>
                  </a:schemeClr>
                </a:solidFill>
              </a:rPr>
              <a:t>Picture</a:t>
            </a:r>
            <a:endParaRPr lang="pt-BR" dirty="0">
              <a:solidFill>
                <a:schemeClr val="accent1">
                  <a:satMod val="150000"/>
                </a:schemeClr>
              </a:solidFill>
            </a:endParaRPr>
          </a:p>
        </p:txBody>
      </p:sp>
      <p:sp>
        <p:nvSpPr>
          <p:cNvPr id="25602" name="Espaço Reservado para Conteúdo 2"/>
          <p:cNvSpPr>
            <a:spLocks noGrp="1"/>
          </p:cNvSpPr>
          <p:nvPr>
            <p:ph idx="1"/>
          </p:nvPr>
        </p:nvSpPr>
        <p:spPr/>
        <p:txBody>
          <a:bodyPr/>
          <a:lstStyle/>
          <a:p>
            <a:pPr eaLnBrk="1" hangingPunct="1"/>
            <a:r>
              <a:rPr lang="pt-BR" smtClean="0"/>
              <a:t>Asserções: movimentos em um jogo </a:t>
            </a:r>
          </a:p>
          <a:p>
            <a:pPr eaLnBrk="1" hangingPunct="1"/>
            <a:endParaRPr lang="pt-BR" smtClean="0"/>
          </a:p>
          <a:p>
            <a:pPr eaLnBrk="1" hangingPunct="1"/>
            <a:r>
              <a:rPr lang="pt-BR" smtClean="0"/>
              <a:t>Referência: invenção dos filósofos </a:t>
            </a:r>
          </a:p>
          <a:p>
            <a:pPr eaLnBrk="1" hangingPunct="1"/>
            <a:endParaRPr lang="pt-BR" smtClean="0"/>
          </a:p>
          <a:p>
            <a:pPr eaLnBrk="1" hangingPunct="1"/>
            <a:r>
              <a:rPr lang="pt-BR" smtClean="0"/>
              <a:t>Necessidade: noção de “falar sobre” </a:t>
            </a:r>
          </a:p>
          <a:p>
            <a:pPr eaLnBrk="1" hangingPunct="1"/>
            <a:endParaRPr lang="pt-BR" smtClean="0"/>
          </a:p>
          <a:p>
            <a:pPr eaLnBrk="1" hangingPunct="1"/>
            <a:r>
              <a:rPr lang="pt-BR" smtClean="0"/>
              <a:t>Por que noção da linguagem como “jogo” não satisfaz muitos autores?</a:t>
            </a:r>
          </a:p>
          <a:p>
            <a:pPr lvl="1" eaLnBrk="1" hangingPunct="1"/>
            <a:endParaRPr lang="pt-B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5575"/>
            <a:ext cx="8229600" cy="1252538"/>
          </a:xfrm>
        </p:spPr>
        <p:txBody>
          <a:bodyPr/>
          <a:lstStyle/>
          <a:p>
            <a:pPr eaLnBrk="1" fontAlgn="auto" hangingPunct="1">
              <a:spcAft>
                <a:spcPts val="0"/>
              </a:spcAft>
              <a:defRPr/>
            </a:pPr>
            <a:endParaRPr lang="pt-BR">
              <a:solidFill>
                <a:schemeClr val="accent1">
                  <a:satMod val="150000"/>
                </a:schemeClr>
              </a:solidFill>
            </a:endParaRPr>
          </a:p>
        </p:txBody>
      </p:sp>
      <p:sp>
        <p:nvSpPr>
          <p:cNvPr id="26626" name="Espaço Reservado para Conteúdo 2"/>
          <p:cNvSpPr>
            <a:spLocks noGrp="1"/>
          </p:cNvSpPr>
          <p:nvPr>
            <p:ph idx="1"/>
          </p:nvPr>
        </p:nvSpPr>
        <p:spPr/>
        <p:txBody>
          <a:bodyPr/>
          <a:lstStyle/>
          <a:p>
            <a:pPr marL="438150" lvl="1" indent="-319088" algn="just" eaLnBrk="1" hangingPunct="1">
              <a:lnSpc>
                <a:spcPct val="80000"/>
              </a:lnSpc>
              <a:spcBef>
                <a:spcPct val="0"/>
              </a:spcBef>
              <a:buClr>
                <a:schemeClr val="accent1"/>
              </a:buClr>
              <a:buSzPct val="80000"/>
              <a:buFont typeface="Wingdings 2" pitchFamily="18" charset="2"/>
              <a:buChar char=""/>
            </a:pPr>
            <a:r>
              <a:rPr lang="pt-BR" smtClean="0"/>
              <a:t>“Most philosophers of language want the same thing out of semantics that epistemologists from Descartes to Chisholm wanted: an account of our representations of the world which guarantees that we have not lost touch with it, an answer to the skeptic which flows from a general account of the nature of representation.”  (p. 128) </a:t>
            </a:r>
          </a:p>
          <a:p>
            <a:pPr eaLnBrk="1" hangingPunct="1">
              <a:lnSpc>
                <a:spcPct val="80000"/>
              </a:lnSpc>
            </a:pPr>
            <a:endParaRPr lang="pt-BR" sz="3000" smtClean="0"/>
          </a:p>
          <a:p>
            <a:pPr eaLnBrk="1" hangingPunct="1">
              <a:lnSpc>
                <a:spcPct val="80000"/>
              </a:lnSpc>
            </a:pPr>
            <a:endParaRPr lang="pt-BR" sz="2800" smtClean="0"/>
          </a:p>
          <a:p>
            <a:pPr algn="just" eaLnBrk="1" hangingPunct="1">
              <a:lnSpc>
                <a:spcPct val="80000"/>
              </a:lnSpc>
            </a:pPr>
            <a:r>
              <a:rPr lang="pt-BR" sz="2800" smtClean="0"/>
              <a:t>“The common root of all these problems ist the fear that the manifold possibilities offered by discursive thought will play us false, will make us ‘lose contact’ with the real.’ (p. 130</a:t>
            </a:r>
            <a:r>
              <a:rPr lang="pt-BR" sz="300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5575"/>
            <a:ext cx="8229600" cy="1252538"/>
          </a:xfrm>
        </p:spPr>
        <p:txBody>
          <a:bodyPr/>
          <a:lstStyle/>
          <a:p>
            <a:pPr eaLnBrk="1" fontAlgn="auto" hangingPunct="1">
              <a:spcAft>
                <a:spcPts val="0"/>
              </a:spcAft>
              <a:defRPr/>
            </a:pPr>
            <a:endParaRPr lang="pt-BR">
              <a:solidFill>
                <a:schemeClr val="accent1">
                  <a:satMod val="150000"/>
                </a:schemeClr>
              </a:solidFill>
            </a:endParaRPr>
          </a:p>
        </p:txBody>
      </p:sp>
      <p:sp>
        <p:nvSpPr>
          <p:cNvPr id="27650" name="Espaço Reservado para Conteúdo 2"/>
          <p:cNvSpPr>
            <a:spLocks noGrp="1"/>
          </p:cNvSpPr>
          <p:nvPr>
            <p:ph idx="1"/>
          </p:nvPr>
        </p:nvSpPr>
        <p:spPr/>
        <p:txBody>
          <a:bodyPr/>
          <a:lstStyle/>
          <a:p>
            <a:pPr eaLnBrk="1" hangingPunct="1"/>
            <a:r>
              <a:rPr lang="pt-BR" smtClean="0"/>
              <a:t>Base da discussão: Parmênides </a:t>
            </a:r>
          </a:p>
          <a:p>
            <a:pPr eaLnBrk="1" hangingPunct="1"/>
            <a:endParaRPr lang="pt-BR" smtClean="0"/>
          </a:p>
          <a:p>
            <a:pPr lvl="1" eaLnBrk="1" hangingPunct="1"/>
            <a:r>
              <a:rPr lang="pt-BR" smtClean="0"/>
              <a:t>Receio quanto a aspectos poéticos, arbritrários da linguagem; desconfiança do discurso predicativo</a:t>
            </a:r>
          </a:p>
          <a:p>
            <a:pPr lvl="1" eaLnBrk="1" hangingPunct="1"/>
            <a:r>
              <a:rPr lang="pt-BR" smtClean="0"/>
              <a:t>Ser agarrado, raptado pelo real produz conhecimento X opinião </a:t>
            </a:r>
          </a:p>
          <a:p>
            <a:pPr lvl="1" eaLnBrk="1" hangingPunct="1"/>
            <a:r>
              <a:rPr lang="pt-BR" smtClean="0"/>
              <a:t>Divisão de dois tipos de discurso: ciência, saber X poesia ; </a:t>
            </a:r>
          </a:p>
          <a:p>
            <a:pPr lvl="1" eaLnBrk="1" hangingPunct="1"/>
            <a:r>
              <a:rPr lang="pt-BR" smtClean="0"/>
              <a:t>discurso forte X discurso fraco</a:t>
            </a:r>
          </a:p>
          <a:p>
            <a:pPr lvl="1" eaLnBrk="1" hangingPunct="1"/>
            <a:endParaRPr lang="pt-BR"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pt-BR" dirty="0" err="1" smtClean="0">
                <a:solidFill>
                  <a:schemeClr val="accent1">
                    <a:satMod val="150000"/>
                  </a:schemeClr>
                </a:solidFill>
              </a:rPr>
              <a:t>Fisicalismo</a:t>
            </a:r>
            <a:r>
              <a:rPr lang="pt-BR" dirty="0" smtClean="0">
                <a:solidFill>
                  <a:schemeClr val="accent1">
                    <a:satMod val="150000"/>
                  </a:schemeClr>
                </a:solidFill>
              </a:rPr>
              <a:t> e </a:t>
            </a:r>
            <a:r>
              <a:rPr lang="pt-BR" dirty="0" err="1" smtClean="0">
                <a:solidFill>
                  <a:schemeClr val="accent1">
                    <a:satMod val="150000"/>
                  </a:schemeClr>
                </a:solidFill>
              </a:rPr>
              <a:t>factualidade</a:t>
            </a:r>
            <a:endParaRPr lang="pt-BR" dirty="0">
              <a:solidFill>
                <a:schemeClr val="accent1">
                  <a:satMod val="150000"/>
                </a:schemeClr>
              </a:solidFill>
            </a:endParaRPr>
          </a:p>
        </p:txBody>
      </p:sp>
      <p:sp>
        <p:nvSpPr>
          <p:cNvPr id="28674" name="Espaço Reservado para Conteúdo 2"/>
          <p:cNvSpPr>
            <a:spLocks noGrp="1"/>
          </p:cNvSpPr>
          <p:nvPr>
            <p:ph idx="1"/>
          </p:nvPr>
        </p:nvSpPr>
        <p:spPr>
          <a:xfrm>
            <a:off x="457200" y="1755775"/>
            <a:ext cx="8229600" cy="4625975"/>
          </a:xfrm>
        </p:spPr>
        <p:txBody>
          <a:bodyPr/>
          <a:lstStyle/>
          <a:p>
            <a:pPr eaLnBrk="1" hangingPunct="1"/>
            <a:r>
              <a:rPr lang="pt-BR" sz="2400" dirty="0" smtClean="0"/>
              <a:t>Necessidade de encontrar diferenciação entre ciência e não-ciência, entre discurso representativo de primeiro-grau e discursos não-representativos de segundo-grau, entre falar do mundo e falar do que se inventou</a:t>
            </a:r>
          </a:p>
          <a:p>
            <a:pPr eaLnBrk="1" hangingPunct="1"/>
            <a:endParaRPr lang="pt-BR" sz="2400" dirty="0" smtClean="0"/>
          </a:p>
          <a:p>
            <a:pPr eaLnBrk="1" hangingPunct="1"/>
            <a:r>
              <a:rPr lang="pt-BR" sz="2400" dirty="0" smtClean="0"/>
              <a:t>sugestão para uma substituição pragmática da referência a objetos "reais": </a:t>
            </a:r>
          </a:p>
          <a:p>
            <a:pPr eaLnBrk="1" hangingPunct="1">
              <a:buFont typeface="Wingdings 2" pitchFamily="18" charset="2"/>
              <a:buNone/>
            </a:pPr>
            <a:r>
              <a:rPr lang="pt-BR" sz="2400" dirty="0" smtClean="0"/>
              <a:t/>
            </a:r>
            <a:br>
              <a:rPr lang="pt-BR" sz="2400" dirty="0" smtClean="0"/>
            </a:br>
            <a:r>
              <a:rPr lang="pt-BR" sz="2400" dirty="0" smtClean="0"/>
              <a:t>“</a:t>
            </a:r>
            <a:r>
              <a:rPr lang="pt-BR" sz="2400" dirty="0" err="1" smtClean="0"/>
              <a:t>Whatever</a:t>
            </a:r>
            <a:r>
              <a:rPr lang="pt-BR" sz="2400" dirty="0" smtClean="0"/>
              <a:t> is </a:t>
            </a:r>
            <a:r>
              <a:rPr lang="pt-BR" sz="2400" dirty="0" err="1" smtClean="0"/>
              <a:t>referred</a:t>
            </a:r>
            <a:r>
              <a:rPr lang="pt-BR" sz="2400" dirty="0" smtClean="0"/>
              <a:t> to </a:t>
            </a:r>
            <a:r>
              <a:rPr lang="pt-BR" sz="2400" dirty="0" err="1" smtClean="0"/>
              <a:t>must</a:t>
            </a:r>
            <a:r>
              <a:rPr lang="pt-BR" sz="2400" dirty="0" smtClean="0"/>
              <a:t> </a:t>
            </a:r>
            <a:r>
              <a:rPr lang="pt-BR" sz="2400" dirty="0" err="1" smtClean="0"/>
              <a:t>be</a:t>
            </a:r>
            <a:r>
              <a:rPr lang="pt-BR" sz="2400" dirty="0" smtClean="0"/>
              <a:t> </a:t>
            </a:r>
            <a:r>
              <a:rPr lang="pt-BR" sz="2400" dirty="0" err="1" smtClean="0"/>
              <a:t>the</a:t>
            </a:r>
            <a:r>
              <a:rPr lang="pt-BR" sz="2400" dirty="0" smtClean="0"/>
              <a:t> </a:t>
            </a:r>
            <a:r>
              <a:rPr lang="pt-BR" sz="2400" dirty="0" err="1" smtClean="0"/>
              <a:t>sort</a:t>
            </a:r>
            <a:r>
              <a:rPr lang="pt-BR" sz="2400" dirty="0" smtClean="0"/>
              <a:t> </a:t>
            </a:r>
            <a:r>
              <a:rPr lang="pt-BR" sz="2400" dirty="0" err="1" smtClean="0"/>
              <a:t>of</a:t>
            </a:r>
            <a:r>
              <a:rPr lang="pt-BR" sz="2400" dirty="0" smtClean="0"/>
              <a:t> </a:t>
            </a:r>
            <a:r>
              <a:rPr lang="pt-BR" sz="2400" dirty="0" err="1" smtClean="0"/>
              <a:t>object</a:t>
            </a:r>
            <a:r>
              <a:rPr lang="pt-BR" sz="2400" dirty="0" smtClean="0"/>
              <a:t> </a:t>
            </a:r>
            <a:r>
              <a:rPr lang="pt-BR" sz="2400" dirty="0" err="1" smtClean="0"/>
              <a:t>which</a:t>
            </a:r>
            <a:r>
              <a:rPr lang="pt-BR" sz="2400" dirty="0" smtClean="0"/>
              <a:t> </a:t>
            </a:r>
            <a:r>
              <a:rPr lang="pt-BR" sz="2400" dirty="0" err="1" smtClean="0"/>
              <a:t>we</a:t>
            </a:r>
            <a:r>
              <a:rPr lang="pt-BR" sz="2400" dirty="0" smtClean="0"/>
              <a:t> </a:t>
            </a:r>
            <a:r>
              <a:rPr lang="pt-BR" sz="2400" dirty="0" err="1" smtClean="0"/>
              <a:t>have</a:t>
            </a:r>
            <a:r>
              <a:rPr lang="pt-BR" sz="2400" dirty="0" smtClean="0"/>
              <a:t> to </a:t>
            </a:r>
            <a:r>
              <a:rPr lang="pt-BR" sz="2400" dirty="0" err="1" smtClean="0"/>
              <a:t>talk</a:t>
            </a:r>
            <a:r>
              <a:rPr lang="pt-BR" sz="2400" dirty="0" smtClean="0"/>
              <a:t> </a:t>
            </a:r>
            <a:r>
              <a:rPr lang="pt-BR" sz="2400" dirty="0" err="1" smtClean="0"/>
              <a:t>about</a:t>
            </a:r>
            <a:r>
              <a:rPr lang="pt-BR" sz="2400" dirty="0" smtClean="0"/>
              <a:t> in </a:t>
            </a:r>
            <a:r>
              <a:rPr lang="pt-BR" sz="2400" dirty="0" err="1" smtClean="0"/>
              <a:t>order</a:t>
            </a:r>
            <a:r>
              <a:rPr lang="pt-BR" sz="2400" dirty="0" smtClean="0"/>
              <a:t> to </a:t>
            </a:r>
            <a:r>
              <a:rPr lang="pt-BR" sz="2400" dirty="0" err="1" smtClean="0"/>
              <a:t>give</a:t>
            </a:r>
            <a:r>
              <a:rPr lang="pt-BR" sz="2400" dirty="0" smtClean="0"/>
              <a:t> </a:t>
            </a:r>
            <a:r>
              <a:rPr lang="pt-BR" sz="2400" dirty="0" err="1" smtClean="0"/>
              <a:t>the</a:t>
            </a:r>
            <a:r>
              <a:rPr lang="pt-BR" sz="2400" dirty="0" smtClean="0"/>
              <a:t> Ideal Causal </a:t>
            </a:r>
            <a:r>
              <a:rPr lang="pt-BR" sz="2400" dirty="0" err="1" smtClean="0"/>
              <a:t>Explanation</a:t>
            </a:r>
            <a:r>
              <a:rPr lang="pt-BR" sz="2400" dirty="0" smtClean="0"/>
              <a:t> </a:t>
            </a:r>
            <a:r>
              <a:rPr lang="pt-BR" sz="2400" dirty="0" err="1" smtClean="0"/>
              <a:t>of</a:t>
            </a:r>
            <a:r>
              <a:rPr lang="pt-BR" sz="2400" dirty="0" smtClean="0"/>
              <a:t> </a:t>
            </a:r>
            <a:r>
              <a:rPr lang="pt-BR" sz="2400" dirty="0" err="1" smtClean="0"/>
              <a:t>our</a:t>
            </a:r>
            <a:r>
              <a:rPr lang="pt-BR" sz="2400" dirty="0" smtClean="0"/>
              <a:t> </a:t>
            </a:r>
            <a:r>
              <a:rPr lang="pt-BR" sz="2400" dirty="0" err="1" smtClean="0"/>
              <a:t>saying</a:t>
            </a:r>
            <a:r>
              <a:rPr lang="pt-BR" sz="2400" dirty="0" smtClean="0"/>
              <a:t> </a:t>
            </a:r>
            <a:r>
              <a:rPr lang="pt-BR" sz="2400" dirty="0" err="1" smtClean="0"/>
              <a:t>what</a:t>
            </a:r>
            <a:r>
              <a:rPr lang="pt-BR" sz="2400" dirty="0" smtClean="0"/>
              <a:t> </a:t>
            </a:r>
            <a:r>
              <a:rPr lang="pt-BR" sz="2400" dirty="0" err="1" smtClean="0"/>
              <a:t>we</a:t>
            </a:r>
            <a:r>
              <a:rPr lang="pt-BR" sz="2400" dirty="0" smtClean="0"/>
              <a:t> </a:t>
            </a:r>
            <a:r>
              <a:rPr lang="pt-BR" sz="2400" dirty="0" err="1" smtClean="0"/>
              <a:t>say</a:t>
            </a:r>
            <a:r>
              <a:rPr lang="pt-BR" sz="2400" dirty="0" smtClean="0"/>
              <a:t>." (135)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pt-BR" dirty="0" smtClean="0">
                <a:solidFill>
                  <a:schemeClr val="accent1">
                    <a:satMod val="150000"/>
                  </a:schemeClr>
                </a:solidFill>
              </a:rPr>
              <a:t>Referências</a:t>
            </a:r>
            <a:endParaRPr lang="pt-BR" dirty="0">
              <a:solidFill>
                <a:schemeClr val="accent1">
                  <a:satMod val="150000"/>
                </a:schemeClr>
              </a:solidFill>
            </a:endParaRPr>
          </a:p>
        </p:txBody>
      </p:sp>
      <p:sp>
        <p:nvSpPr>
          <p:cNvPr id="29698" name="Espaço Reservado para Conteúdo 2"/>
          <p:cNvSpPr>
            <a:spLocks noGrp="1"/>
          </p:cNvSpPr>
          <p:nvPr>
            <p:ph idx="1"/>
          </p:nvPr>
        </p:nvSpPr>
        <p:spPr/>
        <p:txBody>
          <a:bodyPr/>
          <a:lstStyle/>
          <a:p>
            <a:pPr eaLnBrk="1" hangingPunct="1"/>
            <a:r>
              <a:rPr lang="pt-BR" sz="2400" smtClean="0"/>
              <a:t>Marías, J. História da Filosofia. São Paulo, 2004. </a:t>
            </a:r>
          </a:p>
          <a:p>
            <a:pPr eaLnBrk="1" hangingPunct="1"/>
            <a:r>
              <a:rPr lang="pt-BR" sz="2400" smtClean="0"/>
              <a:t>Reale, G.; Antiseri. D. História da Filosofia. São Paulo, 2008. (vol. 6-7)</a:t>
            </a:r>
          </a:p>
          <a:p>
            <a:pPr eaLnBrk="1" hangingPunct="1"/>
            <a:r>
              <a:rPr lang="pt-BR" sz="2400" smtClean="0"/>
              <a:t>Rorty, R. “Is There a Problem about Ficcional Discourse?” Consequences of Pragmatism (Essays: 1972-1980). Minneapolis, 1982. </a:t>
            </a:r>
          </a:p>
          <a:p>
            <a:pPr eaLnBrk="1" hangingPunct="1"/>
            <a:r>
              <a:rPr lang="pt-BR" sz="2400" smtClean="0"/>
              <a:t>Searle, J. “Reiterating the Differences: a Reply to Derrida”, 1977. </a:t>
            </a:r>
          </a:p>
          <a:p>
            <a:pPr eaLnBrk="1" hangingPunct="1"/>
            <a:endParaRPr lang="pt-B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pt-BR" dirty="0" smtClean="0">
                <a:solidFill>
                  <a:schemeClr val="accent1">
                    <a:satMod val="150000"/>
                  </a:schemeClr>
                </a:solidFill>
              </a:rPr>
              <a:t>Outro passo atrás</a:t>
            </a:r>
            <a:endParaRPr lang="pt-BR" dirty="0">
              <a:solidFill>
                <a:schemeClr val="accent1">
                  <a:satMod val="150000"/>
                </a:schemeClr>
              </a:solidFill>
            </a:endParaRPr>
          </a:p>
        </p:txBody>
      </p:sp>
      <p:sp>
        <p:nvSpPr>
          <p:cNvPr id="14338" name="Espaço Reservado para Conteúdo 2"/>
          <p:cNvSpPr>
            <a:spLocks noGrp="1"/>
          </p:cNvSpPr>
          <p:nvPr>
            <p:ph idx="1"/>
          </p:nvPr>
        </p:nvSpPr>
        <p:spPr/>
        <p:txBody>
          <a:bodyPr/>
          <a:lstStyle/>
          <a:p>
            <a:pPr eaLnBrk="1" hangingPunct="1"/>
            <a:r>
              <a:rPr lang="pt-BR" dirty="0" smtClean="0"/>
              <a:t>Pragmatismo: </a:t>
            </a:r>
          </a:p>
          <a:p>
            <a:pPr lvl="1" eaLnBrk="1" hangingPunct="1"/>
            <a:r>
              <a:rPr lang="pt-BR" dirty="0" smtClean="0"/>
              <a:t>Início </a:t>
            </a:r>
            <a:r>
              <a:rPr lang="pt-BR" dirty="0" smtClean="0"/>
              <a:t>[remoto] séc</a:t>
            </a:r>
            <a:r>
              <a:rPr lang="pt-BR" dirty="0" smtClean="0"/>
              <a:t>. XIX, EUA</a:t>
            </a:r>
          </a:p>
          <a:p>
            <a:pPr lvl="1" eaLnBrk="1" hangingPunct="1"/>
            <a:r>
              <a:rPr lang="pt-BR" dirty="0" smtClean="0"/>
              <a:t>Método “para averiguar a significação de palavras difíceis e concepções abstratas</a:t>
            </a:r>
            <a:r>
              <a:rPr lang="pt-BR" sz="2400" dirty="0" smtClean="0"/>
              <a:t>” (</a:t>
            </a:r>
            <a:r>
              <a:rPr lang="pt-BR" sz="2400" dirty="0" err="1" smtClean="0"/>
              <a:t>Peirce</a:t>
            </a:r>
            <a:r>
              <a:rPr lang="pt-BR" sz="2400" dirty="0" smtClean="0"/>
              <a:t> [1839-1914])</a:t>
            </a:r>
          </a:p>
          <a:p>
            <a:pPr lvl="1" eaLnBrk="1" hangingPunct="1"/>
            <a:r>
              <a:rPr lang="pt-BR" dirty="0" smtClean="0"/>
              <a:t>“atitude de se afastar de primeiras coisas, princípios, categorias, supostas necessidades e olhar para as últimas coisas, frutos, </a:t>
            </a:r>
            <a:r>
              <a:rPr lang="pt-BR" dirty="0" err="1" smtClean="0"/>
              <a:t>consequências</a:t>
            </a:r>
            <a:r>
              <a:rPr lang="pt-BR" dirty="0" smtClean="0"/>
              <a:t>, fatos” </a:t>
            </a:r>
            <a:r>
              <a:rPr lang="pt-BR" sz="2400" dirty="0" smtClean="0"/>
              <a:t>(James [1842-1910])</a:t>
            </a:r>
          </a:p>
          <a:p>
            <a:pPr lvl="1" eaLnBrk="1" hangingPunct="1"/>
            <a:r>
              <a:rPr lang="pt-BR" sz="2400" dirty="0" smtClean="0"/>
              <a:t>Verdade: o que “funciona”, o que “dá certo”</a:t>
            </a:r>
            <a:endParaRPr lang="pt-BR" dirty="0" smtClean="0"/>
          </a:p>
          <a:p>
            <a:pPr lvl="1" eaLnBrk="1" hangingPunct="1"/>
            <a:endParaRPr lang="pt-B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eaLnBrk="1" fontAlgn="auto" hangingPunct="1">
              <a:spcAft>
                <a:spcPts val="0"/>
              </a:spcAft>
              <a:defRPr/>
            </a:pPr>
            <a:r>
              <a:rPr lang="pt-BR" dirty="0" smtClean="0">
                <a:solidFill>
                  <a:schemeClr val="accent1">
                    <a:satMod val="150000"/>
                  </a:schemeClr>
                </a:solidFill>
              </a:rPr>
              <a:t>Vários </a:t>
            </a:r>
            <a:r>
              <a:rPr lang="pt-BR" dirty="0" smtClean="0">
                <a:solidFill>
                  <a:schemeClr val="accent1">
                    <a:satMod val="150000"/>
                  </a:schemeClr>
                </a:solidFill>
              </a:rPr>
              <a:t>passos </a:t>
            </a:r>
            <a:r>
              <a:rPr lang="pt-BR" dirty="0" smtClean="0">
                <a:solidFill>
                  <a:schemeClr val="accent1">
                    <a:satMod val="150000"/>
                  </a:schemeClr>
                </a:solidFill>
              </a:rPr>
              <a:t>depois:</a:t>
            </a:r>
            <a:br>
              <a:rPr lang="pt-BR" dirty="0" smtClean="0">
                <a:solidFill>
                  <a:schemeClr val="accent1">
                    <a:satMod val="150000"/>
                  </a:schemeClr>
                </a:solidFill>
              </a:rPr>
            </a:br>
            <a:r>
              <a:rPr lang="pt-BR" dirty="0" smtClean="0">
                <a:solidFill>
                  <a:schemeClr val="accent1">
                    <a:satMod val="150000"/>
                  </a:schemeClr>
                </a:solidFill>
              </a:rPr>
              <a:t>O </a:t>
            </a:r>
            <a:r>
              <a:rPr lang="pt-BR" dirty="0" err="1" smtClean="0">
                <a:solidFill>
                  <a:schemeClr val="accent1">
                    <a:satMod val="150000"/>
                  </a:schemeClr>
                </a:solidFill>
              </a:rPr>
              <a:t>neopragmatismo</a:t>
            </a:r>
            <a:r>
              <a:rPr lang="pt-BR" dirty="0" smtClean="0">
                <a:solidFill>
                  <a:schemeClr val="accent1">
                    <a:satMod val="150000"/>
                  </a:schemeClr>
                </a:solidFill>
              </a:rPr>
              <a:t> de </a:t>
            </a:r>
            <a:r>
              <a:rPr lang="pt-BR" dirty="0" err="1" smtClean="0">
                <a:solidFill>
                  <a:schemeClr val="accent1">
                    <a:satMod val="150000"/>
                  </a:schemeClr>
                </a:solidFill>
              </a:rPr>
              <a:t>Rorty</a:t>
            </a:r>
            <a:endParaRPr lang="pt-BR" dirty="0">
              <a:solidFill>
                <a:schemeClr val="accent1">
                  <a:satMod val="150000"/>
                </a:schemeClr>
              </a:solidFill>
            </a:endParaRPr>
          </a:p>
        </p:txBody>
      </p:sp>
      <p:sp>
        <p:nvSpPr>
          <p:cNvPr id="15362" name="Espaço Reservado para Conteúdo 2"/>
          <p:cNvSpPr>
            <a:spLocks noGrp="1"/>
          </p:cNvSpPr>
          <p:nvPr>
            <p:ph idx="1"/>
          </p:nvPr>
        </p:nvSpPr>
        <p:spPr/>
        <p:txBody>
          <a:bodyPr/>
          <a:lstStyle/>
          <a:p>
            <a:pPr eaLnBrk="1" hangingPunct="1"/>
            <a:r>
              <a:rPr lang="pt-BR" smtClean="0"/>
              <a:t>Crítica a “filosofia fundacional”: </a:t>
            </a:r>
          </a:p>
          <a:p>
            <a:pPr lvl="1" eaLnBrk="1" hangingPunct="1"/>
            <a:r>
              <a:rPr lang="pt-BR" smtClean="0"/>
              <a:t>Mente como espelho do mundo</a:t>
            </a:r>
          </a:p>
          <a:p>
            <a:pPr lvl="1" eaLnBrk="1" hangingPunct="1"/>
            <a:r>
              <a:rPr lang="pt-BR" smtClean="0"/>
              <a:t>Conhecimento como representação acurada do mundo externo</a:t>
            </a:r>
          </a:p>
          <a:p>
            <a:pPr lvl="1" eaLnBrk="1" hangingPunct="1"/>
            <a:r>
              <a:rPr lang="pt-BR" smtClean="0"/>
              <a:t>Filosofia como pesquisa e posse dos fundamentos do conhecimento   (Reale/Antiseri, p. 199) </a:t>
            </a:r>
          </a:p>
          <a:p>
            <a:pPr lvl="1" eaLnBrk="1" hangingPunct="1"/>
            <a:r>
              <a:rPr lang="pt-BR" smtClean="0"/>
              <a:t>Filosofia como fundamento de toda cultura Filósofo profissional X filósofo “edificante” (tender para a verdade, não construir saber)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5575"/>
            <a:ext cx="8229600" cy="1252538"/>
          </a:xfrm>
        </p:spPr>
        <p:txBody>
          <a:bodyPr/>
          <a:lstStyle/>
          <a:p>
            <a:pPr eaLnBrk="1" fontAlgn="auto" hangingPunct="1">
              <a:spcAft>
                <a:spcPts val="0"/>
              </a:spcAft>
              <a:defRPr/>
            </a:pPr>
            <a:endParaRPr lang="pt-BR">
              <a:solidFill>
                <a:schemeClr val="accent1">
                  <a:satMod val="150000"/>
                </a:schemeClr>
              </a:solidFill>
            </a:endParaRPr>
          </a:p>
        </p:txBody>
      </p:sp>
      <p:sp>
        <p:nvSpPr>
          <p:cNvPr id="16386" name="Espaço Reservado para Conteúdo 2"/>
          <p:cNvSpPr>
            <a:spLocks noGrp="1"/>
          </p:cNvSpPr>
          <p:nvPr>
            <p:ph idx="1"/>
          </p:nvPr>
        </p:nvSpPr>
        <p:spPr/>
        <p:txBody>
          <a:bodyPr/>
          <a:lstStyle/>
          <a:p>
            <a:pPr eaLnBrk="1" hangingPunct="1"/>
            <a:r>
              <a:rPr lang="pt-BR" smtClean="0"/>
              <a:t>“Pensar que manter aberta a discussão constitua uma tarefa suficiente da filosofia, que a sabedoria consista na habilidade de sustentar uma conversação, significa considerar os seres humanos como criadores de novos discursos mais que seres a serem acuradamente descritos.” </a:t>
            </a:r>
            <a:r>
              <a:rPr lang="pt-BR" sz="2000" smtClean="0"/>
              <a:t>(Rorty apud Reale/Antiseri)</a:t>
            </a:r>
            <a:endParaRPr lang="pt-B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pt-BR" dirty="0" smtClean="0">
                <a:solidFill>
                  <a:schemeClr val="accent1">
                    <a:satMod val="150000"/>
                  </a:schemeClr>
                </a:solidFill>
              </a:rPr>
              <a:t>Introdução </a:t>
            </a:r>
            <a:endParaRPr lang="pt-BR" dirty="0">
              <a:solidFill>
                <a:schemeClr val="accent1">
                  <a:satMod val="150000"/>
                </a:schemeClr>
              </a:solidFill>
            </a:endParaRPr>
          </a:p>
        </p:txBody>
      </p:sp>
      <p:sp>
        <p:nvSpPr>
          <p:cNvPr id="17410" name="Espaço Reservado para Conteúdo 2"/>
          <p:cNvSpPr>
            <a:spLocks noGrp="1"/>
          </p:cNvSpPr>
          <p:nvPr>
            <p:ph idx="1"/>
          </p:nvPr>
        </p:nvSpPr>
        <p:spPr/>
        <p:txBody>
          <a:bodyPr/>
          <a:lstStyle/>
          <a:p>
            <a:pPr eaLnBrk="1" hangingPunct="1">
              <a:lnSpc>
                <a:spcPct val="90000"/>
              </a:lnSpc>
            </a:pPr>
            <a:r>
              <a:rPr lang="pt-BR" sz="2700" smtClean="0"/>
              <a:t>Problema da verdade da ficção ~ problema da verdade em geral; </a:t>
            </a:r>
          </a:p>
          <a:p>
            <a:pPr eaLnBrk="1" hangingPunct="1">
              <a:lnSpc>
                <a:spcPct val="90000"/>
              </a:lnSpc>
            </a:pPr>
            <a:endParaRPr lang="pt-BR" sz="2700" smtClean="0"/>
          </a:p>
          <a:p>
            <a:pPr eaLnBrk="1" hangingPunct="1">
              <a:lnSpc>
                <a:spcPct val="90000"/>
              </a:lnSpc>
            </a:pPr>
            <a:r>
              <a:rPr lang="pt-BR" sz="2700" smtClean="0"/>
              <a:t>“correspondência ao real” X  “assertibilidade garantida” [warranted assertibility] </a:t>
            </a:r>
          </a:p>
          <a:p>
            <a:pPr eaLnBrk="1" hangingPunct="1">
              <a:lnSpc>
                <a:spcPct val="90000"/>
              </a:lnSpc>
            </a:pPr>
            <a:endParaRPr lang="pt-BR" sz="2700" smtClean="0"/>
          </a:p>
          <a:p>
            <a:pPr eaLnBrk="1" hangingPunct="1">
              <a:lnSpc>
                <a:spcPct val="90000"/>
              </a:lnSpc>
            </a:pPr>
            <a:r>
              <a:rPr lang="pt-BR" sz="2700" smtClean="0"/>
              <a:t>Linguagem como imagem X linguagem como jogo </a:t>
            </a:r>
          </a:p>
          <a:p>
            <a:pPr eaLnBrk="1" hangingPunct="1">
              <a:lnSpc>
                <a:spcPct val="90000"/>
              </a:lnSpc>
            </a:pPr>
            <a:endParaRPr lang="pt-BR" sz="2700" smtClean="0"/>
          </a:p>
          <a:p>
            <a:pPr eaLnBrk="1" hangingPunct="1"/>
            <a:r>
              <a:rPr lang="pt-BR" sz="2400" smtClean="0"/>
              <a:t>4 soluções dadas pela filosofia para o problema da ficção</a:t>
            </a:r>
          </a:p>
          <a:p>
            <a:pPr eaLnBrk="1" hangingPunct="1"/>
            <a:r>
              <a:rPr lang="pt-BR" sz="2400" smtClean="0"/>
              <a:t>Tese: pressuposto de Parmênides como ponto comum entre as abordagens da filosofia ocidental: só se pode falar sobre aquilo que existe (whatever is referred to must exist)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pt-BR" dirty="0" smtClean="0">
                <a:solidFill>
                  <a:schemeClr val="accent1">
                    <a:satMod val="150000"/>
                  </a:schemeClr>
                </a:solidFill>
              </a:rPr>
              <a:t>As 4 soluções</a:t>
            </a:r>
            <a:endParaRPr lang="pt-BR" dirty="0">
              <a:solidFill>
                <a:schemeClr val="accent1">
                  <a:satMod val="150000"/>
                </a:schemeClr>
              </a:solidFill>
            </a:endParaRPr>
          </a:p>
        </p:txBody>
      </p:sp>
      <p:sp>
        <p:nvSpPr>
          <p:cNvPr id="18434" name="Espaço Reservado para Conteúdo 2"/>
          <p:cNvSpPr>
            <a:spLocks noGrp="1"/>
          </p:cNvSpPr>
          <p:nvPr>
            <p:ph idx="1"/>
          </p:nvPr>
        </p:nvSpPr>
        <p:spPr/>
        <p:txBody>
          <a:bodyPr/>
          <a:lstStyle/>
          <a:p>
            <a:pPr eaLnBrk="1" hangingPunct="1"/>
            <a:r>
              <a:rPr lang="pt-BR" smtClean="0"/>
              <a:t>B. Russell: falar sobre Holmes é falar sobre a narrativa de C. Doyle </a:t>
            </a:r>
          </a:p>
          <a:p>
            <a:pPr eaLnBrk="1" hangingPunct="1"/>
            <a:endParaRPr lang="pt-BR" smtClean="0"/>
          </a:p>
          <a:p>
            <a:pPr eaLnBrk="1" hangingPunct="1"/>
            <a:r>
              <a:rPr lang="pt-BR" smtClean="0"/>
              <a:t>J. Searle: ficção como asserção fingida</a:t>
            </a:r>
          </a:p>
          <a:p>
            <a:pPr eaLnBrk="1" hangingPunct="1"/>
            <a:endParaRPr lang="pt-BR" smtClean="0"/>
          </a:p>
          <a:p>
            <a:pPr eaLnBrk="1" hangingPunct="1"/>
            <a:r>
              <a:rPr lang="pt-BR" smtClean="0"/>
              <a:t>Donnellan: referência ao inexistente </a:t>
            </a:r>
          </a:p>
          <a:p>
            <a:pPr eaLnBrk="1" hangingPunct="1"/>
            <a:endParaRPr lang="pt-BR" smtClean="0"/>
          </a:p>
          <a:p>
            <a:pPr eaLnBrk="1" hangingPunct="1"/>
            <a:r>
              <a:rPr lang="pt-BR" smtClean="0"/>
              <a:t>Parsons: referências feitas a qualquer objeto intencional (incluindo objetos inexistentes) </a:t>
            </a:r>
          </a:p>
          <a:p>
            <a:pPr eaLnBrk="1" hangingPunct="1"/>
            <a:endParaRPr lang="pt-B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eaLnBrk="1" fontAlgn="auto" hangingPunct="1">
              <a:spcAft>
                <a:spcPts val="0"/>
              </a:spcAft>
              <a:defRPr/>
            </a:pPr>
            <a:r>
              <a:rPr lang="pt-BR" dirty="0" smtClean="0">
                <a:solidFill>
                  <a:schemeClr val="accent1">
                    <a:satMod val="150000"/>
                  </a:schemeClr>
                </a:solidFill>
              </a:rPr>
              <a:t>B. Russell: </a:t>
            </a:r>
            <a:br>
              <a:rPr lang="pt-BR" dirty="0" smtClean="0">
                <a:solidFill>
                  <a:schemeClr val="accent1">
                    <a:satMod val="150000"/>
                  </a:schemeClr>
                </a:solidFill>
              </a:rPr>
            </a:br>
            <a:r>
              <a:rPr lang="pt-BR" dirty="0" smtClean="0">
                <a:solidFill>
                  <a:schemeClr val="accent1">
                    <a:satMod val="150000"/>
                  </a:schemeClr>
                </a:solidFill>
              </a:rPr>
              <a:t>semântica como epistemologia </a:t>
            </a:r>
            <a:endParaRPr lang="pt-BR" dirty="0">
              <a:solidFill>
                <a:schemeClr val="accent1">
                  <a:satMod val="150000"/>
                </a:schemeClr>
              </a:solidFill>
            </a:endParaRPr>
          </a:p>
        </p:txBody>
      </p:sp>
      <p:sp>
        <p:nvSpPr>
          <p:cNvPr id="19458" name="Espaço Reservado para Conteúdo 2"/>
          <p:cNvSpPr>
            <a:spLocks noGrp="1"/>
          </p:cNvSpPr>
          <p:nvPr>
            <p:ph idx="1"/>
          </p:nvPr>
        </p:nvSpPr>
        <p:spPr/>
        <p:txBody>
          <a:bodyPr/>
          <a:lstStyle/>
          <a:p>
            <a:pPr eaLnBrk="1" hangingPunct="1">
              <a:lnSpc>
                <a:spcPct val="80000"/>
              </a:lnSpc>
            </a:pPr>
            <a:r>
              <a:rPr lang="pt-BR" sz="2500" dirty="0" smtClean="0"/>
              <a:t>Tudo o que é referido precisa existir </a:t>
            </a:r>
          </a:p>
          <a:p>
            <a:pPr eaLnBrk="1" hangingPunct="1">
              <a:lnSpc>
                <a:spcPct val="80000"/>
              </a:lnSpc>
            </a:pPr>
            <a:endParaRPr lang="pt-BR" sz="2500" dirty="0" smtClean="0"/>
          </a:p>
          <a:p>
            <a:pPr eaLnBrk="1" hangingPunct="1">
              <a:lnSpc>
                <a:spcPct val="80000"/>
              </a:lnSpc>
            </a:pPr>
            <a:r>
              <a:rPr lang="pt-BR" sz="2500" dirty="0" smtClean="0"/>
              <a:t>Asserções referentes a algo que não existe devem ser </a:t>
            </a:r>
            <a:r>
              <a:rPr lang="pt-BR" sz="2500" dirty="0" smtClean="0"/>
              <a:t>(analisadas como) abreviações de </a:t>
            </a:r>
            <a:r>
              <a:rPr lang="pt-BR" sz="2500" dirty="0" smtClean="0"/>
              <a:t>asserções referentes ao existente</a:t>
            </a:r>
          </a:p>
          <a:p>
            <a:pPr eaLnBrk="1" hangingPunct="1">
              <a:lnSpc>
                <a:spcPct val="80000"/>
              </a:lnSpc>
            </a:pPr>
            <a:endParaRPr lang="pt-BR" sz="2500" dirty="0" smtClean="0"/>
          </a:p>
          <a:p>
            <a:pPr eaLnBrk="1" hangingPunct="1">
              <a:lnSpc>
                <a:spcPct val="80000"/>
              </a:lnSpc>
            </a:pPr>
            <a:r>
              <a:rPr lang="pt-BR" sz="2500" dirty="0" smtClean="0"/>
              <a:t>Ex. Holmes mora na Baker </a:t>
            </a:r>
            <a:r>
              <a:rPr lang="pt-BR" sz="2500" dirty="0" err="1" smtClean="0"/>
              <a:t>Street</a:t>
            </a:r>
            <a:r>
              <a:rPr lang="pt-BR" sz="2500" dirty="0" smtClean="0"/>
              <a:t> = há um conjunto de histórias de C. </a:t>
            </a:r>
            <a:r>
              <a:rPr lang="pt-BR" sz="2500" dirty="0" err="1" smtClean="0"/>
              <a:t>Doyle</a:t>
            </a:r>
            <a:r>
              <a:rPr lang="pt-BR" sz="2500" dirty="0" smtClean="0"/>
              <a:t> que contém a asserção “Holmes mora na Baker </a:t>
            </a:r>
            <a:r>
              <a:rPr lang="pt-BR" sz="2500" dirty="0" err="1" smtClean="0"/>
              <a:t>Street</a:t>
            </a:r>
            <a:r>
              <a:rPr lang="pt-BR" sz="2500" dirty="0" smtClean="0"/>
              <a:t>” ou outras asserções que contêm esta.</a:t>
            </a:r>
          </a:p>
          <a:p>
            <a:pPr eaLnBrk="1" hangingPunct="1">
              <a:lnSpc>
                <a:spcPct val="80000"/>
              </a:lnSpc>
            </a:pPr>
            <a:endParaRPr lang="pt-BR" sz="2500" dirty="0" smtClean="0"/>
          </a:p>
          <a:p>
            <a:pPr eaLnBrk="1" hangingPunct="1">
              <a:lnSpc>
                <a:spcPct val="80000"/>
              </a:lnSpc>
            </a:pPr>
            <a:r>
              <a:rPr lang="pt-BR" sz="2400" dirty="0" smtClean="0"/>
              <a:t>Questão (duas opções de pensar a verdade) : </a:t>
            </a:r>
          </a:p>
          <a:p>
            <a:pPr lvl="1" eaLnBrk="1" hangingPunct="1">
              <a:lnSpc>
                <a:spcPct val="80000"/>
              </a:lnSpc>
            </a:pPr>
            <a:r>
              <a:rPr lang="pt-BR" sz="2400" dirty="0" smtClean="0"/>
              <a:t>relação entre palavras e mundo teoria de correspondência) </a:t>
            </a:r>
          </a:p>
          <a:p>
            <a:pPr lvl="1" eaLnBrk="1" hangingPunct="1">
              <a:lnSpc>
                <a:spcPct val="80000"/>
              </a:lnSpc>
            </a:pPr>
            <a:r>
              <a:rPr lang="pt-BR" sz="2200" dirty="0" smtClean="0"/>
              <a:t>ou compreender como o jogo de linguagem é possível (teoria </a:t>
            </a:r>
            <a:r>
              <a:rPr lang="pt-BR" sz="2200" dirty="0" err="1" smtClean="0"/>
              <a:t>pragm</a:t>
            </a:r>
            <a:r>
              <a:rPr lang="pt-PT" sz="2200" dirty="0" smtClean="0"/>
              <a:t>ática / consensualismo)</a:t>
            </a:r>
            <a:endParaRPr lang="pt-BR" sz="2200" dirty="0" smtClean="0"/>
          </a:p>
          <a:p>
            <a:pPr eaLnBrk="1" hangingPunct="1">
              <a:lnSpc>
                <a:spcPct val="80000"/>
              </a:lnSpc>
            </a:pPr>
            <a:endParaRPr lang="pt-BR" sz="2500" dirty="0" smtClean="0"/>
          </a:p>
          <a:p>
            <a:pPr eaLnBrk="1" hangingPunct="1">
              <a:lnSpc>
                <a:spcPct val="80000"/>
              </a:lnSpc>
            </a:pPr>
            <a:endParaRPr lang="pt-BR" sz="2500" dirty="0" smtClean="0"/>
          </a:p>
          <a:p>
            <a:pPr eaLnBrk="1" hangingPunct="1">
              <a:lnSpc>
                <a:spcPct val="80000"/>
              </a:lnSpc>
            </a:pPr>
            <a:endParaRPr lang="pt-BR" sz="25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pt-BR" dirty="0" smtClean="0">
                <a:solidFill>
                  <a:schemeClr val="accent1">
                    <a:satMod val="150000"/>
                  </a:schemeClr>
                </a:solidFill>
              </a:rPr>
              <a:t>Searle e os jogos de linguagem</a:t>
            </a:r>
            <a:endParaRPr lang="pt-BR" dirty="0">
              <a:solidFill>
                <a:schemeClr val="accent1">
                  <a:satMod val="150000"/>
                </a:schemeClr>
              </a:solidFill>
            </a:endParaRPr>
          </a:p>
        </p:txBody>
      </p:sp>
      <p:sp>
        <p:nvSpPr>
          <p:cNvPr id="3" name="Espaço Reservado para Conteúdo 2"/>
          <p:cNvSpPr>
            <a:spLocks noGrp="1"/>
          </p:cNvSpPr>
          <p:nvPr>
            <p:ph idx="1"/>
          </p:nvPr>
        </p:nvSpPr>
        <p:spPr/>
        <p:txBody>
          <a:bodyPr rtlCol="0">
            <a:normAutofit fontScale="92500" lnSpcReduction="20000"/>
          </a:bodyPr>
          <a:lstStyle/>
          <a:p>
            <a:pPr marL="438912" indent="-320040" eaLnBrk="1" fontAlgn="auto" hangingPunct="1">
              <a:spcBef>
                <a:spcPts val="0"/>
              </a:spcBef>
              <a:spcAft>
                <a:spcPts val="0"/>
              </a:spcAft>
              <a:buFont typeface="Wingdings 2"/>
              <a:buChar char=""/>
              <a:defRPr/>
            </a:pPr>
            <a:r>
              <a:rPr lang="pt-BR" dirty="0" smtClean="0"/>
              <a:t>Questão: como as palavras se relacionam com o mundo? </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smtClean="0"/>
              <a:t>Relação a ser compreendida a partir de seu uso, não a partir de seu nexo com a realidade (X Russell)</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r>
              <a:rPr lang="pt-BR" dirty="0" smtClean="0"/>
              <a:t>Atos de fala: linguagem como comportamento determinado por convenções, como jogos, referência vista como uma das convenções a serem obedecidas para o sucesso do jogo</a:t>
            </a:r>
          </a:p>
          <a:p>
            <a:pPr marL="438912" indent="-320040" eaLnBrk="1" fontAlgn="auto" hangingPunct="1">
              <a:spcBef>
                <a:spcPts val="0"/>
              </a:spcBef>
              <a:spcAft>
                <a:spcPts val="0"/>
              </a:spcAft>
              <a:buFont typeface="Wingdings 2"/>
              <a:buChar char=""/>
              <a:defRPr/>
            </a:pPr>
            <a:endParaRPr lang="pt-BR" dirty="0" smtClean="0"/>
          </a:p>
          <a:p>
            <a:pPr marL="438912" indent="-320040" eaLnBrk="1" fontAlgn="auto" hangingPunct="1">
              <a:spcBef>
                <a:spcPts val="0"/>
              </a:spcBef>
              <a:spcAft>
                <a:spcPts val="0"/>
              </a:spcAft>
              <a:buFont typeface="Wingdings 2"/>
              <a:buChar char=""/>
              <a:defRPr/>
            </a:pPr>
            <a:endParaRPr lang="pt-B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eaLnBrk="1" fontAlgn="auto" hangingPunct="1">
              <a:spcAft>
                <a:spcPts val="0"/>
              </a:spcAft>
              <a:defRPr/>
            </a:pPr>
            <a:r>
              <a:rPr lang="pt-BR" dirty="0" smtClean="0">
                <a:solidFill>
                  <a:schemeClr val="accent1">
                    <a:satMod val="150000"/>
                  </a:schemeClr>
                </a:solidFill>
              </a:rPr>
              <a:t>Searle X </a:t>
            </a:r>
            <a:r>
              <a:rPr lang="pt-BR" dirty="0" err="1" smtClean="0">
                <a:solidFill>
                  <a:schemeClr val="accent1">
                    <a:satMod val="150000"/>
                  </a:schemeClr>
                </a:solidFill>
              </a:rPr>
              <a:t>Rorty</a:t>
            </a:r>
            <a:endParaRPr lang="pt-BR" dirty="0">
              <a:solidFill>
                <a:schemeClr val="accent1">
                  <a:satMod val="150000"/>
                </a:schemeClr>
              </a:solidFill>
            </a:endParaRPr>
          </a:p>
        </p:txBody>
      </p:sp>
      <p:sp>
        <p:nvSpPr>
          <p:cNvPr id="21506" name="Espaço Reservado para Conteúdo 2"/>
          <p:cNvSpPr>
            <a:spLocks noGrp="1"/>
          </p:cNvSpPr>
          <p:nvPr>
            <p:ph idx="1"/>
          </p:nvPr>
        </p:nvSpPr>
        <p:spPr/>
        <p:txBody>
          <a:bodyPr/>
          <a:lstStyle/>
          <a:p>
            <a:pPr eaLnBrk="1" hangingPunct="1">
              <a:lnSpc>
                <a:spcPct val="80000"/>
              </a:lnSpc>
            </a:pPr>
            <a:r>
              <a:rPr lang="pt-BR" sz="2500" dirty="0" smtClean="0"/>
              <a:t>Na linguagem ficcional, regras semânticas são alteradas de alguma forma; autor finge realizar uma série de atos </a:t>
            </a:r>
            <a:r>
              <a:rPr lang="pt-BR" sz="2500" dirty="0" err="1" smtClean="0"/>
              <a:t>ilocucionários</a:t>
            </a:r>
            <a:r>
              <a:rPr lang="pt-BR" sz="2500" dirty="0" smtClean="0"/>
              <a:t> de tipo representativo (p. 117) </a:t>
            </a:r>
          </a:p>
          <a:p>
            <a:pPr eaLnBrk="1" hangingPunct="1">
              <a:lnSpc>
                <a:spcPct val="80000"/>
              </a:lnSpc>
            </a:pPr>
            <a:endParaRPr lang="pt-BR" sz="2500" dirty="0" smtClean="0"/>
          </a:p>
          <a:p>
            <a:pPr eaLnBrk="1" hangingPunct="1">
              <a:lnSpc>
                <a:spcPct val="80000"/>
              </a:lnSpc>
            </a:pPr>
            <a:r>
              <a:rPr lang="pt-BR" sz="2500" dirty="0" smtClean="0"/>
              <a:t>Crítica de </a:t>
            </a:r>
            <a:r>
              <a:rPr lang="pt-BR" sz="2500" dirty="0" err="1" smtClean="0"/>
              <a:t>Rorty</a:t>
            </a:r>
            <a:r>
              <a:rPr lang="pt-BR" sz="2500" dirty="0" smtClean="0"/>
              <a:t>: Searle poderia desenvolver mais a </a:t>
            </a:r>
            <a:r>
              <a:rPr lang="pt-BR" sz="2500" dirty="0" err="1" smtClean="0"/>
              <a:t>ideia</a:t>
            </a:r>
            <a:r>
              <a:rPr lang="pt-BR" sz="2500" dirty="0" smtClean="0"/>
              <a:t> de jogo, mas ainda mantém preocupação do gancho da linguagem com a realidade.</a:t>
            </a:r>
          </a:p>
          <a:p>
            <a:pPr eaLnBrk="1" hangingPunct="1">
              <a:lnSpc>
                <a:spcPct val="80000"/>
              </a:lnSpc>
            </a:pPr>
            <a:endParaRPr lang="pt-BR" sz="2500" dirty="0" smtClean="0"/>
          </a:p>
          <a:p>
            <a:pPr eaLnBrk="1" hangingPunct="1">
              <a:lnSpc>
                <a:spcPct val="80000"/>
              </a:lnSpc>
            </a:pPr>
            <a:r>
              <a:rPr lang="pt-BR" sz="2500" dirty="0" smtClean="0"/>
              <a:t>Construção da noção de “existência na ficção” e referência no discurso ficcional” para substituir a análise de Russell = p/ </a:t>
            </a:r>
            <a:r>
              <a:rPr lang="pt-BR" sz="2500" dirty="0" err="1" smtClean="0"/>
              <a:t>Rorty</a:t>
            </a:r>
            <a:r>
              <a:rPr lang="pt-BR" sz="2500" dirty="0" smtClean="0"/>
              <a:t> resultado ambíguo </a:t>
            </a:r>
          </a:p>
          <a:p>
            <a:pPr eaLnBrk="1" hangingPunct="1">
              <a:lnSpc>
                <a:spcPct val="80000"/>
              </a:lnSpc>
            </a:pPr>
            <a:endParaRPr lang="pt-BR" sz="2500" dirty="0" smtClean="0"/>
          </a:p>
          <a:p>
            <a:pPr eaLnBrk="1" hangingPunct="1">
              <a:lnSpc>
                <a:spcPct val="80000"/>
              </a:lnSpc>
            </a:pPr>
            <a:r>
              <a:rPr lang="pt-BR" sz="2500" dirty="0" smtClean="0"/>
              <a:t>Capacidade de referir </a:t>
            </a:r>
            <a:r>
              <a:rPr lang="pt-BR" sz="2500" dirty="0" smtClean="0"/>
              <a:t>“Y” </a:t>
            </a:r>
            <a:r>
              <a:rPr lang="pt-BR" sz="2500" dirty="0" smtClean="0"/>
              <a:t>no discurso ficcional parece ser capacidade para manter conversação coerente sobre </a:t>
            </a:r>
            <a:r>
              <a:rPr lang="pt-BR" sz="2500" dirty="0" smtClean="0"/>
              <a:t>“Y” </a:t>
            </a:r>
            <a:endParaRPr lang="pt-BR" sz="25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Override1.xml><?xml version="1.0" encoding="utf-8"?>
<a:themeOverride xmlns:a="http://schemas.openxmlformats.org/drawingml/2006/main">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414</TotalTime>
  <Words>1180</Words>
  <Application>Microsoft Office PowerPoint</Application>
  <PresentationFormat>Apresentação na tela (4:3)</PresentationFormat>
  <Paragraphs>119</Paragraphs>
  <Slides>17</Slides>
  <Notes>0</Notes>
  <HiddenSlides>0</HiddenSlides>
  <MMClips>0</MMClips>
  <ScaleCrop>false</ScaleCrop>
  <HeadingPairs>
    <vt:vector size="4" baseType="variant">
      <vt:variant>
        <vt:lpstr>Tema</vt:lpstr>
      </vt:variant>
      <vt:variant>
        <vt:i4>1</vt:i4>
      </vt:variant>
      <vt:variant>
        <vt:lpstr>Títulos de slides</vt:lpstr>
      </vt:variant>
      <vt:variant>
        <vt:i4>17</vt:i4>
      </vt:variant>
    </vt:vector>
  </HeadingPairs>
  <TitlesOfParts>
    <vt:vector size="18" baseType="lpstr">
      <vt:lpstr>Módulo</vt:lpstr>
      <vt:lpstr>Richard Rorty</vt:lpstr>
      <vt:lpstr>Outro passo atrás</vt:lpstr>
      <vt:lpstr>Vários passos depois: O neopragmatismo de Rorty</vt:lpstr>
      <vt:lpstr>Slide 4</vt:lpstr>
      <vt:lpstr>Introdução </vt:lpstr>
      <vt:lpstr>As 4 soluções</vt:lpstr>
      <vt:lpstr>B. Russell:  semântica como epistemologia </vt:lpstr>
      <vt:lpstr>Searle e os jogos de linguagem</vt:lpstr>
      <vt:lpstr>Searle X Rorty</vt:lpstr>
      <vt:lpstr>Donnellan e semântica fisicalista</vt:lpstr>
      <vt:lpstr>Meinong e “objetos incompletos” </vt:lpstr>
      <vt:lpstr>o problema</vt:lpstr>
      <vt:lpstr>The Parmenidean Picture Picture</vt:lpstr>
      <vt:lpstr>Slide 14</vt:lpstr>
      <vt:lpstr>Slide 15</vt:lpstr>
      <vt:lpstr>Fisicalismo e factualidade</vt:lpstr>
      <vt:lpstr>Referências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Rorty</dc:title>
  <dc:creator>X</dc:creator>
  <cp:lastModifiedBy>X</cp:lastModifiedBy>
  <cp:revision>63</cp:revision>
  <dcterms:created xsi:type="dcterms:W3CDTF">2011-11-09T20:48:14Z</dcterms:created>
  <dcterms:modified xsi:type="dcterms:W3CDTF">2011-11-16T23:50:36Z</dcterms:modified>
</cp:coreProperties>
</file>