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CROSOFT\Desktop\Doutorado\Monitoria%20Conserva&#231;&#227;o%20-%202011\Silos%20experimentais-Ave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CROSOFT\Desktop\Doutorado\Monitoria%20Conserva&#231;&#227;o%20-%202011\Silos%20experimentais-Ave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CROSOFT\Desktop\Doutorado\Monitoria%20Conserva&#231;&#227;o%20-%202011\Silos%20experimentais-Ave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CROSOFT\Desktop\Doutorado\Monitoria%20Conserva&#231;&#227;o%20-%202011\Silos%20experimentais-Ave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0155234990399668"/>
          <c:y val="9.8726669582968885E-2"/>
          <c:w val="0.8984476500960038"/>
          <c:h val="0.62629237170543306"/>
        </c:manualLayout>
      </c:layout>
      <c:barChart>
        <c:barDir val="col"/>
        <c:grouping val="clustered"/>
        <c:ser>
          <c:idx val="0"/>
          <c:order val="0"/>
          <c:tx>
            <c:v>Aditivo</c:v>
          </c:tx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Val val="1"/>
          </c:dLbls>
          <c:val>
            <c:numRef>
              <c:f>'Baldes (2)'!$S$12:$T$12</c:f>
              <c:numCache>
                <c:formatCode>0.00</c:formatCode>
                <c:ptCount val="2"/>
                <c:pt idx="0">
                  <c:v>96.222426432939159</c:v>
                </c:pt>
                <c:pt idx="1">
                  <c:v>3.7775735670608372</c:v>
                </c:pt>
              </c:numCache>
            </c:numRef>
          </c:val>
        </c:ser>
        <c:ser>
          <c:idx val="1"/>
          <c:order val="1"/>
          <c:tx>
            <c:v>Controle</c:v>
          </c:tx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val>
            <c:numRef>
              <c:f>'Baldes (2)'!$S$19:$T$19</c:f>
              <c:numCache>
                <c:formatCode>0.00</c:formatCode>
                <c:ptCount val="2"/>
                <c:pt idx="0">
                  <c:v>93.950756150773898</c:v>
                </c:pt>
                <c:pt idx="1">
                  <c:v>6.0492438492260856</c:v>
                </c:pt>
              </c:numCache>
            </c:numRef>
          </c:val>
        </c:ser>
        <c:gapWidth val="311"/>
        <c:overlap val="-2"/>
        <c:axId val="67123456"/>
        <c:axId val="67834240"/>
      </c:barChart>
      <c:catAx>
        <c:axId val="67123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67834240"/>
        <c:crosses val="autoZero"/>
        <c:auto val="1"/>
        <c:lblAlgn val="ctr"/>
        <c:lblOffset val="100"/>
      </c:catAx>
      <c:valAx>
        <c:axId val="67834240"/>
        <c:scaling>
          <c:orientation val="minMax"/>
          <c:max val="100"/>
          <c:min val="0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67123456"/>
        <c:crosses val="autoZero"/>
        <c:crossBetween val="between"/>
        <c:majorUnit val="10"/>
        <c:minorUnit val="10"/>
      </c:valAx>
    </c:plotArea>
    <c:legend>
      <c:legendPos val="b"/>
      <c:layout>
        <c:manualLayout>
          <c:xMode val="edge"/>
          <c:yMode val="edge"/>
          <c:x val="0.31582324186201538"/>
          <c:y val="0.8987179634403788"/>
          <c:w val="0.43147515773101236"/>
          <c:h val="7.6975304743257755E-2"/>
        </c:manualLayout>
      </c:layout>
      <c:txPr>
        <a:bodyPr/>
        <a:lstStyle/>
        <a:p>
          <a:pPr>
            <a:defRPr sz="2000"/>
          </a:pPr>
          <a:endParaRPr lang="pt-BR"/>
        </a:p>
      </c:txPr>
    </c:legend>
    <c:plotVisOnly val="1"/>
  </c:chart>
  <c:spPr>
    <a:ln>
      <a:noFill/>
    </a:ln>
    <a:scene3d>
      <a:camera prst="orthographicFront"/>
      <a:lightRig rig="threePt" dir="t"/>
    </a:scene3d>
    <a:sp3d prstMaterial="flat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8.595789237277103E-2"/>
          <c:y val="4.9751985662795213E-2"/>
          <c:w val="0.73093655663110324"/>
          <c:h val="0.672533880570647"/>
        </c:manualLayout>
      </c:layout>
      <c:barChart>
        <c:barDir val="col"/>
        <c:grouping val="clustered"/>
        <c:ser>
          <c:idx val="0"/>
          <c:order val="0"/>
          <c:tx>
            <c:v>Aditivo</c:v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('Baldes (2)'!$U$12;'Baldes (2)'!$W$12)</c:f>
              <c:numCache>
                <c:formatCode>0.00</c:formatCode>
                <c:ptCount val="2"/>
                <c:pt idx="0">
                  <c:v>3.0739904998842853</c:v>
                </c:pt>
                <c:pt idx="1">
                  <c:v>22.462260175864806</c:v>
                </c:pt>
              </c:numCache>
            </c:numRef>
          </c:val>
        </c:ser>
        <c:ser>
          <c:idx val="1"/>
          <c:order val="1"/>
          <c:tx>
            <c:v>Controle</c:v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('Baldes (2)'!$U$19;'Baldes (2)'!$W$19)</c:f>
              <c:numCache>
                <c:formatCode>0.00</c:formatCode>
                <c:ptCount val="2"/>
                <c:pt idx="0">
                  <c:v>3.9336119785622192</c:v>
                </c:pt>
                <c:pt idx="1">
                  <c:v>22.747357890203954</c:v>
                </c:pt>
              </c:numCache>
            </c:numRef>
          </c:val>
        </c:ser>
        <c:axId val="67868160"/>
        <c:axId val="67869696"/>
      </c:barChart>
      <c:catAx>
        <c:axId val="67868160"/>
        <c:scaling>
          <c:orientation val="minMax"/>
        </c:scaling>
        <c:axPos val="b"/>
        <c:tickLblPos val="nextTo"/>
        <c:crossAx val="67869696"/>
        <c:crosses val="autoZero"/>
        <c:auto val="1"/>
        <c:lblAlgn val="ctr"/>
        <c:lblOffset val="100"/>
      </c:catAx>
      <c:valAx>
        <c:axId val="67869696"/>
        <c:scaling>
          <c:orientation val="minMax"/>
          <c:max val="30"/>
          <c:min val="0"/>
        </c:scaling>
        <c:axPos val="l"/>
        <c:numFmt formatCode="0" sourceLinked="0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786816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6072482388456238"/>
          <c:y val="0.85177102362032653"/>
          <c:w val="0.57946234767224158"/>
          <c:h val="0.14650011565199494"/>
        </c:manualLayout>
      </c:layout>
      <c:txPr>
        <a:bodyPr/>
        <a:lstStyle/>
        <a:p>
          <a:pPr>
            <a:defRPr sz="2000"/>
          </a:pPr>
          <a:endParaRPr lang="pt-B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6862401574803216"/>
          <c:h val="0.6944768481062672"/>
        </c:manualLayout>
      </c:layout>
      <c:barChart>
        <c:barDir val="col"/>
        <c:grouping val="clustered"/>
        <c:ser>
          <c:idx val="0"/>
          <c:order val="0"/>
          <c:tx>
            <c:v>Aditivo</c:v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val>
            <c:numRef>
              <c:f>M.S.!$H$11:$I$11</c:f>
              <c:numCache>
                <c:formatCode>General</c:formatCode>
                <c:ptCount val="2"/>
                <c:pt idx="0" formatCode="0.00">
                  <c:v>27.46131378641444</c:v>
                </c:pt>
                <c:pt idx="1">
                  <c:v>27.6</c:v>
                </c:pt>
              </c:numCache>
            </c:numRef>
          </c:val>
        </c:ser>
        <c:ser>
          <c:idx val="1"/>
          <c:order val="1"/>
          <c:tx>
            <c:v>Controle</c:v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val>
            <c:numRef>
              <c:f>M.S.!$H$29:$I$29</c:f>
              <c:numCache>
                <c:formatCode>General</c:formatCode>
                <c:ptCount val="2"/>
                <c:pt idx="0" formatCode="0.00">
                  <c:v>27.460961714330637</c:v>
                </c:pt>
                <c:pt idx="1">
                  <c:v>26.830000000000002</c:v>
                </c:pt>
              </c:numCache>
            </c:numRef>
          </c:val>
        </c:ser>
        <c:gapWidth val="365"/>
        <c:overlap val="-1"/>
        <c:axId val="68059520"/>
        <c:axId val="68061056"/>
      </c:barChart>
      <c:catAx>
        <c:axId val="68059520"/>
        <c:scaling>
          <c:orientation val="minMax"/>
        </c:scaling>
        <c:axPos val="b"/>
        <c:tickLblPos val="nextTo"/>
        <c:crossAx val="68061056"/>
        <c:crosses val="autoZero"/>
        <c:auto val="1"/>
        <c:lblAlgn val="ctr"/>
        <c:lblOffset val="100"/>
      </c:catAx>
      <c:valAx>
        <c:axId val="68061056"/>
        <c:scaling>
          <c:orientation val="minMax"/>
          <c:max val="35"/>
          <c:min val="0"/>
        </c:scaling>
        <c:axPos val="l"/>
        <c:numFmt formatCode="0" sourceLinked="0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6805952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24463754673253363"/>
          <c:y val="0.89612151686767394"/>
          <c:w val="0.557099275791062"/>
          <c:h val="0.10261956838728492"/>
        </c:manualLayout>
      </c:layout>
      <c:txPr>
        <a:bodyPr/>
        <a:lstStyle/>
        <a:p>
          <a:pPr>
            <a:defRPr sz="2000"/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8.9119041642835281E-2"/>
          <c:y val="5.8684782404184455E-2"/>
          <c:w val="0.83696153102330195"/>
          <c:h val="0.78705008560838419"/>
        </c:manualLayout>
      </c:layout>
      <c:barChart>
        <c:barDir val="col"/>
        <c:grouping val="clustered"/>
        <c:ser>
          <c:idx val="0"/>
          <c:order val="0"/>
          <c:tx>
            <c:v>Aditivo</c:v>
          </c:tx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val>
            <c:numRef>
              <c:f>(pH!$C$10;pH!$C$16)</c:f>
              <c:numCache>
                <c:formatCode>0.00</c:formatCode>
                <c:ptCount val="2"/>
                <c:pt idx="0">
                  <c:v>4.3566666666666674</c:v>
                </c:pt>
                <c:pt idx="1">
                  <c:v>4.5249999999999986</c:v>
                </c:pt>
              </c:numCache>
            </c:numRef>
          </c:val>
        </c:ser>
        <c:ser>
          <c:idx val="1"/>
          <c:order val="1"/>
          <c:tx>
            <c:v>Controle</c:v>
          </c:tx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val>
            <c:numRef>
              <c:f>(pH!$D$10;pH!$D$16)</c:f>
              <c:numCache>
                <c:formatCode>0.00</c:formatCode>
                <c:ptCount val="2"/>
                <c:pt idx="0">
                  <c:v>0.31315597817487867</c:v>
                </c:pt>
                <c:pt idx="1">
                  <c:v>0.10894952959974016</c:v>
                </c:pt>
              </c:numCache>
            </c:numRef>
          </c:val>
        </c:ser>
        <c:axId val="68082688"/>
        <c:axId val="67396352"/>
      </c:barChart>
      <c:catAx>
        <c:axId val="68082688"/>
        <c:scaling>
          <c:orientation val="minMax"/>
        </c:scaling>
        <c:delete val="1"/>
        <c:axPos val="b"/>
        <c:tickLblPos val="none"/>
        <c:crossAx val="67396352"/>
        <c:crosses val="autoZero"/>
        <c:auto val="1"/>
        <c:lblAlgn val="ctr"/>
        <c:lblOffset val="100"/>
      </c:catAx>
      <c:valAx>
        <c:axId val="67396352"/>
        <c:scaling>
          <c:orientation val="minMax"/>
          <c:max val="6"/>
          <c:min val="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2400"/>
            </a:pPr>
            <a:endParaRPr lang="pt-BR"/>
          </a:p>
        </c:txPr>
        <c:crossAx val="68082688"/>
        <c:crosses val="autoZero"/>
        <c:crossBetween val="between"/>
        <c:majorUnit val="1"/>
        <c:minorUnit val="1"/>
      </c:valAx>
    </c:plotArea>
    <c:legend>
      <c:legendPos val="r"/>
      <c:layout>
        <c:manualLayout>
          <c:xMode val="edge"/>
          <c:yMode val="edge"/>
          <c:x val="0.13350745664747818"/>
          <c:y val="0.89674570546952914"/>
          <c:w val="0.72496162977776124"/>
          <c:h val="9.3613708630454026E-2"/>
        </c:manualLayout>
      </c:layout>
      <c:txPr>
        <a:bodyPr/>
        <a:lstStyle/>
        <a:p>
          <a:pPr>
            <a:defRPr sz="2000"/>
          </a:pPr>
          <a:endParaRPr lang="pt-BR"/>
        </a:p>
      </c:txPr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C5DD9-FA40-463D-8E4D-46BBF28F6D5A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24E49-7099-49A1-B0C9-1C8BF7E00B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7984A-F6E4-4574-880A-0168CE593C0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7984A-F6E4-4574-880A-0168CE593C0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24E49-7099-49A1-B0C9-1C8BF7E00B93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8C12-E893-40B3-BA51-C0A3EA029AEC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B52E-90A6-43FD-BEE9-10BC13B39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6512" y="-27384"/>
            <a:ext cx="9180512" cy="1295400"/>
          </a:xfrm>
          <a:prstGeom prst="rect">
            <a:avLst/>
          </a:prstGeom>
          <a:solidFill>
            <a:srgbClr val="2448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Universidade de São Paulo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Escola Superior de Agricultura “Luiz de Queiroz”</a:t>
            </a:r>
          </a:p>
          <a:p>
            <a:pPr algn="ctr"/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ook Antiqua" pitchFamily="18" charset="0"/>
                <a:cs typeface="Arial" pitchFamily="34" charset="0"/>
              </a:rPr>
              <a:t>Departamento de Zootecnia</a:t>
            </a:r>
            <a:endParaRPr lang="pt-BR" sz="2000" dirty="0" smtClean="0">
              <a:solidFill>
                <a:schemeClr val="bg1"/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7377" y="71438"/>
            <a:ext cx="815217" cy="114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Imagem 7" descr="Qualidade e Conservação de Forrag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928694" cy="971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14282" y="314324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Resultados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das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aulas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práticas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endParaRPr>
          </a:p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Turma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- 2011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428860" y="621508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itchFamily="18" charset="0"/>
                <a:cs typeface="Arial" pitchFamily="34" charset="0"/>
              </a:rPr>
              <a:t>Piracicaba</a:t>
            </a:r>
          </a:p>
          <a:p>
            <a:pPr algn="ctr"/>
            <a:r>
              <a:rPr lang="en-US" sz="1400" dirty="0" err="1" smtClean="0">
                <a:latin typeface="Book Antiqua" pitchFamily="18" charset="0"/>
                <a:cs typeface="Arial" pitchFamily="34" charset="0"/>
              </a:rPr>
              <a:t>Novembro</a:t>
            </a:r>
            <a:r>
              <a:rPr lang="en-US" sz="1400" dirty="0" smtClean="0">
                <a:latin typeface="Book Antiqua" pitchFamily="18" charset="0"/>
                <a:cs typeface="Arial" pitchFamily="34" charset="0"/>
              </a:rPr>
              <a:t> - 2011</a:t>
            </a:r>
            <a:endParaRPr lang="en-US" sz="14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31991" y="5123858"/>
            <a:ext cx="691197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pt-BR" sz="1600" dirty="0" smtClean="0">
                <a:latin typeface="Book Antiqua" pitchFamily="18" charset="0"/>
              </a:rPr>
              <a:t>Monitora: Janaina Rosolem Lima</a:t>
            </a:r>
            <a:endParaRPr lang="pt-BR" sz="1600" dirty="0">
              <a:latin typeface="Book Antiqua" pitchFamily="18" charset="0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pt-BR" sz="1600" dirty="0" smtClean="0">
                <a:latin typeface="Book Antiqua" pitchFamily="18" charset="0"/>
              </a:rPr>
              <a:t>Orientador: Prof. Dr</a:t>
            </a:r>
            <a:r>
              <a:rPr lang="pt-BR" sz="1600" dirty="0">
                <a:latin typeface="Book Antiqua" pitchFamily="18" charset="0"/>
              </a:rPr>
              <a:t>. Luiz Gustavo Nussio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168106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ook Antiqua" pitchFamily="18" charset="0"/>
                <a:cs typeface="Arial" pitchFamily="34" charset="0"/>
              </a:rPr>
              <a:t>LZT -0570 – Qualidade e </a:t>
            </a:r>
            <a:r>
              <a:rPr lang="en-US" sz="1400" dirty="0" err="1" smtClean="0">
                <a:latin typeface="Book Antiqua" pitchFamily="18" charset="0"/>
                <a:cs typeface="Arial" pitchFamily="34" charset="0"/>
              </a:rPr>
              <a:t>Conservação</a:t>
            </a:r>
            <a:r>
              <a:rPr lang="en-US" sz="1400" dirty="0" smtClean="0">
                <a:latin typeface="Book Antiqua" pitchFamily="18" charset="0"/>
                <a:cs typeface="Arial" pitchFamily="34" charset="0"/>
              </a:rPr>
              <a:t> de </a:t>
            </a:r>
            <a:r>
              <a:rPr lang="en-US" sz="1400" dirty="0" err="1" smtClean="0">
                <a:latin typeface="Book Antiqua" pitchFamily="18" charset="0"/>
                <a:cs typeface="Arial" pitchFamily="34" charset="0"/>
              </a:rPr>
              <a:t>Volumosos</a:t>
            </a:r>
            <a:r>
              <a:rPr lang="en-US" sz="1400" dirty="0" smtClean="0">
                <a:latin typeface="Book Antiqua" pitchFamily="18" charset="0"/>
                <a:cs typeface="Arial" pitchFamily="34" charset="0"/>
              </a:rPr>
              <a:t> para </a:t>
            </a:r>
            <a:r>
              <a:rPr lang="en-US" sz="1400" dirty="0" err="1" smtClean="0">
                <a:latin typeface="Book Antiqua" pitchFamily="18" charset="0"/>
                <a:cs typeface="Arial" pitchFamily="34" charset="0"/>
              </a:rPr>
              <a:t>Ruminantes</a:t>
            </a:r>
            <a:endParaRPr lang="en-US" sz="1400" dirty="0"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2 –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Densidade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da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silagem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2132856"/>
          <a:ext cx="8568950" cy="3168350"/>
        </p:xfrm>
        <a:graphic>
          <a:graphicData uri="http://schemas.openxmlformats.org/drawingml/2006/table">
            <a:tbl>
              <a:tblPr/>
              <a:tblGrid>
                <a:gridCol w="1265214"/>
                <a:gridCol w="1265214"/>
                <a:gridCol w="1763632"/>
                <a:gridCol w="1552763"/>
                <a:gridCol w="1226874"/>
                <a:gridCol w="1495253"/>
              </a:tblGrid>
              <a:tr h="633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Tratamento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Massa verde (kg)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 = m/v (M.V.)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M.S.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 = m/v (M.S.)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1 - Topo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845,98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2 - Topo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3 - Base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717,95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4 - Base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685,43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3 – pH (silo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trincheira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848819" y="2636912"/>
          <a:ext cx="5171453" cy="2736305"/>
        </p:xfrm>
        <a:graphic>
          <a:graphicData uri="http://schemas.openxmlformats.org/drawingml/2006/table">
            <a:tbl>
              <a:tblPr/>
              <a:tblGrid>
                <a:gridCol w="2934158"/>
                <a:gridCol w="2237295"/>
              </a:tblGrid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Silo 1 - topo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2 - topo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3 - base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Silo 4 - base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1072009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3238523" cy="2428892"/>
          </a:xfrm>
          <a:prstGeom prst="rect">
            <a:avLst/>
          </a:prstGeom>
        </p:spPr>
      </p:pic>
      <p:pic>
        <p:nvPicPr>
          <p:cNvPr id="3" name="Imagem 2" descr="21072009115.jpg"/>
          <p:cNvPicPr>
            <a:picLocks noChangeAspect="1"/>
          </p:cNvPicPr>
          <p:nvPr/>
        </p:nvPicPr>
        <p:blipFill>
          <a:blip r:embed="rId3" cstate="print"/>
          <a:srcRect l="20593" r="4889"/>
          <a:stretch>
            <a:fillRect/>
          </a:stretch>
        </p:blipFill>
        <p:spPr>
          <a:xfrm rot="5400000">
            <a:off x="1503715" y="3711203"/>
            <a:ext cx="2000266" cy="3579000"/>
          </a:xfrm>
          <a:prstGeom prst="rect">
            <a:avLst/>
          </a:prstGeom>
        </p:spPr>
      </p:pic>
      <p:pic>
        <p:nvPicPr>
          <p:cNvPr id="4" name="Imagem 3" descr="21072009111.jpg"/>
          <p:cNvPicPr>
            <a:picLocks noChangeAspect="1"/>
          </p:cNvPicPr>
          <p:nvPr/>
        </p:nvPicPr>
        <p:blipFill>
          <a:blip r:embed="rId4" cstate="print"/>
          <a:srcRect l="11118" t="16242" r="26490" b="6597"/>
          <a:stretch>
            <a:fillRect/>
          </a:stretch>
        </p:blipFill>
        <p:spPr>
          <a:xfrm>
            <a:off x="4776268" y="2214554"/>
            <a:ext cx="4082012" cy="378621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 4 – </a:t>
            </a:r>
            <a:r>
              <a:rPr lang="pt-BR" sz="3600" i="1" dirty="0" smtClean="0">
                <a:solidFill>
                  <a:schemeClr val="bg1"/>
                </a:solidFill>
                <a:latin typeface="Book Antiqua" pitchFamily="18" charset="0"/>
              </a:rPr>
              <a:t>Tamanho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de </a:t>
            </a:r>
            <a:r>
              <a:rPr lang="pt-BR" sz="3600" i="1" dirty="0" smtClean="0">
                <a:solidFill>
                  <a:schemeClr val="bg1"/>
                </a:solidFill>
                <a:latin typeface="Book Antiqua" pitchFamily="18" charset="0"/>
              </a:rPr>
              <a:t>partícula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(TMP)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 4 – </a:t>
            </a:r>
            <a:r>
              <a:rPr lang="pt-BR" sz="3600" i="1" dirty="0" smtClean="0">
                <a:solidFill>
                  <a:schemeClr val="bg1"/>
                </a:solidFill>
                <a:latin typeface="Book Antiqua" pitchFamily="18" charset="0"/>
              </a:rPr>
              <a:t>Tamanho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de </a:t>
            </a:r>
            <a:r>
              <a:rPr lang="pt-BR" sz="3600" i="1" dirty="0" smtClean="0">
                <a:solidFill>
                  <a:schemeClr val="bg1"/>
                </a:solidFill>
                <a:latin typeface="Book Antiqua" pitchFamily="18" charset="0"/>
              </a:rPr>
              <a:t>partícula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(TMP)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43608" y="2420887"/>
          <a:ext cx="6768752" cy="2736305"/>
        </p:xfrm>
        <a:graphic>
          <a:graphicData uri="http://schemas.openxmlformats.org/drawingml/2006/table">
            <a:tbl>
              <a:tblPr/>
              <a:tblGrid>
                <a:gridCol w="3662319"/>
                <a:gridCol w="3106433"/>
              </a:tblGrid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i="1" dirty="0" smtClean="0">
                <a:solidFill>
                  <a:schemeClr val="bg1"/>
                </a:solidFill>
              </a:rPr>
              <a:t>Sumário de resultados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637112"/>
          </a:xfrm>
        </p:spPr>
        <p:txBody>
          <a:bodyPr>
            <a:normAutofit/>
          </a:bodyPr>
          <a:lstStyle/>
          <a:p>
            <a:r>
              <a:rPr lang="pt-BR" dirty="0" smtClean="0"/>
              <a:t>Silo trincheira --&gt; parâmetros não diferiram de forma expressiva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Silos experimentais --&gt; resultados mais coerentes </a:t>
            </a:r>
          </a:p>
          <a:p>
            <a:pPr>
              <a:buNone/>
            </a:pPr>
            <a:r>
              <a:rPr lang="pt-BR" dirty="0" smtClean="0"/>
              <a:t>- Tratamento teve menor pH, maior densidade, menor perda por gás e maior recuperação de MS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29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5976" y="5526360"/>
            <a:ext cx="4330824" cy="1143000"/>
          </a:xfrm>
          <a:gradFill flip="none" rotWithShape="1">
            <a:gsLst>
              <a:gs pos="0">
                <a:schemeClr val="accent2">
                  <a:shade val="51000"/>
                  <a:satMod val="130000"/>
                  <a:alpha val="42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Obrigada!!!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14282" y="255234"/>
            <a:ext cx="8786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Book Antiqua" pitchFamily="18" charset="0"/>
                <a:cs typeface="Arial" pitchFamily="34" charset="0"/>
              </a:rPr>
              <a:t>Aulas</a:t>
            </a:r>
            <a:endParaRPr lang="pt-BR" sz="4000" b="1" dirty="0">
              <a:solidFill>
                <a:schemeClr val="bg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85720" y="2000240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Book Antiqua" pitchFamily="18" charset="0"/>
              </a:rPr>
              <a:t> </a:t>
            </a:r>
            <a:r>
              <a:rPr lang="pt-BR" b="1" dirty="0" smtClean="0">
                <a:latin typeface="Book Antiqua" pitchFamily="18" charset="0"/>
              </a:rPr>
              <a:t>Aula 1</a:t>
            </a:r>
            <a:r>
              <a:rPr lang="pt-BR" dirty="0" smtClean="0">
                <a:latin typeface="Book Antiqua" pitchFamily="18" charset="0"/>
              </a:rPr>
              <a:t>: Avaliação de perdas fermentativas em silos experimentais (Parte I)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Book Antiqua" pitchFamily="18" charset="0"/>
              </a:rPr>
              <a:t> </a:t>
            </a:r>
            <a:r>
              <a:rPr lang="pt-BR" b="1" dirty="0" smtClean="0">
                <a:latin typeface="Book Antiqua" pitchFamily="18" charset="0"/>
              </a:rPr>
              <a:t>Aula 2</a:t>
            </a:r>
            <a:r>
              <a:rPr lang="pt-BR" dirty="0" smtClean="0">
                <a:latin typeface="Book Antiqua" pitchFamily="18" charset="0"/>
              </a:rPr>
              <a:t>: Determinação da densidade em silo tipo trincheira e teor de MS da silagem;</a:t>
            </a:r>
          </a:p>
          <a:p>
            <a:endParaRPr lang="pt-BR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Book Antiqua" pitchFamily="18" charset="0"/>
              </a:rPr>
              <a:t> </a:t>
            </a:r>
            <a:r>
              <a:rPr lang="pt-BR" b="1" dirty="0" smtClean="0">
                <a:latin typeface="Book Antiqua" pitchFamily="18" charset="0"/>
              </a:rPr>
              <a:t>Aula 3</a:t>
            </a:r>
            <a:r>
              <a:rPr lang="pt-BR" dirty="0" smtClean="0">
                <a:latin typeface="Book Antiqua" pitchFamily="18" charset="0"/>
              </a:rPr>
              <a:t>:Determinação de pH de silagens; 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Book Antiqua" pitchFamily="18" charset="0"/>
              </a:rPr>
              <a:t> </a:t>
            </a:r>
            <a:r>
              <a:rPr lang="pt-BR" b="1" dirty="0" smtClean="0">
                <a:latin typeface="Book Antiqua" pitchFamily="18" charset="0"/>
              </a:rPr>
              <a:t>Aula 4</a:t>
            </a:r>
            <a:r>
              <a:rPr lang="pt-BR" dirty="0" smtClean="0">
                <a:latin typeface="Book Antiqua" pitchFamily="18" charset="0"/>
              </a:rPr>
              <a:t>: Determinação do tamanho médio de partículas em silagens;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Book Antiqua" pitchFamily="18" charset="0"/>
              </a:rPr>
              <a:t> </a:t>
            </a:r>
            <a:r>
              <a:rPr lang="pt-BR" b="1" dirty="0" smtClean="0">
                <a:latin typeface="Book Antiqua" pitchFamily="18" charset="0"/>
              </a:rPr>
              <a:t>Aula 5</a:t>
            </a:r>
            <a:r>
              <a:rPr lang="pt-BR" dirty="0" smtClean="0">
                <a:latin typeface="Book Antiqua" pitchFamily="18" charset="0"/>
              </a:rPr>
              <a:t>: Avaliação de perdas fermentativas em silos experimentais (Parte II).</a:t>
            </a:r>
            <a:endParaRPr lang="pt-BR" dirty="0">
              <a:latin typeface="Book Antiqua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-27384"/>
            <a:ext cx="9180512" cy="1295400"/>
          </a:xfrm>
          <a:prstGeom prst="rect">
            <a:avLst/>
          </a:prstGeom>
          <a:solidFill>
            <a:srgbClr val="2448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Aulas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2448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1 e 5 – Silos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experimentais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(AVEIA)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1857364"/>
            <a:ext cx="37107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Ensilagem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aveia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Tratamentos: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Controle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i="1" dirty="0" smtClean="0"/>
              <a:t>L. </a:t>
            </a:r>
            <a:r>
              <a:rPr lang="en-US" i="1" dirty="0" err="1" smtClean="0"/>
              <a:t>buchneri</a:t>
            </a:r>
            <a:r>
              <a:rPr lang="en-US" i="1" dirty="0" smtClean="0"/>
              <a:t>  (hetero)  </a:t>
            </a:r>
          </a:p>
          <a:p>
            <a:pPr marL="342900" indent="-342900"/>
            <a:r>
              <a:rPr lang="en-US" i="1" dirty="0" smtClean="0"/>
              <a:t>      L. </a:t>
            </a:r>
            <a:r>
              <a:rPr lang="en-US" i="1" dirty="0" err="1" smtClean="0"/>
              <a:t>plantarum</a:t>
            </a:r>
            <a:r>
              <a:rPr lang="en-US" i="1" dirty="0" smtClean="0"/>
              <a:t> (homo)</a:t>
            </a:r>
            <a:endParaRPr lang="en-US" i="1" baseline="30000" dirty="0" smtClean="0"/>
          </a:p>
          <a:p>
            <a:pPr marL="342900" indent="-342900"/>
            <a:endParaRPr lang="en-US" baseline="30000" dirty="0" smtClean="0"/>
          </a:p>
        </p:txBody>
      </p:sp>
      <p:sp>
        <p:nvSpPr>
          <p:cNvPr id="6" name="Cilindro 5"/>
          <p:cNvSpPr/>
          <p:nvPr/>
        </p:nvSpPr>
        <p:spPr>
          <a:xfrm>
            <a:off x="4643438" y="4357694"/>
            <a:ext cx="1643074" cy="1857388"/>
          </a:xfrm>
          <a:prstGeom prst="can">
            <a:avLst>
              <a:gd name="adj" fmla="val 121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lindro 6"/>
          <p:cNvSpPr/>
          <p:nvPr/>
        </p:nvSpPr>
        <p:spPr>
          <a:xfrm>
            <a:off x="4643438" y="4367218"/>
            <a:ext cx="1643074" cy="366714"/>
          </a:xfrm>
          <a:prstGeom prst="can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lindro 7"/>
          <p:cNvSpPr/>
          <p:nvPr/>
        </p:nvSpPr>
        <p:spPr>
          <a:xfrm>
            <a:off x="4643438" y="5857892"/>
            <a:ext cx="1643074" cy="366714"/>
          </a:xfrm>
          <a:prstGeom prst="can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lindro 8"/>
          <p:cNvSpPr/>
          <p:nvPr/>
        </p:nvSpPr>
        <p:spPr>
          <a:xfrm>
            <a:off x="7000892" y="4367218"/>
            <a:ext cx="1643074" cy="366714"/>
          </a:xfrm>
          <a:prstGeom prst="can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5801370" y="3895724"/>
            <a:ext cx="700732" cy="288950"/>
            <a:chOff x="4071934" y="4854562"/>
            <a:chExt cx="700732" cy="288950"/>
          </a:xfrm>
        </p:grpSpPr>
        <p:sp>
          <p:nvSpPr>
            <p:cNvPr id="11" name="Nuvem 10"/>
            <p:cNvSpPr/>
            <p:nvPr/>
          </p:nvSpPr>
          <p:spPr>
            <a:xfrm>
              <a:off x="4071934" y="4857760"/>
              <a:ext cx="500066" cy="285752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129724" y="4854562"/>
              <a:ext cx="6429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CO</a:t>
              </a:r>
              <a:r>
                <a:rPr lang="en-US" sz="1100" baseline="-25000" dirty="0" smtClean="0"/>
                <a:t>2</a:t>
              </a:r>
              <a:endParaRPr lang="en-US" sz="11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515618" y="3538534"/>
            <a:ext cx="700732" cy="288950"/>
            <a:chOff x="4071934" y="4854562"/>
            <a:chExt cx="700732" cy="288950"/>
          </a:xfrm>
        </p:grpSpPr>
        <p:sp>
          <p:nvSpPr>
            <p:cNvPr id="14" name="Nuvem 13"/>
            <p:cNvSpPr/>
            <p:nvPr/>
          </p:nvSpPr>
          <p:spPr>
            <a:xfrm>
              <a:off x="4071934" y="4857760"/>
              <a:ext cx="500066" cy="285752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129724" y="4854562"/>
              <a:ext cx="6429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CO</a:t>
              </a:r>
              <a:r>
                <a:rPr lang="en-US" sz="1100" baseline="-25000" dirty="0" smtClean="0"/>
                <a:t>2</a:t>
              </a:r>
              <a:endParaRPr lang="en-US" sz="11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015552" y="3824286"/>
            <a:ext cx="700732" cy="288950"/>
            <a:chOff x="4071934" y="4854562"/>
            <a:chExt cx="700732" cy="288950"/>
          </a:xfrm>
        </p:grpSpPr>
        <p:sp>
          <p:nvSpPr>
            <p:cNvPr id="17" name="Nuvem 16"/>
            <p:cNvSpPr/>
            <p:nvPr/>
          </p:nvSpPr>
          <p:spPr>
            <a:xfrm>
              <a:off x="4071934" y="4857760"/>
              <a:ext cx="500066" cy="285752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129724" y="4854562"/>
              <a:ext cx="6429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CO</a:t>
              </a:r>
              <a:r>
                <a:rPr lang="en-US" sz="1100" baseline="-25000" dirty="0" smtClean="0"/>
                <a:t>2</a:t>
              </a:r>
              <a:endParaRPr lang="en-US" sz="11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444048" y="3538534"/>
            <a:ext cx="700732" cy="288950"/>
            <a:chOff x="4071934" y="4854562"/>
            <a:chExt cx="700732" cy="288950"/>
          </a:xfrm>
        </p:grpSpPr>
        <p:sp>
          <p:nvSpPr>
            <p:cNvPr id="20" name="Nuvem 19"/>
            <p:cNvSpPr/>
            <p:nvPr/>
          </p:nvSpPr>
          <p:spPr>
            <a:xfrm>
              <a:off x="4071934" y="4857760"/>
              <a:ext cx="500066" cy="285752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129724" y="4854562"/>
              <a:ext cx="6429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CO</a:t>
              </a:r>
              <a:r>
                <a:rPr lang="en-US" sz="1100" baseline="-25000" dirty="0" smtClean="0"/>
                <a:t>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3A523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2448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1 e 5 –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Perdas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fermentativas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1259632" y="1988840"/>
          <a:ext cx="6840760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059832" y="5085184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RMS (%)</a:t>
            </a:r>
            <a:endParaRPr lang="pt-BR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5085184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PMS (%)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2448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n-US" i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rgbClr val="2448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1 e 5 –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Perdas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fermentativas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331640" y="2132856"/>
          <a:ext cx="66967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11760" y="5333146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Pgás</a:t>
            </a:r>
            <a:r>
              <a:rPr lang="pt-BR" sz="2000" dirty="0" smtClean="0"/>
              <a:t> (%MS)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5333146"/>
            <a:ext cx="23042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Efluente (kg/ t MV)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rgbClr val="2448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1 e 5 –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Perdas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fermentativas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259632" y="1988840"/>
          <a:ext cx="6192688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11760" y="5229200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MS ensilagem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48064" y="5229200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MS abertura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rgbClr val="2448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1 e 5 –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Avaliação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de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perdas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fermentativas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691680" y="2348880"/>
          <a:ext cx="5832648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75856" y="17728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pH abertura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2 –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Densidade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da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silagem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Imagem 2" descr="21102010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3116"/>
            <a:ext cx="3929090" cy="3929090"/>
          </a:xfrm>
          <a:prstGeom prst="rect">
            <a:avLst/>
          </a:prstGeom>
        </p:spPr>
      </p:pic>
      <p:pic>
        <p:nvPicPr>
          <p:cNvPr id="4" name="Imagem 3" descr="P11-03-10_10.11[0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71" y="2428868"/>
            <a:ext cx="4191029" cy="2786082"/>
          </a:xfrm>
          <a:prstGeom prst="rect">
            <a:avLst/>
          </a:prstGeom>
        </p:spPr>
      </p:pic>
      <p:pic>
        <p:nvPicPr>
          <p:cNvPr id="5" name="Imagem 4" descr="Imagem 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500174"/>
            <a:ext cx="6929486" cy="519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Aula 2 –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Densidade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da</a:t>
            </a:r>
            <a:r>
              <a:rPr lang="en-US" sz="36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ok Antiqua" pitchFamily="18" charset="0"/>
              </a:rPr>
              <a:t>silagem</a:t>
            </a:r>
            <a:endParaRPr lang="en-US" sz="3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Cubo 4"/>
          <p:cNvSpPr/>
          <p:nvPr/>
        </p:nvSpPr>
        <p:spPr>
          <a:xfrm>
            <a:off x="3643306" y="2000240"/>
            <a:ext cx="1357322" cy="1285884"/>
          </a:xfrm>
          <a:prstGeom prst="cube">
            <a:avLst/>
          </a:prstGeom>
          <a:solidFill>
            <a:srgbClr val="336600"/>
          </a:solidFill>
          <a:ln>
            <a:solidFill>
              <a:srgbClr val="24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588714" y="3371210"/>
            <a:ext cx="1143008" cy="1588"/>
          </a:xfrm>
          <a:prstGeom prst="straightConnector1">
            <a:avLst/>
          </a:prstGeom>
          <a:ln>
            <a:solidFill>
              <a:srgbClr val="2448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5400000">
            <a:off x="4742172" y="3014020"/>
            <a:ext cx="357190" cy="357190"/>
          </a:xfrm>
          <a:prstGeom prst="straightConnector1">
            <a:avLst/>
          </a:prstGeom>
          <a:ln>
            <a:solidFill>
              <a:srgbClr val="2448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>
            <a:off x="3000364" y="2843848"/>
            <a:ext cx="1000132" cy="1588"/>
          </a:xfrm>
          <a:prstGeom prst="straightConnector1">
            <a:avLst/>
          </a:prstGeom>
          <a:ln>
            <a:solidFill>
              <a:srgbClr val="2448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857620" y="342900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 cm</a:t>
            </a:r>
            <a:endParaRPr lang="en-US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57752" y="314324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 cm</a:t>
            </a:r>
            <a:endParaRPr lang="en-US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010814" y="2696077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 cm</a:t>
            </a:r>
            <a:endParaRPr lang="en-US" sz="12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2571736" y="4143380"/>
            <a:ext cx="4286280" cy="726522"/>
            <a:chOff x="2643174" y="4714884"/>
            <a:chExt cx="4286280" cy="726522"/>
          </a:xfrm>
        </p:grpSpPr>
        <p:sp>
          <p:nvSpPr>
            <p:cNvPr id="13" name="CaixaDeTexto 12"/>
            <p:cNvSpPr txBox="1"/>
            <p:nvPr/>
          </p:nvSpPr>
          <p:spPr>
            <a:xfrm>
              <a:off x="4286248" y="5072074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Volume (m</a:t>
              </a:r>
              <a:r>
                <a:rPr lang="en-US" baseline="30000" dirty="0" smtClean="0"/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grpSp>
          <p:nvGrpSpPr>
            <p:cNvPr id="14" name="Grupo 25"/>
            <p:cNvGrpSpPr/>
            <p:nvPr/>
          </p:nvGrpSpPr>
          <p:grpSpPr>
            <a:xfrm>
              <a:off x="2643174" y="4714884"/>
              <a:ext cx="4286280" cy="369332"/>
              <a:chOff x="2643174" y="4714884"/>
              <a:chExt cx="4286280" cy="369332"/>
            </a:xfrm>
          </p:grpSpPr>
          <p:sp>
            <p:nvSpPr>
              <p:cNvPr id="15" name="CaixaDeTexto 14"/>
              <p:cNvSpPr txBox="1"/>
              <p:nvPr/>
            </p:nvSpPr>
            <p:spPr>
              <a:xfrm>
                <a:off x="2643174" y="4714884"/>
                <a:ext cx="428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Densidade</a:t>
                </a:r>
                <a:r>
                  <a:rPr lang="en-US" dirty="0" smtClean="0"/>
                  <a:t> = Massa (kg MV </a:t>
                </a:r>
                <a:r>
                  <a:rPr lang="en-US" dirty="0" err="1" smtClean="0"/>
                  <a:t>ou</a:t>
                </a:r>
                <a:r>
                  <a:rPr lang="en-US" dirty="0" smtClean="0"/>
                  <a:t> kg MS)</a:t>
                </a:r>
                <a:endParaRPr lang="en-US" dirty="0"/>
              </a:p>
            </p:txBody>
          </p:sp>
          <p:cxnSp>
            <p:nvCxnSpPr>
              <p:cNvPr id="16" name="Conector reto 15"/>
              <p:cNvCxnSpPr/>
              <p:nvPr/>
            </p:nvCxnSpPr>
            <p:spPr>
              <a:xfrm>
                <a:off x="3956354" y="5041580"/>
                <a:ext cx="214314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upo 16"/>
          <p:cNvGrpSpPr/>
          <p:nvPr/>
        </p:nvGrpSpPr>
        <p:grpSpPr>
          <a:xfrm>
            <a:off x="1714480" y="5429264"/>
            <a:ext cx="5857916" cy="712874"/>
            <a:chOff x="1785918" y="5357826"/>
            <a:chExt cx="5857916" cy="712874"/>
          </a:xfrm>
        </p:grpSpPr>
        <p:grpSp>
          <p:nvGrpSpPr>
            <p:cNvPr id="18" name="Grupo 27"/>
            <p:cNvGrpSpPr/>
            <p:nvPr/>
          </p:nvGrpSpPr>
          <p:grpSpPr>
            <a:xfrm>
              <a:off x="1785918" y="5357826"/>
              <a:ext cx="5857916" cy="712874"/>
              <a:chOff x="2643174" y="4714884"/>
              <a:chExt cx="5857916" cy="712874"/>
            </a:xfrm>
          </p:grpSpPr>
          <p:sp>
            <p:nvSpPr>
              <p:cNvPr id="20" name="CaixaDeTexto 19"/>
              <p:cNvSpPr txBox="1"/>
              <p:nvPr/>
            </p:nvSpPr>
            <p:spPr>
              <a:xfrm>
                <a:off x="3299764" y="5058426"/>
                <a:ext cx="4214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(Peso </a:t>
                </a:r>
                <a:r>
                  <a:rPr lang="en-US" dirty="0" err="1" smtClean="0"/>
                  <a:t>silagem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úmida</a:t>
                </a:r>
                <a:r>
                  <a:rPr lang="en-US" dirty="0" smtClean="0"/>
                  <a:t> – Tara </a:t>
                </a:r>
                <a:r>
                  <a:rPr lang="en-US" dirty="0" err="1" smtClean="0"/>
                  <a:t>saco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papel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643174" y="4714884"/>
                <a:ext cx="5857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% MS = (Peso </a:t>
                </a:r>
                <a:r>
                  <a:rPr lang="en-US" dirty="0" err="1" smtClean="0"/>
                  <a:t>silagem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seca</a:t>
                </a:r>
                <a:r>
                  <a:rPr lang="en-US" dirty="0" smtClean="0"/>
                  <a:t> – Tara </a:t>
                </a:r>
                <a:r>
                  <a:rPr lang="en-US" dirty="0" err="1" smtClean="0"/>
                  <a:t>saco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papel</a:t>
                </a:r>
                <a:r>
                  <a:rPr lang="en-US" dirty="0" smtClean="0"/>
                  <a:t>)  x 100</a:t>
                </a:r>
                <a:endParaRPr lang="en-US" dirty="0"/>
              </a:p>
            </p:txBody>
          </p:sp>
        </p:grpSp>
        <p:cxnSp>
          <p:nvCxnSpPr>
            <p:cNvPr id="19" name="Conector reto 18"/>
            <p:cNvCxnSpPr/>
            <p:nvPr/>
          </p:nvCxnSpPr>
          <p:spPr>
            <a:xfrm>
              <a:off x="2571736" y="5728664"/>
              <a:ext cx="37862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427</Words>
  <Application>Microsoft Office PowerPoint</Application>
  <PresentationFormat>Apresentação na tela (4:3)</PresentationFormat>
  <Paragraphs>121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Sumário de resultados</vt:lpstr>
      <vt:lpstr>Obrigada!!!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Janaina Lima</dc:creator>
  <cp:lastModifiedBy>Janaina Lima</cp:lastModifiedBy>
  <cp:revision>13</cp:revision>
  <dcterms:created xsi:type="dcterms:W3CDTF">2011-11-23T16:49:28Z</dcterms:created>
  <dcterms:modified xsi:type="dcterms:W3CDTF">2011-11-24T10:12:30Z</dcterms:modified>
</cp:coreProperties>
</file>