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Default Extension="docx" ContentType="application/vnd.openxmlformats-officedocument.wordprocessingml.document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Default Extension="emf" ContentType="image/x-emf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1.xml" ContentType="application/vnd.openxmlformats-officedocument.presentationml.tags+xml"/>
  <Default Extension="wav" ContentType="audio/wav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notesSlides/notesSlide2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69" r:id="rId2"/>
  </p:sldMasterIdLst>
  <p:notesMasterIdLst>
    <p:notesMasterId r:id="rId44"/>
  </p:notesMasterIdLst>
  <p:handoutMasterIdLst>
    <p:handoutMasterId r:id="rId45"/>
  </p:handoutMasterIdLst>
  <p:sldIdLst>
    <p:sldId id="442" r:id="rId3"/>
    <p:sldId id="476" r:id="rId4"/>
    <p:sldId id="584" r:id="rId5"/>
    <p:sldId id="519" r:id="rId6"/>
    <p:sldId id="443" r:id="rId7"/>
    <p:sldId id="478" r:id="rId8"/>
    <p:sldId id="576" r:id="rId9"/>
    <p:sldId id="583" r:id="rId10"/>
    <p:sldId id="577" r:id="rId11"/>
    <p:sldId id="578" r:id="rId12"/>
    <p:sldId id="581" r:id="rId13"/>
    <p:sldId id="582" r:id="rId14"/>
    <p:sldId id="553" r:id="rId15"/>
    <p:sldId id="554" r:id="rId16"/>
    <p:sldId id="555" r:id="rId17"/>
    <p:sldId id="556" r:id="rId18"/>
    <p:sldId id="557" r:id="rId19"/>
    <p:sldId id="558" r:id="rId20"/>
    <p:sldId id="559" r:id="rId21"/>
    <p:sldId id="560" r:id="rId22"/>
    <p:sldId id="561" r:id="rId23"/>
    <p:sldId id="586" r:id="rId24"/>
    <p:sldId id="562" r:id="rId25"/>
    <p:sldId id="563" r:id="rId26"/>
    <p:sldId id="564" r:id="rId27"/>
    <p:sldId id="565" r:id="rId28"/>
    <p:sldId id="566" r:id="rId29"/>
    <p:sldId id="587" r:id="rId30"/>
    <p:sldId id="567" r:id="rId31"/>
    <p:sldId id="568" r:id="rId32"/>
    <p:sldId id="569" r:id="rId33"/>
    <p:sldId id="570" r:id="rId34"/>
    <p:sldId id="571" r:id="rId35"/>
    <p:sldId id="572" r:id="rId36"/>
    <p:sldId id="573" r:id="rId37"/>
    <p:sldId id="585" r:id="rId38"/>
    <p:sldId id="588" r:id="rId39"/>
    <p:sldId id="460" r:id="rId40"/>
    <p:sldId id="461" r:id="rId41"/>
    <p:sldId id="462" r:id="rId42"/>
    <p:sldId id="463" r:id="rId43"/>
  </p:sldIdLst>
  <p:sldSz cx="9144000" cy="6858000" type="screen4x3"/>
  <p:notesSz cx="6858000" cy="90805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  <a:srgbClr val="FFFFCC"/>
    <a:srgbClr val="CC0000"/>
    <a:srgbClr val="FF6600"/>
    <a:srgbClr val="990033"/>
    <a:srgbClr val="FFFF00"/>
    <a:srgbClr val="FF0066"/>
    <a:srgbClr val="66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35" autoAdjust="0"/>
    <p:restoredTop sz="94464" autoAdjust="0"/>
  </p:normalViewPr>
  <p:slideViewPr>
    <p:cSldViewPr snapToGrid="0">
      <p:cViewPr varScale="1">
        <p:scale>
          <a:sx n="71" d="100"/>
          <a:sy n="71" d="100"/>
        </p:scale>
        <p:origin x="-8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5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4888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24888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084A3A0-B4F4-49B1-8997-A118247EB6A8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E47CE77-814D-4504-8A22-22931AB2FA7D}" type="datetimeFigureOut">
              <a:rPr lang="en-US"/>
              <a:pPr>
                <a:defRPr/>
              </a:pPr>
              <a:t>4/27/2010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681038"/>
            <a:ext cx="4540250" cy="3405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13238"/>
            <a:ext cx="5486400" cy="4086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4888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24888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FDDA1EA-9979-493C-98EE-48D890C86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79097A8-6E58-4B93-A17E-FF575FA61835}" type="slidenum">
              <a:rPr lang="pt-BR" smtClean="0"/>
              <a:pPr/>
              <a:t>1</a:t>
            </a:fld>
            <a:endParaRPr lang="pt-BR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F04C2CA-9EE9-4F63-90EE-A95F32F06A16}" type="slidenum">
              <a:rPr lang="pt-BR" smtClean="0"/>
              <a:pPr/>
              <a:t>13</a:t>
            </a:fld>
            <a:endParaRPr lang="pt-BR" smtClean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9D0E608-ADF1-47AE-A419-931731815B7B}" type="slidenum">
              <a:rPr lang="pt-BR" smtClean="0"/>
              <a:pPr/>
              <a:t>14</a:t>
            </a:fld>
            <a:endParaRPr lang="pt-BR" smtClean="0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6F9CEE5-A6C5-4760-944C-1B1D86737EC7}" type="slidenum">
              <a:rPr lang="pt-BR" smtClean="0"/>
              <a:pPr/>
              <a:t>15</a:t>
            </a:fld>
            <a:endParaRPr lang="pt-BR" smtClean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4267B81-F968-487F-851D-7D37B78D5C61}" type="slidenum">
              <a:rPr lang="pt-BR" smtClean="0"/>
              <a:pPr/>
              <a:t>17</a:t>
            </a:fld>
            <a:endParaRPr lang="pt-BR" smtClean="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F75BAA5-D833-4E0D-A331-730629EA98F2}" type="slidenum">
              <a:rPr lang="pt-BR" smtClean="0"/>
              <a:pPr/>
              <a:t>18</a:t>
            </a:fld>
            <a:endParaRPr lang="pt-BR" smtClean="0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6784DCC-6011-49CA-9DD9-76EF103CE375}" type="slidenum">
              <a:rPr lang="pt-BR" smtClean="0"/>
              <a:pPr/>
              <a:t>19</a:t>
            </a:fld>
            <a:endParaRPr lang="pt-BR" smtClean="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64BA49-17A9-44C6-8A63-F4968BF4E4EB}" type="slidenum">
              <a:rPr lang="pt-BR" smtClean="0"/>
              <a:pPr/>
              <a:t>20</a:t>
            </a:fld>
            <a:endParaRPr lang="pt-BR" smtClean="0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6B76EA5-F16E-4F27-AF80-222CA662CB53}" type="slidenum">
              <a:rPr lang="pt-BR" smtClean="0"/>
              <a:pPr/>
              <a:t>21</a:t>
            </a:fld>
            <a:endParaRPr lang="pt-BR" smtClean="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53EA1CB-83AB-43FE-AA44-A854AA6DB9E4}" type="slidenum">
              <a:rPr lang="pt-BR" smtClean="0"/>
              <a:pPr/>
              <a:t>23</a:t>
            </a:fld>
            <a:endParaRPr lang="pt-BR" smtClean="0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668945D-9915-43BE-9E0B-10DAFE262B04}" type="slidenum">
              <a:rPr lang="pt-BR" smtClean="0"/>
              <a:pPr/>
              <a:t>24</a:t>
            </a:fld>
            <a:endParaRPr lang="pt-BR" smtClean="0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91DD90A-89D2-40A9-8E2E-DEA72B97EB84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8DD1D0D-FCFC-4BFE-B65A-9258BF14A319}" type="slidenum">
              <a:rPr lang="pt-BR" smtClean="0"/>
              <a:pPr/>
              <a:t>25</a:t>
            </a:fld>
            <a:endParaRPr lang="pt-BR" smtClean="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37A2625-6DD8-42C7-936B-27B2FE4AAA6D}" type="slidenum">
              <a:rPr lang="pt-BR" smtClean="0"/>
              <a:pPr/>
              <a:t>26</a:t>
            </a:fld>
            <a:endParaRPr lang="pt-BR" smtClean="0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741F23C-1480-4C76-B0EA-A30C36F93697}" type="slidenum">
              <a:rPr lang="pt-BR" smtClean="0"/>
              <a:pPr/>
              <a:t>27</a:t>
            </a:fld>
            <a:endParaRPr lang="pt-BR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026A9EC-AB91-4A88-8911-AAB1A74A8FA8}" type="slidenum">
              <a:rPr lang="pt-BR" smtClean="0"/>
              <a:pPr/>
              <a:t>30</a:t>
            </a:fld>
            <a:endParaRPr lang="pt-BR" smtClean="0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AB88D00-5C17-4DE5-BCAD-5160B359AF0E}" type="slidenum">
              <a:rPr lang="pt-BR" smtClean="0"/>
              <a:pPr/>
              <a:t>31</a:t>
            </a:fld>
            <a:endParaRPr lang="pt-BR" smtClean="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F60EC32-0B25-46AE-AB54-A3F3BF44F9FC}" type="slidenum">
              <a:rPr lang="pt-BR" smtClean="0"/>
              <a:pPr/>
              <a:t>33</a:t>
            </a:fld>
            <a:endParaRPr lang="pt-BR" smtClean="0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032E08F-64B6-4CDE-9DED-BB6D1B8A5442}" type="slidenum">
              <a:rPr lang="pt-BR" smtClean="0"/>
              <a:pPr/>
              <a:t>34</a:t>
            </a:fld>
            <a:endParaRPr lang="pt-BR" smtClean="0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A3DDEEA-25F7-4287-A60A-40238BC0DE58}" type="slidenum">
              <a:rPr lang="pt-BR" smtClean="0"/>
              <a:pPr/>
              <a:t>35</a:t>
            </a:fld>
            <a:endParaRPr lang="pt-BR" smtClean="0"/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1B74A3-8A05-4812-9D77-5C01FADF9B12}" type="slidenum">
              <a:rPr lang="pt-BR" smtClean="0"/>
              <a:pPr/>
              <a:t>38</a:t>
            </a:fld>
            <a:endParaRPr lang="pt-BR" smtClean="0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8875" y="682625"/>
            <a:ext cx="4540250" cy="34051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13238"/>
            <a:ext cx="5486400" cy="4084637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89FE9C-2FAA-4360-A672-FC17AAB5FF4F}" type="slidenum">
              <a:rPr lang="pt-BR" smtClean="0"/>
              <a:pPr/>
              <a:t>39</a:t>
            </a:fld>
            <a:endParaRPr lang="pt-BR" smtClean="0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8875" y="682625"/>
            <a:ext cx="4540250" cy="34051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13238"/>
            <a:ext cx="5486400" cy="4084637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CFFC9AF-313E-43D6-9524-86FCDE74CA40}" type="slidenum">
              <a:rPr lang="pt-BR" smtClean="0"/>
              <a:pPr/>
              <a:t>3</a:t>
            </a:fld>
            <a:endParaRPr lang="pt-BR" smtClean="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FEF1C3-8996-4661-AB32-0DF333D67E7E}" type="slidenum">
              <a:rPr lang="pt-BR" smtClean="0"/>
              <a:pPr/>
              <a:t>40</a:t>
            </a:fld>
            <a:endParaRPr lang="pt-BR" smtClean="0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8875" y="682625"/>
            <a:ext cx="4540250" cy="34051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13238"/>
            <a:ext cx="5486400" cy="4084637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EBCC713-CFBE-4470-8D2C-8AC1FA755888}" type="slidenum">
              <a:rPr lang="pt-BR" smtClean="0"/>
              <a:pPr/>
              <a:t>41</a:t>
            </a:fld>
            <a:endParaRPr lang="pt-BR" smtClean="0"/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8875" y="682625"/>
            <a:ext cx="4540250" cy="34051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13238"/>
            <a:ext cx="5486400" cy="4084637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C74E47-F738-4B59-B3F5-133A5624204C}" type="slidenum">
              <a:rPr lang="pt-BR" smtClean="0"/>
              <a:pPr/>
              <a:t>5</a:t>
            </a:fld>
            <a:endParaRPr lang="pt-BR" smtClean="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2BC2025-C8E5-4B7A-9635-C1BB8F8C6264}" type="slidenum">
              <a:rPr lang="pt-BR" smtClean="0"/>
              <a:pPr/>
              <a:t>6</a:t>
            </a:fld>
            <a:endParaRPr lang="pt-BR" smtClean="0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5" name="Rectangle 3"/>
          <p:cNvSpPr>
            <a:spLocks noGrp="1"/>
          </p:cNvSpPr>
          <p:nvPr>
            <p:ph type="body" idx="1"/>
          </p:nvPr>
        </p:nvSpPr>
        <p:spPr bwMode="auto">
          <a:xfrm>
            <a:off x="915988" y="4314825"/>
            <a:ext cx="5026025" cy="4084638"/>
          </a:xfrm>
          <a:noFill/>
        </p:spPr>
        <p:txBody>
          <a:bodyPr wrap="square" lIns="85240" tIns="42620" rIns="85240" bIns="42620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Rectangle 3"/>
          <p:cNvSpPr>
            <a:spLocks noGrp="1"/>
          </p:cNvSpPr>
          <p:nvPr>
            <p:ph type="body" idx="1"/>
          </p:nvPr>
        </p:nvSpPr>
        <p:spPr bwMode="auto">
          <a:xfrm>
            <a:off x="915988" y="4314825"/>
            <a:ext cx="5026025" cy="4084638"/>
          </a:xfrm>
          <a:noFill/>
        </p:spPr>
        <p:txBody>
          <a:bodyPr wrap="square" lIns="85240" tIns="42620" rIns="85240" bIns="42620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395361A-9513-4DC6-AA4D-9C06428B93B3}" type="slidenum">
              <a:rPr lang="pt-BR" smtClean="0"/>
              <a:pPr/>
              <a:t>11</a:t>
            </a:fld>
            <a:endParaRPr lang="pt-BR" smtClean="0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2213" y="703263"/>
            <a:ext cx="4478337" cy="336073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13238"/>
            <a:ext cx="5029200" cy="4064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A2CA8-6E5E-4955-AEB7-711CB1E6DB80}" type="datetimeFigureOut">
              <a:rPr lang="en-US"/>
              <a:pPr>
                <a:defRPr/>
              </a:pPr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5FD13-8027-4F7D-A31B-3A744A0BF8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4F5C0-CFAE-47E8-85A3-B134153ED396}" type="datetimeFigureOut">
              <a:rPr lang="en-US"/>
              <a:pPr>
                <a:defRPr/>
              </a:pPr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D34F5-ACBA-40CD-8E7D-25B29D6235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160ED-63DE-4FE3-93DC-309E280EAA2E}" type="datetimeFigureOut">
              <a:rPr lang="en-US"/>
              <a:pPr>
                <a:defRPr/>
              </a:pPr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754B1-C255-4DED-B36F-5DA9A2217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3856E-0B46-488F-A2FF-34512986C766}" type="datetimeFigureOut">
              <a:rPr lang="en-US"/>
              <a:pPr>
                <a:defRPr/>
              </a:pPr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E34E3-5329-4FF9-9F12-BD205C6CE7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A4209-CCBB-4A52-81B0-66B83DF1558A}" type="datetimeFigureOut">
              <a:rPr lang="en-US"/>
              <a:pPr>
                <a:defRPr/>
              </a:pPr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E5A94-D11C-4260-9E8D-D568EFA29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D7FD7-9D31-47D2-86AE-EBE3FEB9B16F}" type="datetimeFigureOut">
              <a:rPr lang="en-US"/>
              <a:pPr>
                <a:defRPr/>
              </a:pPr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1E09D-8D2A-4342-9AD3-C63C5AA096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9FB25-EFE5-4C07-88EC-FD9BA54C57EF}" type="datetimeFigureOut">
              <a:rPr lang="en-US"/>
              <a:pPr>
                <a:defRPr/>
              </a:pPr>
              <a:t>4/27/2010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81252-5316-4803-A2BE-66EF3B258D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05F33-93D7-43B7-879A-2F1930A02B7F}" type="datetimeFigureOut">
              <a:rPr lang="en-US"/>
              <a:pPr>
                <a:defRPr/>
              </a:pPr>
              <a:t>4/27/2010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1B3F5-A9BF-4FEA-A92C-9CB736CE4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92474-B6C6-455E-8627-2129EB8A0A3A}" type="datetimeFigureOut">
              <a:rPr lang="en-US"/>
              <a:pPr>
                <a:defRPr/>
              </a:pPr>
              <a:t>4/27/2010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6B8A3-0D02-4309-B2D1-F5C44C3C45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456D5-34D9-4456-818B-585109EFDDF7}" type="datetimeFigureOut">
              <a:rPr lang="en-US"/>
              <a:pPr>
                <a:defRPr/>
              </a:pPr>
              <a:t>4/27/2010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FC52A-2B4B-482A-B61E-E8A76C19C7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B4013-3001-41EB-9B40-1BFF4CACCBF4}" type="datetimeFigureOut">
              <a:rPr lang="en-US"/>
              <a:pPr>
                <a:defRPr/>
              </a:pPr>
              <a:t>4/27/2010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6FC5B-E347-4F50-B9EE-30808A17E4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DF49C-E5BC-461F-8EA5-C65E0362A614}" type="datetimeFigureOut">
              <a:rPr lang="en-US"/>
              <a:pPr>
                <a:defRPr/>
              </a:pPr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F4069-3EC7-4459-85F9-0883A156B0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9EC80-C10E-4A25-9541-CB11E0B62818}" type="datetimeFigureOut">
              <a:rPr lang="en-US"/>
              <a:pPr>
                <a:defRPr/>
              </a:pPr>
              <a:t>4/27/2010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526ED-23ED-4C0B-8010-F4D4B353AE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7B43A-B03F-4182-BD39-3DB01CE13D12}" type="datetimeFigureOut">
              <a:rPr lang="en-US"/>
              <a:pPr>
                <a:defRPr/>
              </a:pPr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B52A7-9474-4E94-AD73-23074E7878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479B2-D9AD-4591-96F3-5403C5A6139A}" type="datetimeFigureOut">
              <a:rPr lang="en-US"/>
              <a:pPr>
                <a:defRPr/>
              </a:pPr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B78BA-1870-48FA-8168-AD55F9312C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9D900-A25B-495D-8B89-950F89D70967}" type="slidenum">
              <a:rPr lang="pt-BR" altLang="en-US"/>
              <a:pPr>
                <a:defRPr/>
              </a:pPr>
              <a:t>‹#›</a:t>
            </a:fld>
            <a:endParaRPr lang="pt-BR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3BE31-64C2-42A5-AB14-F432D90FA518}" type="datetimeFigureOut">
              <a:rPr lang="en-US"/>
              <a:pPr>
                <a:defRPr/>
              </a:pPr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2E321-379B-4886-8894-4C13C4BD8E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61492-8969-4FAC-8FE7-0D514493B86D}" type="datetimeFigureOut">
              <a:rPr lang="en-US"/>
              <a:pPr>
                <a:defRPr/>
              </a:pPr>
              <a:t>4/27/2010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CF645-5AA2-47B7-9316-1D8264DE3D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FC548-24ED-4B38-AFDF-A01079F20706}" type="datetimeFigureOut">
              <a:rPr lang="en-US"/>
              <a:pPr>
                <a:defRPr/>
              </a:pPr>
              <a:t>4/27/2010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623B8-2FD9-4CFB-9C46-DEA0FD2CAB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0B96D-048F-4FD6-8898-9A8815FB789B}" type="datetimeFigureOut">
              <a:rPr lang="en-US"/>
              <a:pPr>
                <a:defRPr/>
              </a:pPr>
              <a:t>4/27/2010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19B8C-0AF9-4F9C-8D24-38520165B9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857F2-6C3C-441B-BF99-B362CA78B3E1}" type="datetimeFigureOut">
              <a:rPr lang="en-US"/>
              <a:pPr>
                <a:defRPr/>
              </a:pPr>
              <a:t>4/27/2010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47393-4B7D-4733-9627-72E72207F3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04617-9296-4FFB-AAF4-82CD8747F9FA}" type="datetimeFigureOut">
              <a:rPr lang="en-US"/>
              <a:pPr>
                <a:defRPr/>
              </a:pPr>
              <a:t>4/27/2010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B4C8C-973C-4A1F-B835-6AEC8972E1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20B23-1829-4B72-8895-F959C8810C43}" type="datetimeFigureOut">
              <a:rPr lang="en-US"/>
              <a:pPr>
                <a:defRPr/>
              </a:pPr>
              <a:t>4/27/2010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6EE37-BAA3-4F3C-B28C-D3BE1D866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77429BF8-DF53-42F3-980C-22B9CF37D7A6}" type="datetimeFigureOut">
              <a:rPr lang="en-US"/>
              <a:pPr>
                <a:defRPr/>
              </a:pPr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B4F5DDEC-F355-4B63-981F-EE242418B9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58" r:id="rId1"/>
    <p:sldLayoutId id="2147483959" r:id="rId2"/>
    <p:sldLayoutId id="2147483960" r:id="rId3"/>
    <p:sldLayoutId id="2147483961" r:id="rId4"/>
    <p:sldLayoutId id="2147483962" r:id="rId5"/>
    <p:sldLayoutId id="2147483963" r:id="rId6"/>
    <p:sldLayoutId id="2147483964" r:id="rId7"/>
    <p:sldLayoutId id="2147483965" r:id="rId8"/>
    <p:sldLayoutId id="2147483966" r:id="rId9"/>
    <p:sldLayoutId id="2147483967" r:id="rId10"/>
    <p:sldLayoutId id="214748396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63059428-B950-4758-9F16-B81001D64060}" type="datetimeFigureOut">
              <a:rPr lang="en-US"/>
              <a:pPr>
                <a:defRPr/>
              </a:pPr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A503AFD3-A559-4338-9EE6-D97067F609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69" r:id="rId1"/>
    <p:sldLayoutId id="2147483970" r:id="rId2"/>
    <p:sldLayoutId id="2147483971" r:id="rId3"/>
    <p:sldLayoutId id="2147483972" r:id="rId4"/>
    <p:sldLayoutId id="2147483973" r:id="rId5"/>
    <p:sldLayoutId id="2147483974" r:id="rId6"/>
    <p:sldLayoutId id="2147483975" r:id="rId7"/>
    <p:sldLayoutId id="2147483976" r:id="rId8"/>
    <p:sldLayoutId id="2147483977" r:id="rId9"/>
    <p:sldLayoutId id="2147483978" r:id="rId10"/>
    <p:sldLayoutId id="2147483979" r:id="rId11"/>
    <p:sldLayoutId id="214748398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Word_2007_Document1.doc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oleObject" Target="file:///C:\Users\Ivor\Documents\Meus%20documentos\Gradua&#231;&#227;o\EAC106\2004-EAC-106-Solu&#231;&#245;es-completo.doc!OLE_LINK1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8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538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8356" name="Rectangle 4"/>
          <p:cNvSpPr>
            <a:spLocks noChangeArrowheads="1"/>
          </p:cNvSpPr>
          <p:nvPr/>
        </p:nvSpPr>
        <p:spPr bwMode="auto">
          <a:xfrm>
            <a:off x="539750" y="1557338"/>
            <a:ext cx="6624638" cy="115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pt-BR" sz="4000" b="1">
                <a:solidFill>
                  <a:schemeClr val="tx2"/>
                </a:solidFill>
              </a:rPr>
              <a:t>Contabilidade e Análise de Balanços</a:t>
            </a:r>
          </a:p>
        </p:txBody>
      </p:sp>
      <p:sp>
        <p:nvSpPr>
          <p:cNvPr id="228357" name="Rectangle 5"/>
          <p:cNvSpPr>
            <a:spLocks noChangeArrowheads="1"/>
          </p:cNvSpPr>
          <p:nvPr/>
        </p:nvSpPr>
        <p:spPr bwMode="auto">
          <a:xfrm>
            <a:off x="539750" y="3500438"/>
            <a:ext cx="6624638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pt-BR" sz="2800" b="1">
                <a:solidFill>
                  <a:schemeClr val="tx2"/>
                </a:solidFill>
              </a:rPr>
              <a:t>Silvia Pereira de Castro Casa Nova </a:t>
            </a:r>
            <a:br>
              <a:rPr lang="pt-BR" sz="2800" b="1">
                <a:solidFill>
                  <a:schemeClr val="tx2"/>
                </a:solidFill>
              </a:rPr>
            </a:br>
            <a:r>
              <a:rPr lang="pt-BR" sz="1400" b="1">
                <a:solidFill>
                  <a:schemeClr val="tx2"/>
                </a:solidFill>
              </a:rPr>
              <a:t>(silvianova@usp.br)</a:t>
            </a:r>
          </a:p>
          <a:p>
            <a:pPr algn="r"/>
            <a:r>
              <a:rPr lang="pt-BR" sz="1400" b="1">
                <a:solidFill>
                  <a:schemeClr val="tx2"/>
                </a:solidFill>
              </a:rPr>
              <a:t/>
            </a:r>
            <a:br>
              <a:rPr lang="pt-BR" sz="1400" b="1">
                <a:solidFill>
                  <a:schemeClr val="tx2"/>
                </a:solidFill>
              </a:rPr>
            </a:br>
            <a:r>
              <a:rPr lang="pt-BR" sz="2800" b="1">
                <a:solidFill>
                  <a:schemeClr val="tx2"/>
                </a:solidFill>
              </a:rPr>
              <a:t>Daniel Ramos Nogueira </a:t>
            </a:r>
            <a:br>
              <a:rPr lang="pt-BR" sz="2800" b="1">
                <a:solidFill>
                  <a:schemeClr val="tx2"/>
                </a:solidFill>
              </a:rPr>
            </a:br>
            <a:r>
              <a:rPr lang="pt-BR" sz="1400" b="1">
                <a:solidFill>
                  <a:schemeClr val="tx2"/>
                </a:solidFill>
              </a:rPr>
              <a:t>(danielrnog@hotmail.com)</a:t>
            </a:r>
          </a:p>
          <a:p>
            <a:pPr algn="r"/>
            <a:endParaRPr lang="pt-BR" sz="14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6" grpId="0"/>
      <p:bldP spid="22835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222250" y="1089025"/>
            <a:ext cx="8620125" cy="2092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74625" indent="-174625" algn="just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2400" dirty="0">
                <a:latin typeface="+mn-lt"/>
              </a:rPr>
              <a:t>Quando não há vida útil definida: aplicação anual do teste de recuperabilidade (</a:t>
            </a:r>
            <a:r>
              <a:rPr lang="pt-BR" sz="2400" i="1" dirty="0">
                <a:latin typeface="+mn-lt"/>
              </a:rPr>
              <a:t>impairment</a:t>
            </a:r>
            <a:r>
              <a:rPr lang="pt-BR" sz="2400" dirty="0">
                <a:latin typeface="+mn-lt"/>
              </a:rPr>
              <a:t>)</a:t>
            </a:r>
          </a:p>
          <a:p>
            <a:pPr marL="174625" indent="-174625" algn="just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2400" dirty="0">
                <a:latin typeface="+mn-lt"/>
              </a:rPr>
              <a:t>Quando há vida útil definida: amortização, pelo prazo da vida útil (e também está sujeito ao teste de </a:t>
            </a:r>
            <a:r>
              <a:rPr lang="pt-BR" sz="2400" i="1" dirty="0" err="1">
                <a:latin typeface="+mn-lt"/>
              </a:rPr>
              <a:t>impairment</a:t>
            </a:r>
            <a:r>
              <a:rPr lang="pt-BR" sz="2400" dirty="0">
                <a:latin typeface="+mn-lt"/>
              </a:rPr>
              <a:t>)</a:t>
            </a:r>
          </a:p>
          <a:p>
            <a:pPr algn="just">
              <a:spcAft>
                <a:spcPts val="600"/>
              </a:spcAft>
              <a:defRPr/>
            </a:pPr>
            <a:endParaRPr lang="pt-BR" sz="2400" u="sng" dirty="0">
              <a:solidFill>
                <a:srgbClr val="66FFFF"/>
              </a:solidFill>
              <a:latin typeface="+mn-lt"/>
              <a:cs typeface="Arial" pitchFamily="34" charset="0"/>
            </a:endParaRPr>
          </a:p>
        </p:txBody>
      </p:sp>
      <p:sp>
        <p:nvSpPr>
          <p:cNvPr id="54275" name="Rectangle 2"/>
          <p:cNvSpPr>
            <a:spLocks noChangeArrowheads="1"/>
          </p:cNvSpPr>
          <p:nvPr/>
        </p:nvSpPr>
        <p:spPr bwMode="auto">
          <a:xfrm>
            <a:off x="2041525" y="6842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endParaRPr lang="en-US" sz="240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4400" dirty="0">
                <a:latin typeface="+mj-lt"/>
                <a:ea typeface="+mj-ea"/>
                <a:cs typeface="+mj-cs"/>
              </a:rPr>
              <a:t>Mensuração</a:t>
            </a:r>
            <a:endParaRPr lang="en-US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3322638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4400" dirty="0">
                <a:latin typeface="+mj-lt"/>
                <a:ea typeface="+mj-ea"/>
                <a:cs typeface="+mj-cs"/>
              </a:rPr>
              <a:t>Contabilização</a:t>
            </a:r>
            <a:endParaRPr lang="en-US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10" name="CaixaDeTexto 5"/>
          <p:cNvSpPr txBox="1"/>
          <p:nvPr/>
        </p:nvSpPr>
        <p:spPr>
          <a:xfrm>
            <a:off x="222250" y="4221163"/>
            <a:ext cx="8620125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74625" indent="-174625" algn="just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2400" dirty="0">
                <a:latin typeface="+mn-lt"/>
              </a:rPr>
              <a:t>Semelhante aos lançamentos do Ativo Imobilizado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7858" name="Rectangle 2"/>
          <p:cNvSpPr>
            <a:spLocks noChangeArrowheads="1"/>
          </p:cNvSpPr>
          <p:nvPr/>
        </p:nvSpPr>
        <p:spPr bwMode="auto">
          <a:xfrm>
            <a:off x="400050" y="971550"/>
            <a:ext cx="8340725" cy="47863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266700" algn="just">
              <a:lnSpc>
                <a:spcPct val="125000"/>
              </a:lnSpc>
              <a:buFont typeface="Wingdings" pitchFamily="2" charset="2"/>
              <a:buNone/>
              <a:defRPr/>
            </a:pPr>
            <a:r>
              <a:rPr lang="pt-BR" sz="2400" u="sng" dirty="0">
                <a:latin typeface="+mj-lt"/>
              </a:rPr>
              <a:t>Conceito</a:t>
            </a:r>
          </a:p>
          <a:p>
            <a:pPr marL="266700" indent="-266700" algn="just">
              <a:lnSpc>
                <a:spcPct val="125000"/>
              </a:lnSpc>
              <a:buFont typeface="Wingdings" pitchFamily="2" charset="2"/>
              <a:buChar char=""/>
              <a:defRPr/>
            </a:pPr>
            <a:r>
              <a:rPr lang="pt-BR" sz="2000" dirty="0">
                <a:solidFill>
                  <a:srgbClr val="FFFFFF"/>
                </a:solidFill>
                <a:latin typeface="+mj-lt"/>
              </a:rPr>
              <a:t>Aplicação de recursos em despesas que contribuirão para a formação do resultado de mais de um exercício social</a:t>
            </a:r>
          </a:p>
          <a:p>
            <a:pPr marL="266700" indent="-266700" algn="just">
              <a:lnSpc>
                <a:spcPct val="125000"/>
              </a:lnSpc>
              <a:buFont typeface="Wingdings" pitchFamily="2" charset="2"/>
              <a:buChar char=""/>
              <a:defRPr/>
            </a:pPr>
            <a:r>
              <a:rPr lang="pt-BR" sz="2000" dirty="0">
                <a:solidFill>
                  <a:srgbClr val="FFFFFF"/>
                </a:solidFill>
                <a:latin typeface="+mj-lt"/>
              </a:rPr>
              <a:t>Caracterizam-se como ativos intangíveis</a:t>
            </a:r>
          </a:p>
          <a:p>
            <a:pPr marL="266700" indent="-266700" algn="just">
              <a:lnSpc>
                <a:spcPct val="125000"/>
              </a:lnSpc>
              <a:buFont typeface="Wingdings" pitchFamily="2" charset="2"/>
              <a:buChar char=""/>
              <a:defRPr/>
            </a:pPr>
            <a:r>
              <a:rPr lang="pt-BR" sz="2000" dirty="0">
                <a:solidFill>
                  <a:srgbClr val="FFFFFF"/>
                </a:solidFill>
                <a:latin typeface="+mj-lt"/>
              </a:rPr>
              <a:t>Compreendem despesas incorridas no período de desenvolvimento, construção e implantação de projetos, anterior ao início de sua operação</a:t>
            </a:r>
          </a:p>
          <a:p>
            <a:pPr marL="266700" indent="-266700">
              <a:lnSpc>
                <a:spcPct val="125000"/>
              </a:lnSpc>
              <a:defRPr/>
            </a:pPr>
            <a:r>
              <a:rPr lang="pt-BR" sz="2000" u="sng" dirty="0">
                <a:solidFill>
                  <a:srgbClr val="FFFFFF"/>
                </a:solidFill>
                <a:latin typeface="+mj-lt"/>
              </a:rPr>
              <a:t>Exemplos mais comuns</a:t>
            </a:r>
            <a:r>
              <a:rPr lang="pt-BR" sz="2000" dirty="0">
                <a:solidFill>
                  <a:srgbClr val="FFFFFF"/>
                </a:solidFill>
                <a:latin typeface="+mj-lt"/>
              </a:rPr>
              <a:t>:</a:t>
            </a:r>
            <a:br>
              <a:rPr lang="pt-BR" sz="2000" dirty="0">
                <a:solidFill>
                  <a:srgbClr val="FFFFFF"/>
                </a:solidFill>
                <a:latin typeface="+mj-lt"/>
              </a:rPr>
            </a:br>
            <a:r>
              <a:rPr lang="pt-BR" sz="2000" dirty="0">
                <a:solidFill>
                  <a:srgbClr val="FFFFFF"/>
                </a:solidFill>
                <a:latin typeface="+mj-lt"/>
              </a:rPr>
              <a:t>Pesquisa e desenvolvimento de produtos</a:t>
            </a:r>
            <a:br>
              <a:rPr lang="pt-BR" sz="2000" dirty="0">
                <a:solidFill>
                  <a:srgbClr val="FFFFFF"/>
                </a:solidFill>
                <a:latin typeface="+mj-lt"/>
              </a:rPr>
            </a:br>
            <a:r>
              <a:rPr lang="pt-BR" sz="2000" dirty="0">
                <a:solidFill>
                  <a:srgbClr val="FFFFFF"/>
                </a:solidFill>
                <a:latin typeface="+mj-lt"/>
              </a:rPr>
              <a:t>Gastos pré-operacionais (construção e implantação da fábrica)</a:t>
            </a:r>
            <a:br>
              <a:rPr lang="pt-BR" sz="2000" dirty="0">
                <a:solidFill>
                  <a:srgbClr val="FFFFFF"/>
                </a:solidFill>
                <a:latin typeface="+mj-lt"/>
              </a:rPr>
            </a:br>
            <a:r>
              <a:rPr lang="pt-BR" sz="2000" dirty="0">
                <a:solidFill>
                  <a:srgbClr val="FFFFFF"/>
                </a:solidFill>
                <a:latin typeface="+mj-lt"/>
              </a:rPr>
              <a:t>Despesas de reorganização de empresas</a:t>
            </a:r>
            <a:br>
              <a:rPr lang="pt-BR" sz="2000" dirty="0">
                <a:solidFill>
                  <a:srgbClr val="FFFFFF"/>
                </a:solidFill>
                <a:latin typeface="+mj-lt"/>
              </a:rPr>
            </a:br>
            <a:r>
              <a:rPr lang="pt-BR" sz="2000" dirty="0">
                <a:solidFill>
                  <a:srgbClr val="FFFFFF"/>
                </a:solidFill>
                <a:latin typeface="+mj-lt"/>
              </a:rPr>
              <a:t>Despesas de implantação de projetos amplos de sistemas e métodos</a:t>
            </a:r>
            <a:br>
              <a:rPr lang="pt-BR" sz="2000" dirty="0">
                <a:solidFill>
                  <a:srgbClr val="FFFFFF"/>
                </a:solidFill>
                <a:latin typeface="+mj-lt"/>
              </a:rPr>
            </a:br>
            <a:endParaRPr lang="pt-BR" sz="20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4400" dirty="0">
                <a:latin typeface="+mj-lt"/>
                <a:ea typeface="+mj-ea"/>
                <a:cs typeface="+mj-cs"/>
              </a:rPr>
              <a:t>Diferido</a:t>
            </a:r>
            <a:endParaRPr lang="en-US" sz="4400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7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657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657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78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6578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6578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7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657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657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78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6578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6578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78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6578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6578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785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9906" name="Rectangle 2"/>
          <p:cNvSpPr>
            <a:spLocks noChangeArrowheads="1"/>
          </p:cNvSpPr>
          <p:nvPr/>
        </p:nvSpPr>
        <p:spPr bwMode="auto">
          <a:xfrm>
            <a:off x="727075" y="950913"/>
            <a:ext cx="7635875" cy="13239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5000"/>
              </a:lnSpc>
              <a:buFont typeface="Wingdings" pitchFamily="2" charset="2"/>
              <a:buNone/>
              <a:defRPr/>
            </a:pPr>
            <a:r>
              <a:rPr lang="pt-BR" sz="2400" u="sng" dirty="0">
                <a:solidFill>
                  <a:srgbClr val="66FFFF"/>
                </a:solidFill>
                <a:latin typeface="+mn-lt"/>
              </a:rPr>
              <a:t>Condição para o diferimento</a:t>
            </a:r>
          </a:p>
          <a:p>
            <a:pPr algn="just">
              <a:lnSpc>
                <a:spcPct val="125000"/>
              </a:lnSpc>
              <a:buFont typeface="Wingdings" pitchFamily="2" charset="2"/>
              <a:buNone/>
              <a:defRPr/>
            </a:pPr>
            <a:r>
              <a:rPr lang="pt-BR" sz="2000" dirty="0">
                <a:solidFill>
                  <a:srgbClr val="FFFFFF"/>
                </a:solidFill>
                <a:latin typeface="+mn-lt"/>
              </a:rPr>
              <a:t>Deve haver razoável segurança da realização futura dos valores diferidos por meio de receitas que venham a ser geradas</a:t>
            </a:r>
          </a:p>
        </p:txBody>
      </p:sp>
      <p:sp>
        <p:nvSpPr>
          <p:cNvPr id="1659908" name="Rectangle 4"/>
          <p:cNvSpPr>
            <a:spLocks noChangeArrowheads="1"/>
          </p:cNvSpPr>
          <p:nvPr/>
        </p:nvSpPr>
        <p:spPr bwMode="auto">
          <a:xfrm>
            <a:off x="733425" y="3128963"/>
            <a:ext cx="7635875" cy="247808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266700" algn="just">
              <a:lnSpc>
                <a:spcPct val="125000"/>
              </a:lnSpc>
              <a:buFont typeface="Wingdings" pitchFamily="2" charset="2"/>
              <a:buNone/>
              <a:defRPr/>
            </a:pPr>
            <a:r>
              <a:rPr lang="pt-BR" sz="2400" u="sng">
                <a:solidFill>
                  <a:srgbClr val="66FFFF"/>
                </a:solidFill>
                <a:latin typeface="+mn-lt"/>
              </a:rPr>
              <a:t>Caracterização dos componentes do diferido</a:t>
            </a:r>
          </a:p>
          <a:p>
            <a:pPr marL="266700" indent="-266700" algn="just">
              <a:lnSpc>
                <a:spcPct val="125000"/>
              </a:lnSpc>
              <a:buFont typeface="Wingdings" pitchFamily="2" charset="2"/>
              <a:buChar char=""/>
              <a:defRPr/>
            </a:pPr>
            <a:r>
              <a:rPr lang="pt-BR" sz="2000">
                <a:solidFill>
                  <a:srgbClr val="FFFFFF"/>
                </a:solidFill>
                <a:latin typeface="+mn-lt"/>
              </a:rPr>
              <a:t>Gastos que, em uma situação normal, seriam caracterizados como despesas, mas que não o são porque não há ainda a geração da receita correspondente para ser confrontada.</a:t>
            </a:r>
          </a:p>
          <a:p>
            <a:pPr marL="266700" indent="-266700" algn="just">
              <a:lnSpc>
                <a:spcPct val="125000"/>
              </a:lnSpc>
              <a:buFont typeface="Wingdings" pitchFamily="2" charset="2"/>
              <a:buChar char=""/>
              <a:defRPr/>
            </a:pPr>
            <a:r>
              <a:rPr lang="pt-BR" sz="2000">
                <a:solidFill>
                  <a:srgbClr val="FFFFFF"/>
                </a:solidFill>
                <a:latin typeface="+mn-lt"/>
              </a:rPr>
              <a:t>Não incluem bens corpóreos (estes são caracterizados como Imobilizado)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4400" dirty="0">
                <a:latin typeface="+mj-lt"/>
                <a:ea typeface="+mj-ea"/>
                <a:cs typeface="+mj-cs"/>
              </a:rPr>
              <a:t>Contabilização</a:t>
            </a:r>
            <a:endParaRPr lang="en-US" sz="4400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659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659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659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659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659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659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659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659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9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6599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6599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9906" grpId="0" build="p"/>
      <p:bldP spid="165990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Ativo Imobilizado e Amortizações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65125" indent="-365125">
              <a:buFont typeface="Wingdings" pitchFamily="2" charset="2"/>
              <a:buNone/>
            </a:pPr>
            <a:r>
              <a:rPr lang="pt-BR" sz="2800" b="1" i="1" u="sng" dirty="0" smtClean="0"/>
              <a:t>Conceito</a:t>
            </a:r>
            <a:endParaRPr lang="pt-BR" sz="2800" b="1" dirty="0" smtClean="0"/>
          </a:p>
          <a:p>
            <a:pPr marL="365125" indent="-365125"/>
            <a:r>
              <a:rPr lang="pt-BR" sz="2800" b="1" dirty="0" smtClean="0"/>
              <a:t>Direitos que tenham por objeto bens corpóreos</a:t>
            </a:r>
          </a:p>
          <a:p>
            <a:pPr marL="365125" indent="-365125"/>
            <a:r>
              <a:rPr lang="pt-BR" sz="2800" b="1" dirty="0" smtClean="0"/>
              <a:t>Destinados à manutenção das atividades da empresa</a:t>
            </a:r>
          </a:p>
          <a:p>
            <a:pPr marL="365125" indent="-365125"/>
            <a:r>
              <a:rPr lang="pt-BR" sz="2800" b="1" dirty="0" smtClean="0"/>
              <a:t>Servem a vários ciclos operacionais</a:t>
            </a:r>
          </a:p>
          <a:p>
            <a:pPr marL="365125" indent="-365125"/>
            <a:r>
              <a:rPr lang="pt-BR" sz="2800" b="1" dirty="0" smtClean="0"/>
              <a:t>Inclui os direitos decorrentes de operações que transfiram os benefícios, riscos e controle</a:t>
            </a:r>
          </a:p>
          <a:p>
            <a:pPr marL="365125" indent="-365125"/>
            <a:r>
              <a:rPr lang="pt-BR" sz="2800" b="1" dirty="0" smtClean="0"/>
              <a:t>Exemplos: equipamentos, veículos, edifícios, plantas industriais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91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91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91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i="1" smtClean="0"/>
              <a:t>Valor contábil do Ativo Imobilizado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/>
            <a:r>
              <a:rPr lang="pt-BR" b="1" smtClean="0"/>
              <a:t>O custo do Ativo Imobilizado deve incluir todos os desembolsos necessários até o bem estar em condições de uso na atividade da empresa.</a:t>
            </a:r>
          </a:p>
          <a:p>
            <a:pPr marL="1131888" lvl="2" indent="-438150">
              <a:buFont typeface="Wingdings" pitchFamily="2" charset="2"/>
              <a:buNone/>
            </a:pPr>
            <a:r>
              <a:rPr lang="pt-BR" b="1" smtClean="0"/>
              <a:t>Ex.: Valor pago + frete + seguro + instalações +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76518" y="0"/>
            <a:ext cx="8229600" cy="1143000"/>
          </a:xfrm>
        </p:spPr>
        <p:txBody>
          <a:bodyPr/>
          <a:lstStyle/>
          <a:p>
            <a:r>
              <a:rPr lang="pt-BR" dirty="0" smtClean="0"/>
              <a:t>Amortização 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3125"/>
            <a:ext cx="8229600" cy="4949825"/>
          </a:xfrm>
        </p:spPr>
        <p:txBody>
          <a:bodyPr/>
          <a:lstStyle/>
          <a:p>
            <a:pPr marL="365125" indent="-365125">
              <a:lnSpc>
                <a:spcPct val="90000"/>
              </a:lnSpc>
            </a:pPr>
            <a:r>
              <a:rPr lang="pt-BR" sz="2800" b="1" dirty="0" smtClean="0"/>
              <a:t>Bens do imobilizado possuem vida útil limitada no tempo</a:t>
            </a:r>
          </a:p>
          <a:p>
            <a:pPr marL="365125" indent="-365125">
              <a:lnSpc>
                <a:spcPct val="90000"/>
              </a:lnSpc>
            </a:pPr>
            <a:r>
              <a:rPr lang="pt-BR" sz="2800" b="1" dirty="0" smtClean="0"/>
              <a:t>Produzem, em geral, um valor de venda no final da sua vida útil que é inferior ao valor investido na compra </a:t>
            </a:r>
            <a:r>
              <a:rPr lang="pt-BR" sz="2800" b="1" dirty="0" smtClean="0">
                <a:sym typeface="Wingdings" pitchFamily="2" charset="2"/>
              </a:rPr>
              <a:t></a:t>
            </a:r>
            <a:r>
              <a:rPr lang="pt-BR" sz="2800" b="1" dirty="0" smtClean="0"/>
              <a:t> VALOR RESIDUAL</a:t>
            </a:r>
          </a:p>
          <a:p>
            <a:pPr marL="365125" indent="-365125">
              <a:lnSpc>
                <a:spcPct val="90000"/>
              </a:lnSpc>
            </a:pPr>
            <a:r>
              <a:rPr lang="pt-BR" sz="2800" b="1" dirty="0" smtClean="0"/>
              <a:t>A diferença entre o valor da aquisição e o valor residual deve ser considerada como despesa durante a vida útil do bem </a:t>
            </a:r>
            <a:r>
              <a:rPr lang="pt-BR" sz="2800" b="1" dirty="0" smtClean="0">
                <a:sym typeface="Wingdings" pitchFamily="2" charset="2"/>
              </a:rPr>
              <a:t></a:t>
            </a:r>
            <a:r>
              <a:rPr lang="pt-BR" sz="2800" b="1" dirty="0" smtClean="0"/>
              <a:t> AMORTIZAÇÃO</a:t>
            </a:r>
            <a:endParaRPr lang="pt-BR" sz="2800" b="1" u="sng" dirty="0" smtClean="0"/>
          </a:p>
          <a:p>
            <a:pPr marL="365125" indent="-365125">
              <a:lnSpc>
                <a:spcPct val="90000"/>
              </a:lnSpc>
            </a:pPr>
            <a:r>
              <a:rPr lang="pt-BR" sz="2800" b="1" u="sng" dirty="0" smtClean="0"/>
              <a:t>Amortização</a:t>
            </a:r>
            <a:r>
              <a:rPr lang="pt-BR" sz="2800" b="1" dirty="0" smtClean="0"/>
              <a:t> </a:t>
            </a:r>
            <a:r>
              <a:rPr lang="pt-BR" sz="2800" b="1" dirty="0" smtClean="0">
                <a:sym typeface="Wingdings" pitchFamily="2" charset="2"/>
              </a:rPr>
              <a:t></a:t>
            </a:r>
            <a:r>
              <a:rPr lang="pt-BR" sz="2800" b="1" dirty="0" smtClean="0"/>
              <a:t> processo de transformar em despesa a parte do investimento efetuado em um ativo que não é recuperada no momento da sua venda (é a transformação de parte de um desembolso efetuado no passado em despesa durante a vida útil do bem)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Amortização</a:t>
            </a:r>
            <a:endParaRPr lang="en-US" smtClean="0"/>
          </a:p>
        </p:txBody>
      </p:sp>
      <p:sp>
        <p:nvSpPr>
          <p:cNvPr id="614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/>
            <a:r>
              <a:rPr lang="pt-BR" b="1" dirty="0" smtClean="0"/>
              <a:t>A amortização do investimento recebe nome específico em função do tipo de ativo em que foi feito o investimento:</a:t>
            </a:r>
            <a:endParaRPr lang="pt-BR" b="1" u="sng" dirty="0" smtClean="0"/>
          </a:p>
          <a:p>
            <a:pPr marL="712788" lvl="2" indent="0">
              <a:buFont typeface="Wingdings" pitchFamily="2" charset="2"/>
              <a:buNone/>
            </a:pPr>
            <a:r>
              <a:rPr lang="pt-BR" b="1" u="sng" dirty="0" smtClean="0"/>
              <a:t>DEPRECIAÇÃO</a:t>
            </a:r>
            <a:r>
              <a:rPr lang="pt-BR" b="1" dirty="0" smtClean="0"/>
              <a:t> = é a “amortização” de custo de bens corpóreos</a:t>
            </a:r>
            <a:endParaRPr lang="pt-BR" b="1" u="sng" dirty="0" smtClean="0"/>
          </a:p>
          <a:p>
            <a:pPr marL="712788" lvl="2" indent="0">
              <a:buFont typeface="Wingdings" pitchFamily="2" charset="2"/>
              <a:buNone/>
            </a:pPr>
            <a:r>
              <a:rPr lang="pt-BR" b="1" u="sng" dirty="0" smtClean="0"/>
              <a:t>EXAUSTÃO</a:t>
            </a:r>
            <a:r>
              <a:rPr lang="pt-BR" b="1" dirty="0" smtClean="0"/>
              <a:t> = é a “amortização” de custo de recursos naturais</a:t>
            </a:r>
            <a:endParaRPr lang="pt-BR" b="1" u="sng" dirty="0" smtClean="0"/>
          </a:p>
          <a:p>
            <a:pPr marL="712788" lvl="2" indent="0">
              <a:buFont typeface="Wingdings" pitchFamily="2" charset="2"/>
              <a:buNone/>
            </a:pPr>
            <a:r>
              <a:rPr lang="pt-BR" b="1" u="sng" dirty="0" smtClean="0"/>
              <a:t>AMORTIZAÇÃO</a:t>
            </a:r>
            <a:r>
              <a:rPr lang="pt-BR" b="1" dirty="0" smtClean="0"/>
              <a:t> = é utilizada para os casos de bens incorpóreos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742950" indent="-742950"/>
            <a:r>
              <a:rPr lang="pt-BR" dirty="0" smtClean="0"/>
              <a:t>Conceito de depreciação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52283"/>
            <a:ext cx="8229600" cy="4525963"/>
          </a:xfrm>
        </p:spPr>
        <p:txBody>
          <a:bodyPr/>
          <a:lstStyle/>
          <a:p>
            <a:pPr marL="571500" indent="-571500"/>
            <a:r>
              <a:rPr lang="pt-BR" sz="3600" dirty="0" smtClean="0"/>
              <a:t>Refere-se ao reconhecimento do consumo dos benefícios econômicos do ativo, que compreende os seguintes fatores:</a:t>
            </a:r>
          </a:p>
          <a:p>
            <a:pPr marL="971550" lvl="1" indent="-571500"/>
            <a:r>
              <a:rPr lang="pt-BR" sz="3200" dirty="0" smtClean="0"/>
              <a:t>Uso esperado do ativo pela entidade</a:t>
            </a:r>
          </a:p>
          <a:p>
            <a:pPr marL="971550" lvl="1" indent="-571500"/>
            <a:r>
              <a:rPr lang="pt-BR" sz="3200" dirty="0" smtClean="0"/>
              <a:t>Desgaste físico esperado</a:t>
            </a:r>
          </a:p>
          <a:p>
            <a:pPr marL="971550" lvl="1" indent="-571500"/>
            <a:r>
              <a:rPr lang="pt-BR" sz="3200" dirty="0" smtClean="0"/>
              <a:t>Obsoletismo técnico</a:t>
            </a:r>
          </a:p>
          <a:p>
            <a:pPr marL="971550" lvl="1" indent="-571500"/>
            <a:r>
              <a:rPr lang="pt-BR" sz="3200" dirty="0" smtClean="0"/>
              <a:t>Limites legais sobre o uso do ativo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68313"/>
            <a:ext cx="7543800" cy="617537"/>
          </a:xfrm>
        </p:spPr>
        <p:txBody>
          <a:bodyPr/>
          <a:lstStyle/>
          <a:p>
            <a:r>
              <a:rPr lang="pt-BR" sz="3800" dirty="0" smtClean="0">
                <a:cs typeface="Times New Roman" pitchFamily="18" charset="0"/>
              </a:rPr>
              <a:t>Conceito de Depreciação</a:t>
            </a: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0" y="18907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692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9685" name="Rectangle 5"/>
          <p:cNvSpPr>
            <a:spLocks noChangeArrowheads="1"/>
          </p:cNvSpPr>
          <p:nvPr/>
        </p:nvSpPr>
        <p:spPr bwMode="auto">
          <a:xfrm>
            <a:off x="468312" y="1628775"/>
            <a:ext cx="833951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4000">
            <a:spAutoFit/>
          </a:bodyPr>
          <a:lstStyle/>
          <a:p>
            <a:pPr algn="just"/>
            <a:r>
              <a:rPr lang="pt-BR" sz="3600" dirty="0">
                <a:cs typeface="Times New Roman" pitchFamily="18" charset="0"/>
              </a:rPr>
              <a:t>A depreciação aloca, de forma sistemática, o custo dos ativos imobilizados aos períodos que se beneficiam de sua utilização. </a:t>
            </a:r>
          </a:p>
          <a:p>
            <a:pPr algn="just"/>
            <a:r>
              <a:rPr lang="pt-BR" sz="3600" b="1" i="1" dirty="0">
                <a:cs typeface="Times New Roman" pitchFamily="18" charset="0"/>
              </a:rPr>
              <a:t>É </a:t>
            </a:r>
            <a:r>
              <a:rPr lang="pt-BR" sz="3600" dirty="0">
                <a:cs typeface="Times New Roman" pitchFamily="18" charset="0"/>
              </a:rPr>
              <a:t>um processo de alocação de custo.</a:t>
            </a:r>
          </a:p>
          <a:p>
            <a:pPr algn="just"/>
            <a:r>
              <a:rPr lang="pt-BR" sz="3600" b="1" i="1" dirty="0">
                <a:cs typeface="Times New Roman" pitchFamily="18" charset="0"/>
              </a:rPr>
              <a:t>Não é </a:t>
            </a:r>
            <a:r>
              <a:rPr lang="pt-BR" sz="3600" dirty="0">
                <a:cs typeface="Times New Roman" pitchFamily="18" charset="0"/>
              </a:rPr>
              <a:t>perda de valor.</a:t>
            </a:r>
          </a:p>
          <a:p>
            <a:pPr algn="just"/>
            <a:endParaRPr lang="pt-BR" sz="3600" u="sng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9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9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96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96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96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96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5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68313"/>
            <a:ext cx="7543800" cy="617537"/>
          </a:xfrm>
        </p:spPr>
        <p:txBody>
          <a:bodyPr/>
          <a:lstStyle/>
          <a:p>
            <a:r>
              <a:rPr lang="pt-BR" sz="4800" i="1" dirty="0" smtClean="0">
                <a:cs typeface="Times New Roman" pitchFamily="18" charset="0"/>
              </a:rPr>
              <a:t>Depreciação - Passos</a:t>
            </a:r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auto">
          <a:xfrm>
            <a:off x="0" y="18907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2757" name="Rectangle 5"/>
          <p:cNvSpPr>
            <a:spLocks noChangeArrowheads="1"/>
          </p:cNvSpPr>
          <p:nvPr/>
        </p:nvSpPr>
        <p:spPr bwMode="auto">
          <a:xfrm>
            <a:off x="827088" y="1531940"/>
            <a:ext cx="75438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000">
            <a:spAutoFit/>
          </a:bodyPr>
          <a:lstStyle/>
          <a:p>
            <a:pPr marL="538163" indent="-538163" algn="just">
              <a:buFontTx/>
              <a:buAutoNum type="arabicPeriod"/>
            </a:pPr>
            <a:r>
              <a:rPr lang="pt-BR" sz="3600" dirty="0">
                <a:cs typeface="Times New Roman" pitchFamily="18" charset="0"/>
              </a:rPr>
              <a:t>Determinar a vida útil do bem</a:t>
            </a:r>
          </a:p>
          <a:p>
            <a:pPr marL="538163" indent="-538163" algn="just">
              <a:buFontTx/>
              <a:buAutoNum type="arabicPeriod"/>
            </a:pPr>
            <a:r>
              <a:rPr lang="pt-BR" sz="3600" dirty="0">
                <a:cs typeface="Times New Roman" pitchFamily="18" charset="0"/>
              </a:rPr>
              <a:t>Determinar o valor residual, se houver</a:t>
            </a:r>
          </a:p>
          <a:p>
            <a:pPr marL="538163" indent="-538163" algn="just">
              <a:buFontTx/>
              <a:buAutoNum type="arabicPeriod"/>
            </a:pPr>
            <a:r>
              <a:rPr lang="pt-BR" sz="3600" dirty="0">
                <a:cs typeface="Times New Roman" pitchFamily="18" charset="0"/>
              </a:rPr>
              <a:t>Adotar um método de cálculo de depreciação</a:t>
            </a:r>
          </a:p>
          <a:p>
            <a:pPr marL="538163" indent="-538163" algn="just">
              <a:buFontTx/>
              <a:buAutoNum type="arabicPeriod"/>
            </a:pPr>
            <a:r>
              <a:rPr lang="pt-BR" sz="3600" dirty="0">
                <a:cs typeface="Times New Roman" pitchFamily="18" charset="0"/>
              </a:rPr>
              <a:t>Contabilização</a:t>
            </a:r>
          </a:p>
          <a:p>
            <a:pPr marL="762000" lvl="1" indent="7938" algn="just"/>
            <a:r>
              <a:rPr lang="pt-BR" sz="3600" dirty="0">
                <a:cs typeface="Times New Roman" pitchFamily="18" charset="0"/>
              </a:rPr>
              <a:t>Despesa de depreciação</a:t>
            </a:r>
          </a:p>
          <a:p>
            <a:pPr marL="762000" lvl="1" indent="7938" algn="just"/>
            <a:r>
              <a:rPr lang="pt-BR" sz="3600" dirty="0">
                <a:cs typeface="Times New Roman" pitchFamily="18" charset="0"/>
              </a:rPr>
              <a:t>a Depreciação Acumulada</a:t>
            </a:r>
          </a:p>
          <a:p>
            <a:pPr marL="762000" lvl="1" indent="7938" algn="just"/>
            <a:r>
              <a:rPr lang="pt-BR" sz="3600" i="1" dirty="0">
                <a:cs typeface="Times New Roman" pitchFamily="18" charset="0"/>
              </a:rPr>
              <a:t>(conta redutora de ATIVO)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2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2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27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27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27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27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27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27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27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27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27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27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27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27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pt-BR" smtClean="0"/>
              <a:t>Balanço Patrimonial</a:t>
            </a:r>
            <a:endParaRPr lang="en-US" smtClean="0"/>
          </a:p>
        </p:txBody>
      </p:sp>
      <p:graphicFrame>
        <p:nvGraphicFramePr>
          <p:cNvPr id="3" name="Group 37"/>
          <p:cNvGraphicFramePr>
            <a:graphicFrameLocks noGrp="1"/>
          </p:cNvGraphicFramePr>
          <p:nvPr/>
        </p:nvGraphicFramePr>
        <p:xfrm>
          <a:off x="357188" y="1357313"/>
          <a:ext cx="8582891" cy="5394407"/>
        </p:xfrm>
        <a:graphic>
          <a:graphicData uri="http://schemas.openxmlformats.org/drawingml/2006/table">
            <a:tbl>
              <a:tblPr/>
              <a:tblGrid>
                <a:gridCol w="3803073"/>
                <a:gridCol w="4779818"/>
              </a:tblGrid>
              <a:tr h="4867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ATIVO</a:t>
                      </a:r>
                      <a:endParaRPr kumimoji="0" lang="pt-B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PASSIVO + PL</a:t>
                      </a:r>
                      <a:endParaRPr kumimoji="0" lang="pt-B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</a:tr>
              <a:tr h="42392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ATIVO CIRCULANTE</a:t>
                      </a:r>
                      <a:endParaRPr kumimoji="0" lang="pt-B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PASSIVO CIRCULANTE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</a:tr>
              <a:tr h="42392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ATIVO NÃO CIRCULANTE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PASSIVO NÃO CIRCULANTE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</a:tr>
              <a:tr h="452999">
                <a:tc>
                  <a:txBody>
                    <a:bodyPr/>
                    <a:lstStyle/>
                    <a:p>
                      <a:pPr marL="266700" marR="0" lvl="0" indent="368300" algn="l" defTabSz="914400" rtl="0" eaLnBrk="1" fontAlgn="b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Realizável a Longo Prazo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PATRIMÔNIO LÍQUIDO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</a:tr>
              <a:tr h="511406">
                <a:tc>
                  <a:txBody>
                    <a:bodyPr/>
                    <a:lstStyle/>
                    <a:p>
                      <a:pPr marL="266700" marR="0" lvl="0" indent="368300" algn="l" defTabSz="914400" rtl="0" eaLnBrk="1" fontAlgn="b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ea typeface="+mn-ea"/>
                          <a:cs typeface="Arial" pitchFamily="34" charset="0"/>
                        </a:rPr>
                        <a:t>Investimentos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3600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0" algn="l"/>
                        </a:tabLst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cs typeface="Arial" pitchFamily="34" charset="0"/>
                        </a:rPr>
                        <a:t>Capital Social</a:t>
                      </a:r>
                    </a:p>
                  </a:txBody>
                  <a:tcPr marL="90000" marR="90000" marT="36000" marB="360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</a:tr>
              <a:tr h="452999">
                <a:tc>
                  <a:txBody>
                    <a:bodyPr/>
                    <a:lstStyle/>
                    <a:p>
                      <a:pPr marL="266700" marR="0" lvl="0" indent="368300" algn="l" defTabSz="914400" rtl="0" eaLnBrk="1" fontAlgn="b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ea typeface="+mn-ea"/>
                          <a:cs typeface="Arial" pitchFamily="34" charset="0"/>
                        </a:rPr>
                        <a:t>Imobilizado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3600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0" algn="l"/>
                        </a:tabLst>
                      </a:pPr>
                      <a:r>
                        <a:rPr kumimoji="0" lang="pt-B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ea typeface="+mn-ea"/>
                          <a:cs typeface="Arial" pitchFamily="34" charset="0"/>
                        </a:rPr>
                        <a:t>Reservas de Capital</a:t>
                      </a:r>
                    </a:p>
                  </a:txBody>
                  <a:tcPr marL="90000" marR="90000" marT="36000" marB="360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</a:tr>
              <a:tr h="455088">
                <a:tc>
                  <a:txBody>
                    <a:bodyPr/>
                    <a:lstStyle/>
                    <a:p>
                      <a:pPr marL="266700" marR="0" lvl="0" indent="368300" algn="l" defTabSz="914400" rtl="0" eaLnBrk="1" fontAlgn="b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ea typeface="+mn-ea"/>
                          <a:cs typeface="Arial" pitchFamily="34" charset="0"/>
                        </a:rPr>
                        <a:t>Intangível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3600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0" algn="l"/>
                        </a:tabLst>
                      </a:pPr>
                      <a:r>
                        <a:rPr kumimoji="0" lang="pt-B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ea typeface="+mn-ea"/>
                          <a:cs typeface="Arial" pitchFamily="34" charset="0"/>
                        </a:rPr>
                        <a:t>Reservas de Reavaliação</a:t>
                      </a:r>
                    </a:p>
                  </a:txBody>
                  <a:tcPr marL="90000" marR="90000" marT="36000" marB="360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</a:tr>
              <a:tr h="453874">
                <a:tc>
                  <a:txBody>
                    <a:bodyPr/>
                    <a:lstStyle/>
                    <a:p>
                      <a:pPr marL="266700" marR="0" lvl="0" indent="368300" algn="l" defTabSz="914400" rtl="0" eaLnBrk="1" fontAlgn="b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pt-BR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ea typeface="+mn-ea"/>
                          <a:cs typeface="Arial" pitchFamily="34" charset="0"/>
                        </a:rPr>
                        <a:t>Diferido</a:t>
                      </a: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3600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0" algn="l"/>
                        </a:tabLst>
                        <a:defRPr/>
                      </a:pPr>
                      <a:r>
                        <a:rPr kumimoji="0" lang="pt-B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ea typeface="+mn-ea"/>
                          <a:cs typeface="Arial" pitchFamily="34" charset="0"/>
                        </a:rPr>
                        <a:t>Reservas de Lucros</a:t>
                      </a:r>
                    </a:p>
                  </a:txBody>
                  <a:tcPr marL="90000" marR="90000" marT="36000" marB="360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</a:tr>
              <a:tr h="4529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3600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0" algn="l"/>
                        </a:tabLst>
                      </a:pPr>
                      <a:r>
                        <a:rPr kumimoji="0" lang="pt-B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ea typeface="+mn-ea"/>
                          <a:cs typeface="Arial" pitchFamily="34" charset="0"/>
                        </a:rPr>
                        <a:t>Ajustes de Avaliação Patrimonial</a:t>
                      </a:r>
                    </a:p>
                  </a:txBody>
                  <a:tcPr marL="90000" marR="90000" marT="36000" marB="360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</a:tr>
              <a:tr h="535227">
                <a:tc>
                  <a:txBody>
                    <a:bodyPr/>
                    <a:lstStyle/>
                    <a:p>
                      <a:pPr marL="444500" marR="0" lvl="0" indent="368300" algn="l" defTabSz="914400" rtl="0" eaLnBrk="1" fontAlgn="b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Lucida Sans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3600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0" algn="l"/>
                        </a:tabLst>
                        <a:defRPr/>
                      </a:pPr>
                      <a:r>
                        <a:rPr kumimoji="0" lang="pt-B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itchFamily="34" charset="0"/>
                          <a:ea typeface="+mn-ea"/>
                          <a:cs typeface="Arial" pitchFamily="34" charset="0"/>
                        </a:rPr>
                        <a:t>Prejuízos Acumulados</a:t>
                      </a:r>
                    </a:p>
                    <a:p>
                      <a:endParaRPr lang="en-US" dirty="0"/>
                    </a:p>
                  </a:txBody>
                  <a:tcPr marL="90000" marR="90000" marT="36000" marB="360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</a:tr>
              <a:tr h="423928">
                <a:tc>
                  <a:txBody>
                    <a:bodyPr/>
                    <a:lstStyle/>
                    <a:p>
                      <a:pPr marL="444500" marR="0" lvl="0" indent="3683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Lucida Sans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0000" marR="90000" marT="36000" marB="360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7"/>
                    </a:solidFill>
                  </a:tcPr>
                </a:tc>
              </a:tr>
            </a:tbl>
          </a:graphicData>
        </a:graphic>
      </p:graphicFrame>
      <p:sp>
        <p:nvSpPr>
          <p:cNvPr id="10271" name="Rectangle 35"/>
          <p:cNvSpPr>
            <a:spLocks noChangeArrowheads="1"/>
          </p:cNvSpPr>
          <p:nvPr/>
        </p:nvSpPr>
        <p:spPr bwMode="auto">
          <a:xfrm>
            <a:off x="419100" y="3149600"/>
            <a:ext cx="3670300" cy="2374900"/>
          </a:xfrm>
          <a:prstGeom prst="rect">
            <a:avLst/>
          </a:prstGeom>
          <a:noFill/>
          <a:ln w="76200" cmpd="thinThick">
            <a:solidFill>
              <a:srgbClr val="C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Contabilização</a:t>
            </a:r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180976" y="1979091"/>
            <a:ext cx="844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4000">
            <a:spAutoFit/>
          </a:bodyPr>
          <a:lstStyle/>
          <a:p>
            <a:r>
              <a:rPr lang="pt-BR" b="1" dirty="0"/>
              <a:t>ATIVO</a:t>
            </a: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231775" y="2484981"/>
            <a:ext cx="2089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4000">
            <a:spAutoFit/>
          </a:bodyPr>
          <a:lstStyle/>
          <a:p>
            <a:r>
              <a:rPr lang="pt-BR" b="1" u="sng"/>
              <a:t>Ativo Permanente</a:t>
            </a:r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611188" y="2916781"/>
            <a:ext cx="1403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4000">
            <a:spAutoFit/>
          </a:bodyPr>
          <a:lstStyle/>
          <a:p>
            <a:r>
              <a:rPr lang="pt-BR" b="1"/>
              <a:t>Imobilizado</a:t>
            </a:r>
          </a:p>
        </p:txBody>
      </p:sp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754063" y="3367631"/>
            <a:ext cx="1022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4000">
            <a:spAutoFit/>
          </a:bodyPr>
          <a:lstStyle/>
          <a:p>
            <a:r>
              <a:rPr lang="pt-BR"/>
              <a:t>Veículos</a:t>
            </a:r>
          </a:p>
        </p:txBody>
      </p:sp>
      <p:sp>
        <p:nvSpPr>
          <p:cNvPr id="204807" name="Text Box 7"/>
          <p:cNvSpPr txBox="1">
            <a:spLocks noChangeArrowheads="1"/>
          </p:cNvSpPr>
          <p:nvPr/>
        </p:nvSpPr>
        <p:spPr bwMode="auto">
          <a:xfrm>
            <a:off x="754063" y="3677194"/>
            <a:ext cx="4006850" cy="3667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54000">
            <a:spAutoFit/>
          </a:bodyPr>
          <a:lstStyle/>
          <a:p>
            <a:pPr>
              <a:defRPr/>
            </a:pPr>
            <a:r>
              <a:rPr lang="pt-BR" dirty="0"/>
              <a:t>(-) Depreciação Acumulada - Veículos</a:t>
            </a:r>
          </a:p>
        </p:txBody>
      </p:sp>
      <p:sp>
        <p:nvSpPr>
          <p:cNvPr id="65544" name="Line 8"/>
          <p:cNvSpPr>
            <a:spLocks noChangeShapeType="1"/>
          </p:cNvSpPr>
          <p:nvPr/>
        </p:nvSpPr>
        <p:spPr bwMode="auto">
          <a:xfrm>
            <a:off x="250825" y="2369615"/>
            <a:ext cx="7129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54000">
            <a:spAutoFit/>
          </a:bodyPr>
          <a:lstStyle/>
          <a:p>
            <a:endParaRPr lang="en-US"/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4859338" y="1930399"/>
            <a:ext cx="0" cy="24992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lIns="54000">
            <a:spAutoFit/>
          </a:bodyPr>
          <a:lstStyle/>
          <a:p>
            <a:endParaRPr lang="en-US"/>
          </a:p>
        </p:txBody>
      </p:sp>
      <p:sp>
        <p:nvSpPr>
          <p:cNvPr id="65546" name="Text Box 10"/>
          <p:cNvSpPr txBox="1">
            <a:spLocks noChangeArrowheads="1"/>
          </p:cNvSpPr>
          <p:nvPr/>
        </p:nvSpPr>
        <p:spPr bwMode="auto">
          <a:xfrm>
            <a:off x="4936068" y="1996024"/>
            <a:ext cx="17070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4000">
            <a:spAutoFit/>
          </a:bodyPr>
          <a:lstStyle/>
          <a:p>
            <a:r>
              <a:rPr lang="pt-BR" b="1" dirty="0" smtClean="0"/>
              <a:t>PASSIVO e PL</a:t>
            </a:r>
            <a:endParaRPr lang="pt-BR" b="1" dirty="0"/>
          </a:p>
        </p:txBody>
      </p:sp>
      <p:sp>
        <p:nvSpPr>
          <p:cNvPr id="65547" name="Line 11"/>
          <p:cNvSpPr>
            <a:spLocks noChangeShapeType="1"/>
          </p:cNvSpPr>
          <p:nvPr/>
        </p:nvSpPr>
        <p:spPr bwMode="auto">
          <a:xfrm>
            <a:off x="250825" y="4429669"/>
            <a:ext cx="7129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54000">
            <a:spAutoFit/>
          </a:bodyPr>
          <a:lstStyle/>
          <a:p>
            <a:endParaRPr lang="en-US"/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6197592" y="5197473"/>
            <a:ext cx="253735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lIns="54000">
            <a:spAutoFit/>
          </a:bodyPr>
          <a:lstStyle/>
          <a:p>
            <a:endParaRPr lang="en-US"/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6256860" y="4790035"/>
            <a:ext cx="1162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4000">
            <a:spAutoFit/>
          </a:bodyPr>
          <a:lstStyle/>
          <a:p>
            <a:r>
              <a:rPr lang="pt-BR" b="1" dirty="0" smtClean="0"/>
              <a:t>DRE</a:t>
            </a:r>
            <a:endParaRPr lang="pt-BR" b="1" dirty="0"/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>
            <a:off x="6231459" y="6681805"/>
            <a:ext cx="248655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lIns="54000">
            <a:spAutoFit/>
          </a:bodyPr>
          <a:lstStyle/>
          <a:p>
            <a:endParaRPr lang="en-US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>
            <a:off x="8753950" y="4792130"/>
            <a:ext cx="0" cy="18896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lIns="54000">
            <a:spAutoFit/>
          </a:bodyPr>
          <a:lstStyle/>
          <a:p>
            <a:endParaRPr lang="en-US"/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6257360" y="5946255"/>
            <a:ext cx="2403888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54000">
            <a:spAutoFit/>
          </a:bodyPr>
          <a:lstStyle/>
          <a:p>
            <a:pPr>
              <a:defRPr/>
            </a:pPr>
            <a:r>
              <a:rPr lang="pt-BR" dirty="0"/>
              <a:t>(-) </a:t>
            </a:r>
            <a:r>
              <a:rPr lang="pt-BR" dirty="0" smtClean="0"/>
              <a:t>Desp. Depreciação</a:t>
            </a:r>
            <a:endParaRPr lang="pt-BR" dirty="0"/>
          </a:p>
        </p:txBody>
      </p:sp>
      <p:sp>
        <p:nvSpPr>
          <p:cNvPr id="22" name="Line 8"/>
          <p:cNvSpPr>
            <a:spLocks noChangeShapeType="1"/>
          </p:cNvSpPr>
          <p:nvPr/>
        </p:nvSpPr>
        <p:spPr bwMode="auto">
          <a:xfrm>
            <a:off x="6214528" y="4791084"/>
            <a:ext cx="253735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lIns="54000">
            <a:spAutoFit/>
          </a:bodyPr>
          <a:lstStyle/>
          <a:p>
            <a:endParaRPr lang="en-US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>
            <a:off x="6197070" y="4792133"/>
            <a:ext cx="0" cy="18896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lIns="54000">
            <a:spAutoFit/>
          </a:bodyPr>
          <a:lstStyle/>
          <a:p>
            <a:endParaRPr lang="en-US"/>
          </a:p>
        </p:txBody>
      </p:sp>
      <p:sp>
        <p:nvSpPr>
          <p:cNvPr id="24" name="Line 8"/>
          <p:cNvSpPr>
            <a:spLocks noChangeShapeType="1"/>
          </p:cNvSpPr>
          <p:nvPr/>
        </p:nvSpPr>
        <p:spPr bwMode="auto">
          <a:xfrm>
            <a:off x="250825" y="1946293"/>
            <a:ext cx="7129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54000">
            <a:spAutoFit/>
          </a:bodyPr>
          <a:lstStyle/>
          <a:p>
            <a:endParaRPr lang="en-US"/>
          </a:p>
        </p:txBody>
      </p:sp>
      <p:sp>
        <p:nvSpPr>
          <p:cNvPr id="25" name="Line 8"/>
          <p:cNvSpPr>
            <a:spLocks noChangeShapeType="1"/>
          </p:cNvSpPr>
          <p:nvPr/>
        </p:nvSpPr>
        <p:spPr bwMode="auto">
          <a:xfrm>
            <a:off x="250825" y="1472172"/>
            <a:ext cx="7129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54000">
            <a:spAutoFit/>
          </a:bodyPr>
          <a:lstStyle/>
          <a:p>
            <a:endParaRPr lang="en-US"/>
          </a:p>
        </p:txBody>
      </p:sp>
      <p:sp>
        <p:nvSpPr>
          <p:cNvPr id="27" name="Text Box 10"/>
          <p:cNvSpPr txBox="1">
            <a:spLocks noChangeArrowheads="1"/>
          </p:cNvSpPr>
          <p:nvPr/>
        </p:nvSpPr>
        <p:spPr bwMode="auto">
          <a:xfrm>
            <a:off x="3564498" y="1521903"/>
            <a:ext cx="293390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4000">
            <a:spAutoFit/>
          </a:bodyPr>
          <a:lstStyle/>
          <a:p>
            <a:r>
              <a:rPr lang="pt-BR" b="1" dirty="0" smtClean="0"/>
              <a:t>BALANÇO PATRIMONIAL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742950" indent="-742950"/>
            <a:r>
              <a:rPr lang="pt-BR" smtClean="0"/>
              <a:t>Problemas da depreciação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1942"/>
            <a:ext cx="8229600" cy="4525963"/>
          </a:xfrm>
        </p:spPr>
        <p:txBody>
          <a:bodyPr/>
          <a:lstStyle/>
          <a:p>
            <a:pPr marL="571500" indent="-571500"/>
            <a:r>
              <a:rPr lang="pt-BR" b="1" u="sng" dirty="0" smtClean="0"/>
              <a:t>Estimação da vida útil</a:t>
            </a:r>
            <a:endParaRPr lang="pt-BR" b="1" i="1" dirty="0" smtClean="0"/>
          </a:p>
          <a:p>
            <a:pPr marL="839788" lvl="1" indent="-495300">
              <a:buSzPct val="110000"/>
              <a:buFont typeface="Wingdings 2" pitchFamily="18" charset="2"/>
              <a:buChar char="P"/>
            </a:pPr>
            <a:r>
              <a:rPr lang="pt-BR" b="1" i="1" dirty="0" smtClean="0"/>
              <a:t>Causas físicas</a:t>
            </a:r>
            <a:r>
              <a:rPr lang="pt-BR" b="1" dirty="0" smtClean="0"/>
              <a:t>: uso, desgaste natural, ação da natureza etc.</a:t>
            </a:r>
            <a:endParaRPr lang="pt-BR" b="1" i="1" dirty="0" smtClean="0"/>
          </a:p>
          <a:p>
            <a:pPr marL="839788" lvl="1" indent="-495300">
              <a:buSzPct val="110000"/>
              <a:buFont typeface="Wingdings 2" pitchFamily="18" charset="2"/>
              <a:buChar char="P"/>
            </a:pPr>
            <a:r>
              <a:rPr lang="pt-BR" b="1" i="1" dirty="0" smtClean="0"/>
              <a:t>Causas funcionais</a:t>
            </a:r>
            <a:r>
              <a:rPr lang="pt-BR" b="1" dirty="0" smtClean="0"/>
              <a:t>: obsolescência, bens substitutos aperfeiçoados, avanço tecnológico</a:t>
            </a:r>
            <a:endParaRPr lang="pt-BR" b="1" u="sng" dirty="0" smtClean="0"/>
          </a:p>
          <a:p>
            <a:pPr marL="571500" indent="-571500"/>
            <a:r>
              <a:rPr lang="pt-BR" b="1" u="sng" dirty="0" smtClean="0"/>
              <a:t>Métodos de cálculo</a:t>
            </a:r>
            <a:endParaRPr lang="pt-BR" b="1" dirty="0" smtClean="0"/>
          </a:p>
          <a:p>
            <a:pPr marL="839788" lvl="1" indent="-495300">
              <a:buSzPct val="110000"/>
              <a:buFont typeface="Wingdings 2" pitchFamily="18" charset="2"/>
              <a:buChar char="P"/>
            </a:pPr>
            <a:r>
              <a:rPr lang="pt-BR" b="1" dirty="0" smtClean="0"/>
              <a:t>Método das quotas constantes (LINEAR)</a:t>
            </a:r>
          </a:p>
          <a:p>
            <a:pPr marL="839788" lvl="1" indent="-495300">
              <a:buSzPct val="110000"/>
              <a:buFont typeface="Wingdings 2" pitchFamily="18" charset="2"/>
              <a:buChar char="P"/>
            </a:pPr>
            <a:r>
              <a:rPr lang="pt-BR" b="1" dirty="0" smtClean="0"/>
              <a:t>Acelerada</a:t>
            </a:r>
          </a:p>
          <a:p>
            <a:pPr marL="839788" lvl="1" indent="-495300">
              <a:buSzPct val="110000"/>
              <a:buFont typeface="Wingdings 2" pitchFamily="18" charset="2"/>
              <a:buChar char="P"/>
            </a:pPr>
            <a:r>
              <a:rPr lang="pt-BR" b="1" dirty="0" smtClean="0"/>
              <a:t>Método por Fatores Limitantes</a:t>
            </a:r>
          </a:p>
          <a:p>
            <a:pPr marL="839788" lvl="1" indent="-495300">
              <a:buSzPct val="110000"/>
              <a:buFont typeface="Wingdings 2" pitchFamily="18" charset="2"/>
              <a:buChar char="P"/>
            </a:pPr>
            <a:r>
              <a:rPr lang="pt-BR" b="1" dirty="0" smtClean="0"/>
              <a:t>Outros métodos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Método Linear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85800" y="1260756"/>
            <a:ext cx="7772400" cy="39703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 eaLnBrk="1" hangingPunct="1"/>
            <a:r>
              <a:rPr lang="pt-BR" sz="3600" dirty="0"/>
              <a:t>Distribui o custo do bem uniformemente em função do tempo.</a:t>
            </a:r>
          </a:p>
          <a:p>
            <a:pPr algn="l" eaLnBrk="1" hangingPunct="1"/>
            <a:endParaRPr lang="pt-BR" sz="3600" dirty="0" smtClean="0"/>
          </a:p>
          <a:p>
            <a:pPr algn="l" eaLnBrk="1" hangingPunct="1"/>
            <a:r>
              <a:rPr lang="pt-BR" sz="3600" dirty="0" smtClean="0"/>
              <a:t>Tem sido o </a:t>
            </a:r>
            <a:r>
              <a:rPr lang="pt-BR" sz="3600" dirty="0"/>
              <a:t>método mais utilizado no Brasil pela sua simplicidade de cálculo e aceitação </a:t>
            </a:r>
            <a:r>
              <a:rPr lang="pt-BR" sz="3600" dirty="0" smtClean="0"/>
              <a:t>pelas normas fiscais. </a:t>
            </a:r>
            <a:endParaRPr lang="pt-BR" sz="3600" dirty="0"/>
          </a:p>
        </p:txBody>
      </p:sp>
      <p:graphicFrame>
        <p:nvGraphicFramePr>
          <p:cNvPr id="81922" name="Object 2"/>
          <p:cNvGraphicFramePr>
            <a:graphicFrameLocks noChangeAspect="1"/>
          </p:cNvGraphicFramePr>
          <p:nvPr/>
        </p:nvGraphicFramePr>
        <p:xfrm>
          <a:off x="2386013" y="5456762"/>
          <a:ext cx="4403725" cy="869950"/>
        </p:xfrm>
        <a:graphic>
          <a:graphicData uri="http://schemas.openxmlformats.org/presentationml/2006/ole">
            <p:oleObj spid="_x0000_s81922" name="Equation" r:id="rId3" imgW="2057400" imgH="4316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Efeitos nas Empresas</a:t>
            </a:r>
          </a:p>
        </p:txBody>
      </p:sp>
      <p:graphicFrame>
        <p:nvGraphicFramePr>
          <p:cNvPr id="198148" name="Group 516"/>
          <p:cNvGraphicFramePr>
            <a:graphicFrameLocks noGrp="1"/>
          </p:cNvGraphicFramePr>
          <p:nvPr>
            <p:ph idx="1"/>
          </p:nvPr>
        </p:nvGraphicFramePr>
        <p:xfrm>
          <a:off x="601663" y="1315292"/>
          <a:ext cx="4909375" cy="4843458"/>
        </p:xfrm>
        <a:graphic>
          <a:graphicData uri="http://schemas.openxmlformats.org/drawingml/2006/table">
            <a:tbl>
              <a:tblPr/>
              <a:tblGrid>
                <a:gridCol w="2914841"/>
                <a:gridCol w="997267"/>
                <a:gridCol w="997267"/>
              </a:tblGrid>
              <a:tr h="49011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Balanços em:</a:t>
                      </a: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Ano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5961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Depósitos Bancários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5961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Estoques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5961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Máquinas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5961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(-) Depreciação Acumulada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732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Total do Ativo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3513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Patrimônio Líquido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5961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Capital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5961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Lucros Acumulados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5961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Receita de Vendas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115.000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115.000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391009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Custo da Mercadoria Vendida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(80.000)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(80.000)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345961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Despesa de Depreciação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345961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Total do Passivo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Efeitos nas Empresas</a:t>
            </a:r>
          </a:p>
        </p:txBody>
      </p:sp>
      <p:graphicFrame>
        <p:nvGraphicFramePr>
          <p:cNvPr id="198148" name="Group 516"/>
          <p:cNvGraphicFramePr>
            <a:graphicFrameLocks noGrp="1"/>
          </p:cNvGraphicFramePr>
          <p:nvPr>
            <p:ph idx="1"/>
          </p:nvPr>
        </p:nvGraphicFramePr>
        <p:xfrm>
          <a:off x="601663" y="1156446"/>
          <a:ext cx="4909375" cy="5257800"/>
        </p:xfrm>
        <a:graphic>
          <a:graphicData uri="http://schemas.openxmlformats.org/drawingml/2006/table">
            <a:tbl>
              <a:tblPr/>
              <a:tblGrid>
                <a:gridCol w="2914841"/>
                <a:gridCol w="997267"/>
                <a:gridCol w="997267"/>
              </a:tblGrid>
              <a:tr h="53203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Balanços em:</a:t>
                      </a: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Ano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5557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Depósitos Bancários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557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Estoques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557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Máquinas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557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(-) Depreciação Acumulada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(5.000)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863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Total do Ativo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3814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Patrimônio Líquido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557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Capital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557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Lucros Acumulados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557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Receita de Vendas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115.000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115.000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424459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Custo da Mercadoria Vendida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(80.000)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(80.000)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375557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Despesa de Depreciação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(5.000)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375557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Total do Passivo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Efeitos nas Empresas</a:t>
            </a:r>
          </a:p>
        </p:txBody>
      </p:sp>
      <p:graphicFrame>
        <p:nvGraphicFramePr>
          <p:cNvPr id="198148" name="Group 516"/>
          <p:cNvGraphicFramePr>
            <a:graphicFrameLocks noGrp="1"/>
          </p:cNvGraphicFramePr>
          <p:nvPr>
            <p:ph idx="1"/>
          </p:nvPr>
        </p:nvGraphicFramePr>
        <p:xfrm>
          <a:off x="601663" y="1557338"/>
          <a:ext cx="6675184" cy="4893310"/>
        </p:xfrm>
        <a:graphic>
          <a:graphicData uri="http://schemas.openxmlformats.org/drawingml/2006/table">
            <a:tbl>
              <a:tblPr/>
              <a:tblGrid>
                <a:gridCol w="3256344"/>
                <a:gridCol w="1097280"/>
                <a:gridCol w="1097280"/>
                <a:gridCol w="1224280"/>
              </a:tblGrid>
              <a:tr h="4318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Balanços em: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Ano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Ano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Depósitos Bancários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45.000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Estoques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35.000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Máquinas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(-) Depreciação Acumulada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(5.000)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(10.000)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Total do Ativo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120.000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Patrimônio Líquido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Capital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Lucros Acumulados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30.000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Receita de Vendas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115.000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115.000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145.000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Custo da Mercadoria Vendida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(80.000)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(80.000)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(100.000)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Despesa de Depreciação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(5.000)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(5.000)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Total do Passivo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120.000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Efeitos nas Empresas</a:t>
            </a:r>
          </a:p>
        </p:txBody>
      </p:sp>
      <p:graphicFrame>
        <p:nvGraphicFramePr>
          <p:cNvPr id="198148" name="Group 516"/>
          <p:cNvGraphicFramePr>
            <a:graphicFrameLocks noGrp="1"/>
          </p:cNvGraphicFramePr>
          <p:nvPr>
            <p:ph idx="1"/>
          </p:nvPr>
        </p:nvGraphicFramePr>
        <p:xfrm>
          <a:off x="601663" y="1557338"/>
          <a:ext cx="7899464" cy="4893310"/>
        </p:xfrm>
        <a:graphic>
          <a:graphicData uri="http://schemas.openxmlformats.org/drawingml/2006/table">
            <a:tbl>
              <a:tblPr/>
              <a:tblGrid>
                <a:gridCol w="3256344"/>
                <a:gridCol w="1097280"/>
                <a:gridCol w="1097280"/>
                <a:gridCol w="1224280"/>
                <a:gridCol w="1224280"/>
              </a:tblGrid>
              <a:tr h="4318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Balanços em: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Ano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Ano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Ano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Depósitos Bancários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45.000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115.000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Estoques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35.000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Máquinas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(-) Depreciação Acumulada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(5.000)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(10.000)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(15.000)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Total do Ativo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120.000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165.000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Patrimônio Líquido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Capital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Lucros Acumulados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30.000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70.000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Receita de Vendas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115.000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115.000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145.000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225.000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Custo da Mercadoria Vendida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(80.000)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(80.000)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(100.000)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(175.000)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Despesa de Depreciação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(5.000)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(5.000)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(5.000)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Total do Passivo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120.000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165.000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Efeitos nas Empresas</a:t>
            </a:r>
          </a:p>
        </p:txBody>
      </p:sp>
      <p:graphicFrame>
        <p:nvGraphicFramePr>
          <p:cNvPr id="198148" name="Group 516"/>
          <p:cNvGraphicFramePr>
            <a:graphicFrameLocks noGrp="1"/>
          </p:cNvGraphicFramePr>
          <p:nvPr>
            <p:ph idx="1"/>
          </p:nvPr>
        </p:nvGraphicFramePr>
        <p:xfrm>
          <a:off x="50336" y="1476656"/>
          <a:ext cx="8996744" cy="4893310"/>
        </p:xfrm>
        <a:graphic>
          <a:graphicData uri="http://schemas.openxmlformats.org/drawingml/2006/table">
            <a:tbl>
              <a:tblPr/>
              <a:tblGrid>
                <a:gridCol w="3256344"/>
                <a:gridCol w="1097280"/>
                <a:gridCol w="1097280"/>
                <a:gridCol w="1224280"/>
                <a:gridCol w="1224280"/>
                <a:gridCol w="1097280"/>
              </a:tblGrid>
              <a:tr h="4318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Balanços em: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Ano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Ano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Ano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Final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Depósitos Bancários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45.000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115.000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115.000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Estoques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35.000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Máquinas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(-) Depreciação Acumulada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(5.000)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(10.000)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(15.000)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(15.000)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Total do Ativo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120.000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165.000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165.000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Patrimônio Líquido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Capital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Lucros Acumulados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30.000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70.000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115.000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Receita de Vendas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115.000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115.000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145.000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225.000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Custo da Mercadoria Vendida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(80.000)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(80.000)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(100.000)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(175.000)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Despesa de Depreciação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(5.000)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(5.000)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(5.000)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Total do Passivo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120.000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165.000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165.000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Fatores Limitantes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2900" y="1484313"/>
            <a:ext cx="8801100" cy="3786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marL="1714500" indent="-1714500" algn="l"/>
            <a:r>
              <a:rPr lang="pt-BR" sz="2000" u="sng" dirty="0"/>
              <a:t>a) Unidades Produzidas</a:t>
            </a:r>
          </a:p>
          <a:p>
            <a:pPr marL="1714500" indent="-1714500" algn="l"/>
            <a:endParaRPr lang="pt-BR" sz="2000" dirty="0"/>
          </a:p>
          <a:p>
            <a:pPr marL="1714500" indent="-1714500" algn="l"/>
            <a:r>
              <a:rPr lang="pt-BR" sz="2000" dirty="0"/>
              <a:t>Depreciação do Período = </a:t>
            </a:r>
            <a:r>
              <a:rPr lang="pt-BR" sz="2000" u="sng" dirty="0"/>
              <a:t>Unidades Produzidas x Valor depreciável</a:t>
            </a:r>
            <a:endParaRPr lang="pt-BR" sz="2000" dirty="0"/>
          </a:p>
          <a:p>
            <a:pPr marL="1714500" indent="-1714500" algn="l"/>
            <a:r>
              <a:rPr lang="pt-BR" sz="2000" dirty="0"/>
              <a:t>				capacidade total de produção</a:t>
            </a:r>
          </a:p>
          <a:p>
            <a:pPr marL="1714500" indent="-1714500" algn="l"/>
            <a:endParaRPr lang="pt-BR" sz="2000" dirty="0"/>
          </a:p>
          <a:p>
            <a:pPr marL="1714500" indent="-1714500" algn="l"/>
            <a:endParaRPr lang="pt-BR" sz="2000" u="sng" dirty="0"/>
          </a:p>
          <a:p>
            <a:pPr marL="1714500" indent="-1714500" algn="l"/>
            <a:endParaRPr lang="pt-BR" sz="2000" u="sng" dirty="0"/>
          </a:p>
          <a:p>
            <a:pPr marL="1714500" indent="-1714500" algn="l"/>
            <a:endParaRPr lang="pt-BR" sz="2000" u="sng" dirty="0"/>
          </a:p>
          <a:p>
            <a:pPr marL="1714500" indent="-1714500" algn="l"/>
            <a:r>
              <a:rPr lang="pt-BR" sz="2000" u="sng" dirty="0"/>
              <a:t>b) Horas de Produção</a:t>
            </a:r>
          </a:p>
          <a:p>
            <a:pPr marL="1714500" indent="-1714500" algn="l"/>
            <a:endParaRPr lang="pt-BR" sz="2000" dirty="0"/>
          </a:p>
          <a:p>
            <a:pPr marL="1714500" indent="-1714500" algn="l"/>
            <a:r>
              <a:rPr lang="pt-BR" sz="2000" dirty="0"/>
              <a:t>Depreciação do Período = </a:t>
            </a:r>
            <a:r>
              <a:rPr lang="pt-BR" sz="2000" u="sng" dirty="0"/>
              <a:t>Horas Consumidas x Valor depreciável</a:t>
            </a:r>
            <a:endParaRPr lang="pt-BR" sz="2000" dirty="0"/>
          </a:p>
          <a:p>
            <a:pPr marL="1714500" indent="-1714500" algn="l"/>
            <a:r>
              <a:rPr lang="pt-BR" sz="2000" dirty="0"/>
              <a:t>			 	   total de horas de produção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tle 1"/>
          <p:cNvSpPr>
            <a:spLocks noGrp="1"/>
          </p:cNvSpPr>
          <p:nvPr>
            <p:ph type="title"/>
          </p:nvPr>
        </p:nvSpPr>
        <p:spPr>
          <a:xfrm>
            <a:off x="457200" y="59486"/>
            <a:ext cx="8229600" cy="572527"/>
          </a:xfrm>
        </p:spPr>
        <p:txBody>
          <a:bodyPr/>
          <a:lstStyle/>
          <a:p>
            <a:r>
              <a:rPr lang="pt-BR" dirty="0" smtClean="0"/>
              <a:t>Exemplo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965" y="605119"/>
            <a:ext cx="8229600" cy="452596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pt-BR" sz="2400" dirty="0" smtClean="0"/>
              <a:t>A </a:t>
            </a:r>
            <a:r>
              <a:rPr lang="pt-BR" sz="2400" b="1" dirty="0" smtClean="0"/>
              <a:t>Empresa de Serviços Inês Periente S.A.</a:t>
            </a:r>
            <a:r>
              <a:rPr lang="pt-BR" sz="2400" dirty="0" smtClean="0"/>
              <a:t> iniciou suas atividades em 01/01/X1 com um capital inicial de $1.000.000. Nesta data foram adquiridos os seguintes bens necessários ao desenvolvimento das atividades :</a:t>
            </a:r>
            <a:endParaRPr lang="en-US" sz="2400" dirty="0" smtClean="0"/>
          </a:p>
          <a:p>
            <a:pPr>
              <a:defRPr/>
            </a:pPr>
            <a:endParaRPr lang="en-US" sz="2400" dirty="0" smtClean="0"/>
          </a:p>
          <a:p>
            <a:pPr>
              <a:defRPr/>
            </a:pPr>
            <a:endParaRPr lang="pt-BR" sz="2400" dirty="0" smtClean="0"/>
          </a:p>
          <a:p>
            <a:pPr marL="0" indent="0">
              <a:buFont typeface="Arial" charset="0"/>
              <a:buNone/>
              <a:defRPr/>
            </a:pPr>
            <a:endParaRPr lang="pt-BR" sz="2400" dirty="0" smtClean="0"/>
          </a:p>
          <a:p>
            <a:pPr marL="0" indent="0">
              <a:buFont typeface="Arial" charset="0"/>
              <a:buNone/>
              <a:defRPr/>
            </a:pPr>
            <a:r>
              <a:rPr lang="pt-BR" sz="2400" dirty="0" smtClean="0"/>
              <a:t>Durante o ano de 19X1 a empresa realizou diversas atividades e o saldo de diversas contas são apresentados a seguir:</a:t>
            </a:r>
            <a:endParaRPr lang="en-US" sz="2400" dirty="0" smtClean="0"/>
          </a:p>
          <a:p>
            <a:pPr>
              <a:buFont typeface="Arial" charset="0"/>
              <a:buNone/>
              <a:defRPr/>
            </a:pPr>
            <a:r>
              <a:rPr lang="pt-BR" sz="2400" dirty="0" smtClean="0"/>
              <a:t>Receitas </a:t>
            </a:r>
            <a:r>
              <a:rPr lang="pt-BR" sz="2400" dirty="0" smtClean="0"/>
              <a:t>de Serviços </a:t>
            </a:r>
            <a:r>
              <a:rPr lang="pt-BR" sz="2400" dirty="0" smtClean="0"/>
              <a:t>		80.000</a:t>
            </a:r>
            <a:r>
              <a:rPr lang="pt-BR" sz="2400" dirty="0" smtClean="0"/>
              <a:t>	</a:t>
            </a:r>
            <a:endParaRPr lang="pt-BR" sz="2400" dirty="0" smtClean="0"/>
          </a:p>
          <a:p>
            <a:pPr>
              <a:buFont typeface="Arial" charset="0"/>
              <a:buNone/>
              <a:defRPr/>
            </a:pPr>
            <a:r>
              <a:rPr lang="pt-BR" sz="2400" dirty="0" smtClean="0"/>
              <a:t>Despesas </a:t>
            </a:r>
            <a:r>
              <a:rPr lang="pt-BR" sz="2400" dirty="0" smtClean="0"/>
              <a:t>com </a:t>
            </a:r>
            <a:r>
              <a:rPr lang="pt-BR" sz="2400" dirty="0" smtClean="0"/>
              <a:t>Pessoal		18.000</a:t>
            </a:r>
            <a:endParaRPr lang="en-US" sz="2400" dirty="0" smtClean="0"/>
          </a:p>
          <a:p>
            <a:pPr>
              <a:buFont typeface="Arial" charset="0"/>
              <a:buNone/>
              <a:defRPr/>
            </a:pPr>
            <a:r>
              <a:rPr lang="pt-BR" sz="2400" dirty="0" smtClean="0"/>
              <a:t>Custo </a:t>
            </a:r>
            <a:r>
              <a:rPr lang="pt-BR" sz="2400" dirty="0" smtClean="0"/>
              <a:t>dos Serviços Prestados 	 </a:t>
            </a:r>
            <a:r>
              <a:rPr lang="pt-BR" sz="2400" dirty="0" smtClean="0"/>
              <a:t>32.000</a:t>
            </a:r>
          </a:p>
          <a:p>
            <a:pPr>
              <a:buFont typeface="Arial" charset="0"/>
              <a:buNone/>
              <a:defRPr/>
            </a:pPr>
            <a:r>
              <a:rPr lang="pt-BR" sz="2400" dirty="0" smtClean="0"/>
              <a:t>Despesas </a:t>
            </a:r>
            <a:r>
              <a:rPr lang="pt-BR" sz="2400" dirty="0" smtClean="0"/>
              <a:t>Administrativas 	 7.000</a:t>
            </a:r>
            <a:endParaRPr lang="en-US" sz="2400" dirty="0" smtClean="0"/>
          </a:p>
          <a:p>
            <a:pPr marL="0" indent="0">
              <a:buFont typeface="Arial" charset="0"/>
              <a:buNone/>
              <a:defRPr/>
            </a:pPr>
            <a:r>
              <a:rPr lang="pt-BR" sz="2400" dirty="0" smtClean="0"/>
              <a:t>Os proprietários da empresa ficaram satisfeitos com o resultado da empresa que, na visão deles foi um lucro de $ 23.000.</a:t>
            </a:r>
            <a:endParaRPr lang="en-US" sz="2400" dirty="0" smtClean="0"/>
          </a:p>
          <a:p>
            <a:pPr>
              <a:defRPr/>
            </a:pPr>
            <a:r>
              <a:rPr lang="pt-BR" sz="2400" b="1" i="1" dirty="0" smtClean="0"/>
              <a:t>Pede-se:</a:t>
            </a:r>
            <a:endParaRPr lang="en-US" sz="2400" dirty="0" smtClean="0"/>
          </a:p>
          <a:p>
            <a:pPr marL="0" indent="0">
              <a:buFont typeface="Arial" charset="0"/>
              <a:buNone/>
              <a:defRPr/>
            </a:pPr>
            <a:r>
              <a:rPr lang="pt-BR" sz="2400" dirty="0" smtClean="0"/>
              <a:t>Elabore a Demonstração de Resultados para o ano de 19X1 e analise a posição dos proprietários da empresa (Justifique sua posição).</a:t>
            </a:r>
            <a:endParaRPr lang="en-US" sz="2400" dirty="0" smtClean="0"/>
          </a:p>
          <a:p>
            <a:pPr>
              <a:buFont typeface="Arial" charset="0"/>
              <a:buNone/>
              <a:defRPr/>
            </a:pPr>
            <a:endParaRPr lang="en-US" sz="2400" dirty="0" smtClean="0"/>
          </a:p>
          <a:p>
            <a:pPr>
              <a:defRPr/>
            </a:pPr>
            <a:endParaRPr lang="en-US" sz="2400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702787" y="2232213"/>
          <a:ext cx="7580601" cy="954740"/>
        </p:xfrm>
        <a:graphic>
          <a:graphicData uri="http://schemas.openxmlformats.org/presentationml/2006/ole">
            <p:oleObj spid="_x0000_s3074" name="Document" r:id="rId3" imgW="5804593" imgH="813460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0038" y="279400"/>
            <a:ext cx="8183562" cy="1052513"/>
          </a:xfrm>
        </p:spPr>
        <p:txBody>
          <a:bodyPr/>
          <a:lstStyle/>
          <a:p>
            <a:pPr eaLnBrk="1" hangingPunct="1"/>
            <a:r>
              <a:rPr lang="pt-BR" smtClean="0"/>
              <a:t>Perguntas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idx="1"/>
          </p:nvPr>
        </p:nvSpPr>
        <p:spPr>
          <a:xfrm>
            <a:off x="503238" y="1381125"/>
            <a:ext cx="8183562" cy="4187825"/>
          </a:xfrm>
        </p:spPr>
        <p:txBody>
          <a:bodyPr/>
          <a:lstStyle/>
          <a:p>
            <a:pPr eaLnBrk="1" hangingPunct="1"/>
            <a:r>
              <a:rPr lang="pt-BR" smtClean="0"/>
              <a:t>O que são Investimentos Permanentes?</a:t>
            </a:r>
          </a:p>
          <a:p>
            <a:pPr eaLnBrk="1" hangingPunct="1"/>
            <a:r>
              <a:rPr lang="pt-BR" smtClean="0"/>
              <a:t>Quais os métodos de contabilização de investimentos em participações em outras empresas?</a:t>
            </a:r>
          </a:p>
          <a:p>
            <a:pPr eaLnBrk="1" hangingPunct="1"/>
            <a:r>
              <a:rPr lang="pt-BR" smtClean="0"/>
              <a:t>Quais as principais diferenças entre os métodos? Quais seus efeitos?</a:t>
            </a:r>
          </a:p>
          <a:p>
            <a:pPr eaLnBrk="1" hangingPunct="1"/>
            <a:r>
              <a:rPr lang="pt-BR" smtClean="0"/>
              <a:t>Quando se aplica cada método?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74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74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74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35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7331" name="Group 3"/>
          <p:cNvGraphicFramePr>
            <a:graphicFrameLocks noGrp="1"/>
          </p:cNvGraphicFramePr>
          <p:nvPr>
            <p:ph idx="1"/>
          </p:nvPr>
        </p:nvGraphicFramePr>
        <p:xfrm>
          <a:off x="134844" y="97028"/>
          <a:ext cx="5433886" cy="6722110"/>
        </p:xfrm>
        <a:graphic>
          <a:graphicData uri="http://schemas.openxmlformats.org/drawingml/2006/table">
            <a:tbl>
              <a:tblPr/>
              <a:tblGrid>
                <a:gridCol w="3239326"/>
                <a:gridCol w="1097280"/>
                <a:gridCol w="1097280"/>
              </a:tblGrid>
              <a:tr h="4318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Balanços em: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19X1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73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s/ depr.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c/ depr.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Caixa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23.000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23.000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Veículos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60.000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(-) Depreciação Acumulada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(12.000)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Máquinas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(-) Depreciação Acumulada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(12.000)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Total do Ativo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179.000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Patrimônio Líquido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Capital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180.000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Lucros Acumulados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Receita de Vendas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80.000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80.000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(-) Custo dos Serv. Prestados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(32.000)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(32.000)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(-) Despesas com Pessoal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(18.000)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(18.000)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(-) Despesas Administrativas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(7.000)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(7.000)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(-) Despesa de Depreciação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(24.000)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(+) Lucro Venda de Veículos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Total do Passivo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179.000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Solução – Inês Periente</a:t>
            </a: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>
            <p:ph idx="1"/>
          </p:nvPr>
        </p:nvGraphicFramePr>
        <p:xfrm>
          <a:off x="1533525" y="1857375"/>
          <a:ext cx="6235700" cy="3055938"/>
        </p:xfrm>
        <a:graphic>
          <a:graphicData uri="http://schemas.openxmlformats.org/presentationml/2006/ole">
            <p:oleObj spid="_x0000_s4098" name="Document" r:id="rId4" imgW="5619731" imgH="2754402" progId="Word.Document.8">
              <p:link updateAutomatic="1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8738"/>
          </a:xfrm>
        </p:spPr>
        <p:txBody>
          <a:bodyPr/>
          <a:lstStyle/>
          <a:p>
            <a:r>
              <a:rPr lang="pt-BR" dirty="0" smtClean="0"/>
              <a:t>Exemplo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87509"/>
            <a:ext cx="8229600" cy="452596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pt-BR" sz="2400" dirty="0" smtClean="0"/>
              <a:t>Durante o ano de 19X2 a empresa realizou novas operações e o saldo de diversas contas são apresentados a seguir:</a:t>
            </a:r>
            <a:endParaRPr lang="en-US" sz="2400" dirty="0" smtClean="0"/>
          </a:p>
          <a:p>
            <a:pPr>
              <a:buFont typeface="Arial" charset="0"/>
              <a:buNone/>
              <a:defRPr/>
            </a:pPr>
            <a:r>
              <a:rPr lang="pt-BR" sz="2400" dirty="0" smtClean="0"/>
              <a:t>Receita de Serviços 	 </a:t>
            </a:r>
            <a:r>
              <a:rPr lang="pt-BR" sz="2400" dirty="0" smtClean="0"/>
              <a:t>	95.000</a:t>
            </a:r>
          </a:p>
          <a:p>
            <a:pPr>
              <a:buFont typeface="Arial" charset="0"/>
              <a:buNone/>
              <a:defRPr/>
            </a:pPr>
            <a:r>
              <a:rPr lang="pt-BR" sz="2400" dirty="0" smtClean="0"/>
              <a:t>Despesas </a:t>
            </a:r>
            <a:r>
              <a:rPr lang="pt-BR" sz="2400" dirty="0" smtClean="0"/>
              <a:t>com Pessoal 	 20.000</a:t>
            </a:r>
            <a:endParaRPr lang="en-US" sz="2400" dirty="0" smtClean="0"/>
          </a:p>
          <a:p>
            <a:pPr>
              <a:buFont typeface="Arial" charset="0"/>
              <a:buNone/>
              <a:defRPr/>
            </a:pPr>
            <a:r>
              <a:rPr lang="pt-BR" sz="2400" dirty="0" smtClean="0"/>
              <a:t>Custo dos Serviços Prestados 	 </a:t>
            </a:r>
            <a:r>
              <a:rPr lang="pt-BR" sz="2400" dirty="0" smtClean="0"/>
              <a:t>45.000</a:t>
            </a:r>
          </a:p>
          <a:p>
            <a:pPr>
              <a:buFont typeface="Arial" charset="0"/>
              <a:buNone/>
              <a:defRPr/>
            </a:pPr>
            <a:r>
              <a:rPr lang="pt-BR" sz="2400" dirty="0" smtClean="0"/>
              <a:t>Despesas </a:t>
            </a:r>
            <a:r>
              <a:rPr lang="pt-BR" sz="2400" dirty="0" smtClean="0"/>
              <a:t>Administrativas 	 10.000</a:t>
            </a:r>
            <a:endParaRPr lang="en-US" sz="2400" dirty="0" smtClean="0"/>
          </a:p>
          <a:p>
            <a:pPr marL="0" indent="0">
              <a:buFont typeface="Arial" charset="0"/>
              <a:buNone/>
              <a:defRPr/>
            </a:pPr>
            <a:r>
              <a:rPr lang="pt-BR" sz="2400" dirty="0" smtClean="0"/>
              <a:t>No final de Dezembro de 19X2 a empresa vendeu um de seus veículos pelo valor de $20.000, sendo este veículo havia custado $20.000. Os proprietários da empresa ficaram satisfeitos com o resultado da empresa pois, na visão deles, o lucro da empresa está sendo mantido em níveis aproximadamente constantes (desta vez o lucro calculado por eles foi de $40.000, incluindo o valor da venda do veículo).</a:t>
            </a:r>
            <a:endParaRPr lang="en-US" sz="2400" dirty="0" smtClean="0"/>
          </a:p>
          <a:p>
            <a:pPr>
              <a:defRPr/>
            </a:pPr>
            <a:r>
              <a:rPr lang="pt-BR" sz="2400" b="1" i="1" dirty="0" smtClean="0"/>
              <a:t>Pede-se:</a:t>
            </a:r>
            <a:endParaRPr lang="en-US" sz="2400" dirty="0" smtClean="0"/>
          </a:p>
          <a:p>
            <a:pPr marL="266700" indent="-266700">
              <a:buFont typeface="Arial" charset="0"/>
              <a:buNone/>
              <a:defRPr/>
            </a:pPr>
            <a:r>
              <a:rPr lang="pt-BR" sz="2400" dirty="0" smtClean="0"/>
              <a:t>a) Elabore a Demonstração de Resultados para o ano de 19X2 e faça uma análise da evolução do resultado da empresa de 19X1 para 19X2. </a:t>
            </a:r>
            <a:endParaRPr lang="en-US" sz="2400" dirty="0" smtClean="0"/>
          </a:p>
          <a:p>
            <a:pPr marL="266700" indent="-266700">
              <a:buFont typeface="Arial" charset="0"/>
              <a:buNone/>
              <a:defRPr/>
            </a:pPr>
            <a:r>
              <a:rPr lang="pt-BR" sz="2400" dirty="0" smtClean="0"/>
              <a:t>b) Procure identificar as causas da variação do resultado da empresa e responda se você faria algum investimento nesta empresa baseado apenas nestas informações disponíveis. (Justifique sua resposta)</a:t>
            </a:r>
            <a:endParaRPr lang="en-US" sz="2400" dirty="0" smtClean="0"/>
          </a:p>
          <a:p>
            <a:pPr>
              <a:defRPr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7331" name="Group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5433886" cy="6722110"/>
        </p:xfrm>
        <a:graphic>
          <a:graphicData uri="http://schemas.openxmlformats.org/drawingml/2006/table">
            <a:tbl>
              <a:tblPr/>
              <a:tblGrid>
                <a:gridCol w="3239326"/>
                <a:gridCol w="1097280"/>
                <a:gridCol w="1097280"/>
              </a:tblGrid>
              <a:tr h="4318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Balanços em: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19X1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73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s/ depr.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c/ depr.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Caixa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23.000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23.000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Veículos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60.000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(-) Depreciação Acumulada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(12.000)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Máquinas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(-) Depreciação Acumulada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(12.000)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Total do Ativo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179.000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Patrimônio Líquido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Capital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180.000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Lucros Acumulados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Receita de Vendas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80.000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80.000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(-) Custo dos Serv. Prestados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(32.000)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(32.000)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(-) Despesas com Pessoal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(18.000)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(18.000)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(-) Despesas Administrativas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(7.000)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(7.000)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(-) Despesa de Depreciação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(24.000)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(+) Lucro Venda de Veículos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Total do Passivo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179.000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7331" name="Group 3"/>
          <p:cNvGraphicFramePr>
            <a:graphicFrameLocks noGrp="1"/>
          </p:cNvGraphicFramePr>
          <p:nvPr>
            <p:ph idx="1"/>
          </p:nvPr>
        </p:nvGraphicFramePr>
        <p:xfrm>
          <a:off x="107950" y="123922"/>
          <a:ext cx="7628446" cy="6722110"/>
        </p:xfrm>
        <a:graphic>
          <a:graphicData uri="http://schemas.openxmlformats.org/drawingml/2006/table">
            <a:tbl>
              <a:tblPr/>
              <a:tblGrid>
                <a:gridCol w="3239326"/>
                <a:gridCol w="1097280"/>
                <a:gridCol w="1097280"/>
                <a:gridCol w="1097280"/>
                <a:gridCol w="1097280"/>
              </a:tblGrid>
              <a:tr h="4318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Balanços em: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19X1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19X2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73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s/ depr.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c/ depr.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s/ depr.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c/ depr.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Caixa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23.000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23.000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43.000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43.000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Veículos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60.000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60.000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(-) Depreciação Acumulada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(12.000)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(24.000)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Máquinas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120.000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(-) Depreciação Acumulada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(12.000)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(24.000)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Total do Ativo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179.000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43.000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175.000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Patrimônio Líquido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Capital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180.000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180.000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Lucros Acumulados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23.000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(1.000)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Receita de Vendas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80.000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80.000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95.000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95.000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(-) Custo dos Serv. Prestados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(32.000)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(32.000)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(45.000)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(45.000)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(-) Despesas com Pessoal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(18.000)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(18.000)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(20.000)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(20.000)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(-) Despesas Administrativas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(7.000)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(7.000)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(10.000)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(10.000)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(-) Despesa de Depreciação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(24.000)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(24.000)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(+) Lucro Venda de Veículos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Total do Passivo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179.000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43.000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175.000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7331" name="Group 3"/>
          <p:cNvGraphicFramePr>
            <a:graphicFrameLocks noGrp="1"/>
          </p:cNvGraphicFramePr>
          <p:nvPr>
            <p:ph idx="1"/>
          </p:nvPr>
        </p:nvGraphicFramePr>
        <p:xfrm>
          <a:off x="107950" y="258392"/>
          <a:ext cx="8888219" cy="6409374"/>
        </p:xfrm>
        <a:graphic>
          <a:graphicData uri="http://schemas.openxmlformats.org/drawingml/2006/table">
            <a:tbl>
              <a:tblPr/>
              <a:tblGrid>
                <a:gridCol w="2904617"/>
                <a:gridCol w="997267"/>
                <a:gridCol w="997267"/>
                <a:gridCol w="997267"/>
                <a:gridCol w="997267"/>
                <a:gridCol w="997267"/>
                <a:gridCol w="997267"/>
              </a:tblGrid>
              <a:tr h="4318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Balanços em:</a:t>
                      </a: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19X1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19X2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19X2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(após a venda)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73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s/ depr.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c/ depr.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s/ depr.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c/ depr.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s/ depr.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c/ depr.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Caixa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23.000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23.000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43.000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43.000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63.000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63.000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Veículos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60.000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60.000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40.000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(-) Depreciação Acumulada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(12.000)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(24.000)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(16.000)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Máquinas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120.000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120.000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(-) Depreciação Acumulada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(12.000)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(24.000)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(24.000)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Total do Ativo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179.000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43.000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175.000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63.000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183.000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Patrimônio Líquido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Capital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180.000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180.000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180.000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Lucros Acumulados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23.000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(1.000)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23.000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(1.000)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Receita de Vendas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80.000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80.000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95.000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95.000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95.000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95.000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(-) Custo dos Serv. Prestados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(32.000)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(32.000)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(45.000)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(45.000)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(45.000)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(45.000)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(-) Despesas com Pessoal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(18.000)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(18.000)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(20.000)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(20.000)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(20.000)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(20.000)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(-) Despesas Administrativas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(7.000)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(7.000)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(10.000)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(10.000)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(10.000)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(10.000)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(-) Despesa de Depreciação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(24.000)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(24.000)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(24.000)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(+) Lucro Venda de Veículos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Arial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20.000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8.000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Total do Passivo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179.000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43.000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175.000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63.000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charset="0"/>
                          <a:cs typeface="Arial" charset="0"/>
                        </a:rPr>
                        <a:t>183.000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Questões controversas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sistema que faz uma máquina operar, faz parte ou não do Imobilizado? Ele é corpóreo ou incorpóreo?</a:t>
            </a:r>
          </a:p>
          <a:p>
            <a:r>
              <a:rPr lang="pt-BR" dirty="0" smtClean="0"/>
              <a:t>E as benfeitorias em propriedades de terceiros?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Teste de Recuperabilidade</a:t>
            </a:r>
            <a:endParaRPr lang="en-US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23850" y="1343547"/>
            <a:ext cx="8496300" cy="504753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381000" indent="-381000" algn="l">
              <a:buFont typeface="Arial" pitchFamily="34" charset="0"/>
              <a:buChar char="•"/>
            </a:pPr>
            <a:r>
              <a:rPr lang="pt-BR" sz="2800" dirty="0" smtClean="0"/>
              <a:t>Limitação </a:t>
            </a:r>
            <a:r>
              <a:rPr lang="pt-BR" sz="2800" dirty="0"/>
              <a:t>do custo dos ativos ao seu valor econômico (valor que, pelo uso, possa ser obtido em termos de fluxos de caixa futuros</a:t>
            </a:r>
            <a:r>
              <a:rPr lang="pt-BR" sz="2800" dirty="0" smtClean="0"/>
              <a:t>)</a:t>
            </a:r>
          </a:p>
          <a:p>
            <a:pPr marL="381000" indent="-381000">
              <a:buFont typeface="Arial" pitchFamily="34" charset="0"/>
              <a:buChar char="•"/>
            </a:pPr>
            <a:r>
              <a:rPr lang="pt-BR" sz="2800" dirty="0" smtClean="0"/>
              <a:t>A entidade deve aplicar o teste de impairment para determinar se um item do ativo deve ser reduzido pelo valor recuperável:</a:t>
            </a:r>
          </a:p>
          <a:p>
            <a:pPr marL="571500" lvl="1" indent="-300038">
              <a:buFont typeface="Wingdings" pitchFamily="2" charset="2"/>
              <a:buChar char="ü"/>
              <a:tabLst>
                <a:tab pos="541338" algn="l"/>
              </a:tabLst>
            </a:pPr>
            <a:r>
              <a:rPr lang="pt-BR" sz="2200" b="1" i="1" dirty="0" smtClean="0"/>
              <a:t>Impairment </a:t>
            </a:r>
            <a:r>
              <a:rPr lang="pt-BR" sz="2200" b="1" dirty="0" smtClean="0"/>
              <a:t>se aplica sempre que o valor contábil do ativo for maior que o seu valor recuperável</a:t>
            </a:r>
          </a:p>
          <a:p>
            <a:pPr marL="571500" lvl="1" indent="-300038">
              <a:buFont typeface="Wingdings" pitchFamily="2" charset="2"/>
              <a:buChar char="ü"/>
              <a:tabLst>
                <a:tab pos="541338" algn="l"/>
              </a:tabLst>
            </a:pPr>
            <a:r>
              <a:rPr lang="pt-BR" sz="2200" b="1" dirty="0" smtClean="0"/>
              <a:t>Revisão deve ser feita a cada balanço</a:t>
            </a:r>
          </a:p>
          <a:p>
            <a:pPr marL="571500" lvl="1" indent="-300038">
              <a:buFont typeface="Wingdings" pitchFamily="2" charset="2"/>
              <a:buChar char="ü"/>
              <a:tabLst>
                <a:tab pos="541338" algn="l"/>
              </a:tabLst>
            </a:pPr>
            <a:r>
              <a:rPr lang="pt-BR" sz="2200" b="1" dirty="0" smtClean="0"/>
              <a:t>Valor recuperável é o maior entre o valor líquido de venda (valor justo menos custo de venda) e o valor em uso (Valor Presente Líquido de fluxos futuros de caixa associados ao ativo)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49" y="843804"/>
            <a:ext cx="8658785" cy="46482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sz="2800" i="1" u="sng" dirty="0" err="1" smtClean="0"/>
              <a:t>Arrendamento</a:t>
            </a:r>
            <a:r>
              <a:rPr lang="en-US" altLang="en-US" sz="2800" dirty="0" smtClean="0"/>
              <a:t> é o </a:t>
            </a:r>
            <a:r>
              <a:rPr lang="en-US" altLang="en-US" sz="2800" dirty="0" err="1" smtClean="0"/>
              <a:t>processo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pelo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qual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uma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empresa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pode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obter</a:t>
            </a:r>
            <a:r>
              <a:rPr lang="en-US" altLang="en-US" sz="2800" dirty="0" smtClean="0"/>
              <a:t> o </a:t>
            </a:r>
            <a:r>
              <a:rPr lang="en-US" altLang="en-US" sz="2800" dirty="0" err="1" smtClean="0"/>
              <a:t>uso</a:t>
            </a:r>
            <a:r>
              <a:rPr lang="en-US" altLang="en-US" sz="2800" dirty="0" smtClean="0"/>
              <a:t> de </a:t>
            </a:r>
            <a:r>
              <a:rPr lang="en-US" altLang="en-US" sz="2800" dirty="0" err="1" smtClean="0"/>
              <a:t>certos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ativos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permanentes</a:t>
            </a:r>
            <a:r>
              <a:rPr lang="en-US" altLang="en-US" sz="2800" dirty="0" smtClean="0"/>
              <a:t>  </a:t>
            </a:r>
            <a:r>
              <a:rPr lang="en-US" altLang="en-US" sz="2800" dirty="0" err="1" smtClean="0"/>
              <a:t>em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troca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deve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fazer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uma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série</a:t>
            </a:r>
            <a:r>
              <a:rPr lang="en-US" altLang="en-US" sz="2800" dirty="0" smtClean="0"/>
              <a:t> de </a:t>
            </a:r>
            <a:r>
              <a:rPr lang="en-US" altLang="en-US" sz="2800" dirty="0" err="1" smtClean="0"/>
              <a:t>pagamentos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periódicos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contratados</a:t>
            </a:r>
            <a:r>
              <a:rPr lang="en-US" altLang="en-US" sz="2800" dirty="0" smtClean="0"/>
              <a:t>, </a:t>
            </a:r>
            <a:r>
              <a:rPr lang="en-US" altLang="en-US" sz="2800" dirty="0" err="1" smtClean="0"/>
              <a:t>os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quais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são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dedutíveis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para</a:t>
            </a:r>
            <a:r>
              <a:rPr lang="en-US" altLang="en-US" sz="2800" dirty="0" smtClean="0"/>
              <a:t> fins de </a:t>
            </a:r>
            <a:r>
              <a:rPr lang="en-US" altLang="en-US" sz="2800" dirty="0" err="1" smtClean="0"/>
              <a:t>imposto</a:t>
            </a:r>
            <a:r>
              <a:rPr lang="en-US" altLang="en-US" sz="2800" dirty="0" smtClean="0"/>
              <a:t> de </a:t>
            </a:r>
            <a:r>
              <a:rPr lang="en-US" altLang="en-US" sz="2800" dirty="0" err="1" smtClean="0"/>
              <a:t>renda</a:t>
            </a:r>
            <a:r>
              <a:rPr lang="en-US" altLang="en-US" sz="28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altLang="en-US" sz="2800" dirty="0" smtClean="0"/>
              <a:t>O </a:t>
            </a:r>
            <a:r>
              <a:rPr lang="en-US" altLang="en-US" sz="2800" i="1" u="sng" dirty="0" err="1" smtClean="0"/>
              <a:t>arrendatário</a:t>
            </a:r>
            <a:r>
              <a:rPr lang="en-US" altLang="en-US" sz="2800" dirty="0" smtClean="0"/>
              <a:t> é o </a:t>
            </a:r>
            <a:r>
              <a:rPr lang="en-US" altLang="en-US" sz="2800" dirty="0" err="1" smtClean="0"/>
              <a:t>beneficiário</a:t>
            </a:r>
            <a:r>
              <a:rPr lang="en-US" altLang="en-US" sz="2800" dirty="0" smtClean="0"/>
              <a:t> dos </a:t>
            </a:r>
            <a:r>
              <a:rPr lang="en-US" altLang="en-US" sz="2800" dirty="0" err="1" smtClean="0"/>
              <a:t>serviços</a:t>
            </a:r>
            <a:r>
              <a:rPr lang="en-US" altLang="en-US" sz="2800" dirty="0" smtClean="0"/>
              <a:t> dos </a:t>
            </a:r>
            <a:r>
              <a:rPr lang="en-US" altLang="en-US" sz="2800" dirty="0" err="1" smtClean="0"/>
              <a:t>ativos</a:t>
            </a:r>
            <a:r>
              <a:rPr lang="en-US" altLang="en-US" sz="2800" dirty="0" smtClean="0"/>
              <a:t> sob </a:t>
            </a:r>
            <a:r>
              <a:rPr lang="en-US" altLang="en-US" sz="2800" dirty="0" err="1" smtClean="0"/>
              <a:t>contrato</a:t>
            </a:r>
            <a:r>
              <a:rPr lang="en-US" altLang="en-US" sz="2800" dirty="0" smtClean="0"/>
              <a:t> de </a:t>
            </a:r>
            <a:r>
              <a:rPr lang="en-US" altLang="en-US" sz="2800" dirty="0" err="1" smtClean="0"/>
              <a:t>arrendamento</a:t>
            </a:r>
            <a:r>
              <a:rPr lang="en-US" altLang="en-US" sz="28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altLang="en-US" sz="2800" dirty="0" smtClean="0"/>
              <a:t>O </a:t>
            </a:r>
            <a:r>
              <a:rPr lang="en-US" altLang="en-US" sz="2800" i="1" u="sng" dirty="0" err="1" smtClean="0"/>
              <a:t>arrendador</a:t>
            </a:r>
            <a:r>
              <a:rPr lang="en-US" altLang="en-US" sz="2800" dirty="0" smtClean="0"/>
              <a:t> é o </a:t>
            </a:r>
            <a:r>
              <a:rPr lang="en-US" altLang="en-US" sz="2800" dirty="0" err="1" smtClean="0"/>
              <a:t>proprietário</a:t>
            </a:r>
            <a:r>
              <a:rPr lang="en-US" altLang="en-US" sz="2800" dirty="0" smtClean="0"/>
              <a:t> dos </a:t>
            </a:r>
            <a:r>
              <a:rPr lang="en-US" altLang="en-US" sz="2800" dirty="0" err="1" smtClean="0"/>
              <a:t>ativos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que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estão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sendo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arrendados</a:t>
            </a:r>
            <a:r>
              <a:rPr lang="en-US" altLang="en-US" sz="2800" dirty="0" smtClean="0"/>
              <a:t>.</a:t>
            </a:r>
          </a:p>
        </p:txBody>
      </p:sp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0" y="762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n-US" altLang="en-US" sz="3900" b="1">
                <a:solidFill>
                  <a:schemeClr val="tx2"/>
                </a:solidFill>
              </a:rPr>
              <a:t>Arrendamento</a:t>
            </a:r>
            <a:endParaRPr lang="en-US" altLang="en-US" sz="39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3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43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43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43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4" grpId="0" build="p" autoUpdateAnimBg="0"/>
      <p:bldP spid="243715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ChangeArrowheads="1"/>
          </p:cNvSpPr>
          <p:nvPr/>
        </p:nvSpPr>
        <p:spPr bwMode="auto">
          <a:xfrm>
            <a:off x="228600" y="1660525"/>
            <a:ext cx="8770938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altLang="en-US" sz="2400"/>
              <a:t>Um </a:t>
            </a:r>
            <a:r>
              <a:rPr lang="en-US" altLang="en-US" sz="2400" i="1" u="sng"/>
              <a:t>arrendamento operacional</a:t>
            </a:r>
            <a:r>
              <a:rPr lang="en-US" altLang="en-US" sz="2400"/>
              <a:t> é um acordo </a:t>
            </a:r>
            <a:r>
              <a:rPr lang="en-US" altLang="en-US" sz="2400" i="1" u="sng"/>
              <a:t>cancelável</a:t>
            </a:r>
            <a:r>
              <a:rPr lang="en-US" altLang="en-US" sz="2400"/>
              <a:t> pelo qual o arrendatário concorda em fazer pagamentos periódicos ao arrendador, geralmente por cinco anos ou menos, visando obter os serviços de um ativo.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altLang="en-US" sz="2400"/>
              <a:t>Em geral, os pagamentos totais durante o prazo do contrato são inferiores ao custo inicial do ativo arrendado para o arrendador.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altLang="en-US" sz="2400"/>
              <a:t>Se o arrendamento operacional for mantido até a data de vencimento, o arrendatário devolverá o ativo arrendado ao arrendador, o qual poderá arrendá-lo novamente ou vendê-lo.</a:t>
            </a:r>
          </a:p>
        </p:txBody>
      </p:sp>
      <p:sp>
        <p:nvSpPr>
          <p:cNvPr id="245763" name="Rectangle 3"/>
          <p:cNvSpPr>
            <a:spLocks noChangeArrowheads="1"/>
          </p:cNvSpPr>
          <p:nvPr/>
        </p:nvSpPr>
        <p:spPr bwMode="auto">
          <a:xfrm>
            <a:off x="0" y="762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n-US" altLang="en-US" sz="3900" b="1">
                <a:solidFill>
                  <a:schemeClr val="tx2"/>
                </a:solidFill>
              </a:rPr>
              <a:t>Arrendamento</a:t>
            </a:r>
            <a:endParaRPr lang="en-US" altLang="en-US" sz="39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5764" name="Text Box 4"/>
          <p:cNvSpPr txBox="1">
            <a:spLocks noChangeArrowheads="1"/>
          </p:cNvSpPr>
          <p:nvPr/>
        </p:nvSpPr>
        <p:spPr bwMode="auto">
          <a:xfrm>
            <a:off x="1676400" y="838200"/>
            <a:ext cx="5638800" cy="531813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>
                <a:solidFill>
                  <a:srgbClr val="000000"/>
                </a:solidFill>
              </a:rPr>
              <a:t>Arrendamentos operacionais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5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45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45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45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2" grpId="0" build="p" autoUpdateAnimBg="0"/>
      <p:bldP spid="245764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500063" y="336550"/>
            <a:ext cx="79295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tabLst>
                <a:tab pos="457200" algn="l"/>
              </a:tabLst>
              <a:defRPr/>
            </a:pPr>
            <a:r>
              <a:rPr lang="pt-BR" sz="2400" b="1" i="1" dirty="0">
                <a:latin typeface="+mn-lt"/>
                <a:ea typeface="Times New Roman" pitchFamily="18" charset="0"/>
              </a:rPr>
              <a:t>Indique o efeito dos erros abaixo cometidos pelo contador no Balanço Patrimonial na equação contábil </a:t>
            </a:r>
            <a:r>
              <a:rPr lang="pt-BR" sz="2400" b="1" i="1" dirty="0" smtClean="0">
                <a:latin typeface="+mn-lt"/>
                <a:ea typeface="Times New Roman" pitchFamily="18" charset="0"/>
              </a:rPr>
              <a:t>“A</a:t>
            </a:r>
            <a:r>
              <a:rPr lang="pt-BR" sz="2400" b="1" i="1" dirty="0">
                <a:latin typeface="+mn-lt"/>
                <a:ea typeface="Times New Roman" pitchFamily="18" charset="0"/>
              </a:rPr>
              <a:t>= P + </a:t>
            </a:r>
            <a:r>
              <a:rPr lang="pt-BR" sz="2400" b="1" i="1" dirty="0" smtClean="0">
                <a:latin typeface="+mn-lt"/>
                <a:ea typeface="Times New Roman" pitchFamily="18" charset="0"/>
              </a:rPr>
              <a:t>PL”:</a:t>
            </a:r>
            <a:endParaRPr lang="pt-BR" sz="4400" b="1" i="1" dirty="0">
              <a:latin typeface="+mn-lt"/>
            </a:endParaRP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249238" y="1428750"/>
            <a:ext cx="8528050" cy="655638"/>
            <a:chOff x="292070" y="1857364"/>
            <a:chExt cx="8528081" cy="65563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292070" y="1874827"/>
              <a:ext cx="2584459" cy="622300"/>
            </a:xfrm>
            <a:prstGeom prst="rect">
              <a:avLst/>
            </a:prstGeom>
            <a:solidFill>
              <a:srgbClr val="7AA6BC"/>
            </a:solidFill>
            <a:ln w="6350">
              <a:solidFill>
                <a:schemeClr val="bg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C0C0C0">
                  <a:alpha val="50000"/>
                </a:srgbClr>
              </a:outerShdw>
            </a:effectLst>
          </p:spPr>
          <p:txBody>
            <a:bodyPr wrap="none" lIns="45720" rIns="45720" anchor="ctr"/>
            <a:lstStyle/>
            <a:p>
              <a:pPr eaLnBrk="0" hangingPunct="0">
                <a:defRPr/>
              </a:pPr>
              <a:endParaRPr lang="en-US" sz="2000" b="1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3214668" y="1860539"/>
              <a:ext cx="1700219" cy="635000"/>
            </a:xfrm>
            <a:prstGeom prst="rect">
              <a:avLst/>
            </a:prstGeom>
            <a:solidFill>
              <a:srgbClr val="7AA6BC"/>
            </a:solidFill>
            <a:ln w="6350">
              <a:solidFill>
                <a:schemeClr val="bg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C0C0C0">
                  <a:alpha val="50000"/>
                </a:srgbClr>
              </a:outerShdw>
            </a:effectLst>
          </p:spPr>
          <p:txBody>
            <a:bodyPr wrap="none" lIns="45720" rIns="45720" anchor="ctr"/>
            <a:lstStyle/>
            <a:p>
              <a:pPr eaLnBrk="0" hangingPunct="0">
                <a:defRPr/>
              </a:pPr>
              <a:endParaRPr lang="en-US" sz="2000" b="1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5157775" y="1857364"/>
              <a:ext cx="1654181" cy="636588"/>
            </a:xfrm>
            <a:prstGeom prst="rect">
              <a:avLst/>
            </a:prstGeom>
            <a:solidFill>
              <a:srgbClr val="7AA6BC"/>
            </a:solidFill>
            <a:ln w="6350">
              <a:solidFill>
                <a:schemeClr val="bg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C0C0C0">
                  <a:alpha val="50000"/>
                </a:srgbClr>
              </a:outerShdw>
            </a:effectLst>
          </p:spPr>
          <p:txBody>
            <a:bodyPr wrap="none" lIns="45720" rIns="45720" anchor="ctr"/>
            <a:lstStyle/>
            <a:p>
              <a:pPr eaLnBrk="0" hangingPunct="0">
                <a:defRPr/>
              </a:pPr>
              <a:endParaRPr lang="en-US" sz="2000" b="1"/>
            </a:p>
          </p:txBody>
        </p:sp>
        <p:sp>
          <p:nvSpPr>
            <p:cNvPr id="48171" name="Text Box 10"/>
            <p:cNvSpPr txBox="1">
              <a:spLocks noChangeArrowheads="1"/>
            </p:cNvSpPr>
            <p:nvPr/>
          </p:nvSpPr>
          <p:spPr bwMode="auto">
            <a:xfrm>
              <a:off x="3551071" y="1995477"/>
              <a:ext cx="949491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sz="2000" b="1">
                  <a:solidFill>
                    <a:schemeClr val="bg1"/>
                  </a:solidFill>
                </a:rPr>
                <a:t>ATIVO</a:t>
              </a:r>
            </a:p>
          </p:txBody>
        </p:sp>
        <p:sp>
          <p:nvSpPr>
            <p:cNvPr id="48172" name="Text Box 11"/>
            <p:cNvSpPr txBox="1">
              <a:spLocks noChangeArrowheads="1"/>
            </p:cNvSpPr>
            <p:nvPr/>
          </p:nvSpPr>
          <p:spPr bwMode="auto">
            <a:xfrm>
              <a:off x="5290744" y="1997064"/>
              <a:ext cx="1306961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sz="2000" b="1">
                  <a:solidFill>
                    <a:schemeClr val="bg1"/>
                  </a:solidFill>
                </a:rPr>
                <a:t>PASSIVO</a:t>
              </a:r>
            </a:p>
          </p:txBody>
        </p:sp>
        <p:sp>
          <p:nvSpPr>
            <p:cNvPr id="28" name="Rectangle 7"/>
            <p:cNvSpPr>
              <a:spLocks noChangeArrowheads="1"/>
            </p:cNvSpPr>
            <p:nvPr/>
          </p:nvSpPr>
          <p:spPr bwMode="auto">
            <a:xfrm>
              <a:off x="7165970" y="1876414"/>
              <a:ext cx="1654181" cy="636588"/>
            </a:xfrm>
            <a:prstGeom prst="rect">
              <a:avLst/>
            </a:prstGeom>
            <a:solidFill>
              <a:srgbClr val="7AA6BC"/>
            </a:solidFill>
            <a:ln w="6350">
              <a:solidFill>
                <a:schemeClr val="bg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C0C0C0">
                  <a:alpha val="50000"/>
                </a:srgbClr>
              </a:outerShdw>
            </a:effectLst>
          </p:spPr>
          <p:txBody>
            <a:bodyPr wrap="none" lIns="45720" rIns="45720" anchor="ctr"/>
            <a:lstStyle/>
            <a:p>
              <a:pPr eaLnBrk="0" hangingPunct="0">
                <a:defRPr/>
              </a:pPr>
              <a:endParaRPr lang="en-US" sz="2000" b="1"/>
            </a:p>
          </p:txBody>
        </p:sp>
        <p:sp>
          <p:nvSpPr>
            <p:cNvPr id="48174" name="Text Box 11"/>
            <p:cNvSpPr txBox="1">
              <a:spLocks noChangeArrowheads="1"/>
            </p:cNvSpPr>
            <p:nvPr/>
          </p:nvSpPr>
          <p:spPr bwMode="auto">
            <a:xfrm>
              <a:off x="7786710" y="2016114"/>
              <a:ext cx="513282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sz="2000" b="1">
                  <a:solidFill>
                    <a:schemeClr val="bg1"/>
                  </a:solidFill>
                </a:rPr>
                <a:t>PL</a:t>
              </a:r>
            </a:p>
          </p:txBody>
        </p:sp>
      </p:grp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242888" y="3214688"/>
            <a:ext cx="8528050" cy="1000125"/>
            <a:chOff x="285720" y="3643314"/>
            <a:chExt cx="8528081" cy="1000132"/>
          </a:xfrm>
        </p:grpSpPr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285720" y="3643314"/>
              <a:ext cx="2584459" cy="792168"/>
            </a:xfrm>
            <a:prstGeom prst="rect">
              <a:avLst/>
            </a:prstGeom>
            <a:solidFill>
              <a:srgbClr val="7AA6BC"/>
            </a:solidFill>
            <a:ln w="635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C0C0C0">
                  <a:alpha val="50000"/>
                </a:srgbClr>
              </a:outerShdw>
            </a:effectLst>
          </p:spPr>
          <p:txBody>
            <a:bodyPr wrap="none" lIns="45720" rIns="45720" anchor="ctr"/>
            <a:lstStyle/>
            <a:p>
              <a:pPr eaLnBrk="0" hangingPunct="0">
                <a:defRPr/>
              </a:pPr>
              <a:endParaRPr lang="en-US" sz="2000" b="1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3222606" y="3665539"/>
              <a:ext cx="1700218" cy="960444"/>
            </a:xfrm>
            <a:prstGeom prst="rect">
              <a:avLst/>
            </a:prstGeom>
            <a:solidFill>
              <a:srgbClr val="7AA6BC">
                <a:alpha val="50000"/>
              </a:srgbClr>
            </a:solidFill>
            <a:ln w="6350">
              <a:solidFill>
                <a:schemeClr val="bg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C0C0C0">
                  <a:alpha val="50000"/>
                </a:srgbClr>
              </a:outerShdw>
            </a:effectLst>
          </p:spPr>
          <p:txBody>
            <a:bodyPr wrap="none" lIns="45720" rIns="45720"/>
            <a:lstStyle/>
            <a:p>
              <a:pPr marL="114300" indent="-114300" eaLnBrk="0" hangingPunct="0">
                <a:spcBef>
                  <a:spcPct val="30000"/>
                </a:spcBef>
                <a:buClr>
                  <a:schemeClr val="folHlink"/>
                </a:buClr>
                <a:buFontTx/>
                <a:buChar char="•"/>
                <a:defRPr/>
              </a:pPr>
              <a:endParaRPr lang="en-US" sz="2000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5151425" y="3665539"/>
              <a:ext cx="1654181" cy="958857"/>
            </a:xfrm>
            <a:prstGeom prst="rect">
              <a:avLst/>
            </a:prstGeom>
            <a:solidFill>
              <a:srgbClr val="7AA6BC">
                <a:alpha val="50000"/>
              </a:srgbClr>
            </a:solidFill>
            <a:ln w="6350">
              <a:solidFill>
                <a:schemeClr val="bg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C0C0C0">
                  <a:alpha val="50000"/>
                </a:srgbClr>
              </a:outerShdw>
            </a:effectLst>
          </p:spPr>
          <p:txBody>
            <a:bodyPr wrap="none" lIns="45720" rIns="45720"/>
            <a:lstStyle/>
            <a:p>
              <a:pPr marL="114300" indent="-114300" eaLnBrk="0" hangingPunct="0">
                <a:spcBef>
                  <a:spcPct val="30000"/>
                </a:spcBef>
                <a:buClr>
                  <a:schemeClr val="folHlink"/>
                </a:buClr>
                <a:buFontTx/>
                <a:buChar char="•"/>
                <a:defRPr/>
              </a:pPr>
              <a:endParaRPr lang="en-US" sz="2000"/>
            </a:p>
          </p:txBody>
        </p:sp>
        <p:sp>
          <p:nvSpPr>
            <p:cNvPr id="48166" name="Text Box 18"/>
            <p:cNvSpPr txBox="1">
              <a:spLocks noChangeArrowheads="1"/>
            </p:cNvSpPr>
            <p:nvPr/>
          </p:nvSpPr>
          <p:spPr bwMode="auto">
            <a:xfrm>
              <a:off x="500034" y="3900503"/>
              <a:ext cx="1467068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pt-BR" sz="2000" b="1" dirty="0">
                  <a:solidFill>
                    <a:schemeClr val="bg1"/>
                  </a:solidFill>
                </a:rPr>
                <a:t>Situação 2</a:t>
              </a:r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7159620" y="3684589"/>
              <a:ext cx="1654181" cy="958857"/>
            </a:xfrm>
            <a:prstGeom prst="rect">
              <a:avLst/>
            </a:prstGeom>
            <a:solidFill>
              <a:srgbClr val="7AA6BC">
                <a:alpha val="50000"/>
              </a:srgbClr>
            </a:solidFill>
            <a:ln w="6350">
              <a:solidFill>
                <a:schemeClr val="bg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C0C0C0">
                  <a:alpha val="50000"/>
                </a:srgbClr>
              </a:outerShdw>
            </a:effectLst>
          </p:spPr>
          <p:txBody>
            <a:bodyPr wrap="none" lIns="45720" rIns="45720"/>
            <a:lstStyle/>
            <a:p>
              <a:pPr marL="114300" indent="-114300" eaLnBrk="0" hangingPunct="0">
                <a:spcBef>
                  <a:spcPct val="30000"/>
                </a:spcBef>
                <a:buClr>
                  <a:schemeClr val="folHlink"/>
                </a:buClr>
                <a:buFontTx/>
                <a:buChar char="•"/>
                <a:defRPr/>
              </a:pPr>
              <a:endParaRPr lang="en-US" sz="2000"/>
            </a:p>
          </p:txBody>
        </p:sp>
      </p:grpSp>
      <p:grpSp>
        <p:nvGrpSpPr>
          <p:cNvPr id="11" name="Group 45"/>
          <p:cNvGrpSpPr>
            <a:grpSpLocks/>
          </p:cNvGrpSpPr>
          <p:nvPr/>
        </p:nvGrpSpPr>
        <p:grpSpPr bwMode="auto">
          <a:xfrm>
            <a:off x="268288" y="4286250"/>
            <a:ext cx="8528050" cy="1000125"/>
            <a:chOff x="311149" y="4714884"/>
            <a:chExt cx="8528081" cy="1000132"/>
          </a:xfrm>
        </p:grpSpPr>
        <p:sp>
          <p:nvSpPr>
            <p:cNvPr id="22" name="Rectangle 15"/>
            <p:cNvSpPr>
              <a:spLocks noChangeArrowheads="1"/>
            </p:cNvSpPr>
            <p:nvPr/>
          </p:nvSpPr>
          <p:spPr bwMode="auto">
            <a:xfrm>
              <a:off x="311149" y="4714884"/>
              <a:ext cx="2584459" cy="946157"/>
            </a:xfrm>
            <a:prstGeom prst="rect">
              <a:avLst/>
            </a:prstGeom>
            <a:solidFill>
              <a:srgbClr val="7AA6BC"/>
            </a:solidFill>
            <a:ln w="635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C0C0C0">
                  <a:alpha val="50000"/>
                </a:srgbClr>
              </a:outerShdw>
            </a:effectLst>
          </p:spPr>
          <p:txBody>
            <a:bodyPr wrap="none" lIns="45720" rIns="45720" anchor="ctr"/>
            <a:lstStyle/>
            <a:p>
              <a:pPr eaLnBrk="0" hangingPunct="0">
                <a:defRPr/>
              </a:pPr>
              <a:endParaRPr lang="en-US" sz="2000" b="1"/>
            </a:p>
          </p:txBody>
        </p:sp>
        <p:sp>
          <p:nvSpPr>
            <p:cNvPr id="23" name="Rectangle 16"/>
            <p:cNvSpPr>
              <a:spLocks noChangeArrowheads="1"/>
            </p:cNvSpPr>
            <p:nvPr/>
          </p:nvSpPr>
          <p:spPr bwMode="auto">
            <a:xfrm>
              <a:off x="3248035" y="4737109"/>
              <a:ext cx="1700218" cy="960445"/>
            </a:xfrm>
            <a:prstGeom prst="rect">
              <a:avLst/>
            </a:prstGeom>
            <a:solidFill>
              <a:srgbClr val="7AA6BC">
                <a:alpha val="50000"/>
              </a:srgbClr>
            </a:solidFill>
            <a:ln w="6350">
              <a:solidFill>
                <a:schemeClr val="bg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C0C0C0">
                  <a:alpha val="50000"/>
                </a:srgbClr>
              </a:outerShdw>
            </a:effectLst>
          </p:spPr>
          <p:txBody>
            <a:bodyPr wrap="none" lIns="45720" rIns="45720"/>
            <a:lstStyle/>
            <a:p>
              <a:pPr marL="114300" indent="-114300" eaLnBrk="0" hangingPunct="0">
                <a:spcBef>
                  <a:spcPct val="30000"/>
                </a:spcBef>
                <a:buClr>
                  <a:schemeClr val="folHlink"/>
                </a:buClr>
                <a:buFontTx/>
                <a:buChar char="•"/>
                <a:defRPr/>
              </a:pPr>
              <a:endParaRPr lang="en-US" sz="2000"/>
            </a:p>
          </p:txBody>
        </p:sp>
        <p:sp>
          <p:nvSpPr>
            <p:cNvPr id="24" name="Rectangle 17"/>
            <p:cNvSpPr>
              <a:spLocks noChangeArrowheads="1"/>
            </p:cNvSpPr>
            <p:nvPr/>
          </p:nvSpPr>
          <p:spPr bwMode="auto">
            <a:xfrm>
              <a:off x="5176854" y="4737109"/>
              <a:ext cx="1654181" cy="958857"/>
            </a:xfrm>
            <a:prstGeom prst="rect">
              <a:avLst/>
            </a:prstGeom>
            <a:solidFill>
              <a:srgbClr val="7AA6BC">
                <a:alpha val="50000"/>
              </a:srgbClr>
            </a:solidFill>
            <a:ln w="6350">
              <a:solidFill>
                <a:schemeClr val="bg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C0C0C0">
                  <a:alpha val="50000"/>
                </a:srgbClr>
              </a:outerShdw>
            </a:effectLst>
          </p:spPr>
          <p:txBody>
            <a:bodyPr wrap="none" lIns="45720" rIns="45720"/>
            <a:lstStyle/>
            <a:p>
              <a:pPr marL="114300" indent="-114300" eaLnBrk="0" hangingPunct="0">
                <a:spcBef>
                  <a:spcPct val="30000"/>
                </a:spcBef>
                <a:buClr>
                  <a:schemeClr val="folHlink"/>
                </a:buClr>
                <a:buFontTx/>
                <a:buChar char="•"/>
                <a:defRPr/>
              </a:pPr>
              <a:endParaRPr lang="en-US" sz="2000"/>
            </a:p>
          </p:txBody>
        </p:sp>
        <p:sp>
          <p:nvSpPr>
            <p:cNvPr id="48161" name="Text Box 18"/>
            <p:cNvSpPr txBox="1">
              <a:spLocks noChangeArrowheads="1"/>
            </p:cNvSpPr>
            <p:nvPr/>
          </p:nvSpPr>
          <p:spPr bwMode="auto">
            <a:xfrm>
              <a:off x="500034" y="4960941"/>
              <a:ext cx="1467068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pt-BR" sz="2000" b="1">
                  <a:solidFill>
                    <a:schemeClr val="bg1"/>
                  </a:solidFill>
                </a:rPr>
                <a:t>Situação 3</a:t>
              </a:r>
            </a:p>
          </p:txBody>
        </p:sp>
        <p:sp>
          <p:nvSpPr>
            <p:cNvPr id="32" name="Rectangle 17"/>
            <p:cNvSpPr>
              <a:spLocks noChangeArrowheads="1"/>
            </p:cNvSpPr>
            <p:nvPr/>
          </p:nvSpPr>
          <p:spPr bwMode="auto">
            <a:xfrm>
              <a:off x="7185049" y="4756159"/>
              <a:ext cx="1654181" cy="958857"/>
            </a:xfrm>
            <a:prstGeom prst="rect">
              <a:avLst/>
            </a:prstGeom>
            <a:solidFill>
              <a:srgbClr val="7AA6BC">
                <a:alpha val="50000"/>
              </a:srgbClr>
            </a:solidFill>
            <a:ln w="6350">
              <a:solidFill>
                <a:schemeClr val="bg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C0C0C0">
                  <a:alpha val="50000"/>
                </a:srgbClr>
              </a:outerShdw>
            </a:effectLst>
          </p:spPr>
          <p:txBody>
            <a:bodyPr wrap="none" lIns="45720" rIns="45720"/>
            <a:lstStyle/>
            <a:p>
              <a:pPr marL="114300" indent="-114300" eaLnBrk="0" hangingPunct="0">
                <a:spcBef>
                  <a:spcPct val="30000"/>
                </a:spcBef>
                <a:buClr>
                  <a:schemeClr val="folHlink"/>
                </a:buClr>
                <a:buFontTx/>
                <a:buChar char="•"/>
                <a:defRPr/>
              </a:pPr>
              <a:endParaRPr lang="en-US" sz="2000"/>
            </a:p>
          </p:txBody>
        </p:sp>
      </p:grpSp>
      <p:grpSp>
        <p:nvGrpSpPr>
          <p:cNvPr id="12" name="Group 43"/>
          <p:cNvGrpSpPr>
            <a:grpSpLocks/>
          </p:cNvGrpSpPr>
          <p:nvPr/>
        </p:nvGrpSpPr>
        <p:grpSpPr bwMode="auto">
          <a:xfrm>
            <a:off x="249238" y="2178050"/>
            <a:ext cx="8513762" cy="987425"/>
            <a:chOff x="292070" y="2606664"/>
            <a:chExt cx="8513793" cy="987432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292070" y="2606664"/>
              <a:ext cx="2584459" cy="792169"/>
            </a:xfrm>
            <a:prstGeom prst="rect">
              <a:avLst/>
            </a:prstGeom>
            <a:solidFill>
              <a:srgbClr val="7AA6BC"/>
            </a:solidFill>
            <a:ln w="635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C0C0C0">
                  <a:alpha val="50000"/>
                </a:srgbClr>
              </a:outerShdw>
            </a:effectLst>
          </p:spPr>
          <p:txBody>
            <a:bodyPr wrap="none" lIns="45720" rIns="45720" anchor="ctr"/>
            <a:lstStyle/>
            <a:p>
              <a:pPr eaLnBrk="0" hangingPunct="0">
                <a:defRPr/>
              </a:pPr>
              <a:endParaRPr lang="en-US" sz="2000" b="1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3228956" y="2606664"/>
              <a:ext cx="1700218" cy="960445"/>
            </a:xfrm>
            <a:prstGeom prst="rect">
              <a:avLst/>
            </a:prstGeom>
            <a:solidFill>
              <a:srgbClr val="7AA6BC">
                <a:alpha val="50000"/>
              </a:srgbClr>
            </a:solidFill>
            <a:ln w="6350">
              <a:solidFill>
                <a:schemeClr val="bg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C0C0C0">
                  <a:alpha val="50000"/>
                </a:srgbClr>
              </a:outerShdw>
            </a:effectLst>
          </p:spPr>
          <p:txBody>
            <a:bodyPr wrap="none" lIns="45720" rIns="45720"/>
            <a:lstStyle/>
            <a:p>
              <a:pPr marL="114300" indent="-114300" eaLnBrk="0" hangingPunct="0">
                <a:spcBef>
                  <a:spcPct val="30000"/>
                </a:spcBef>
                <a:buClr>
                  <a:schemeClr val="folHlink"/>
                </a:buClr>
                <a:buFontTx/>
                <a:buChar char="•"/>
                <a:defRPr/>
              </a:pPr>
              <a:endParaRPr lang="en-US" sz="2000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5143488" y="2606664"/>
              <a:ext cx="1654181" cy="946157"/>
            </a:xfrm>
            <a:prstGeom prst="rect">
              <a:avLst/>
            </a:prstGeom>
            <a:solidFill>
              <a:srgbClr val="7AA6BC">
                <a:alpha val="50000"/>
              </a:srgbClr>
            </a:solidFill>
            <a:ln w="6350">
              <a:solidFill>
                <a:schemeClr val="bg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C0C0C0">
                  <a:alpha val="50000"/>
                </a:srgbClr>
              </a:outerShdw>
            </a:effectLst>
          </p:spPr>
          <p:txBody>
            <a:bodyPr wrap="none" lIns="45720" rIns="45720"/>
            <a:lstStyle/>
            <a:p>
              <a:pPr marL="114300" indent="-114300" eaLnBrk="0" hangingPunct="0">
                <a:spcBef>
                  <a:spcPct val="30000"/>
                </a:spcBef>
                <a:buClr>
                  <a:schemeClr val="folHlink"/>
                </a:buClr>
                <a:buFontTx/>
                <a:buChar char="•"/>
                <a:defRPr/>
              </a:pPr>
              <a:endParaRPr lang="en-US" sz="2000"/>
            </a:p>
          </p:txBody>
        </p:sp>
        <p:sp>
          <p:nvSpPr>
            <p:cNvPr id="48156" name="Text Box 12"/>
            <p:cNvSpPr txBox="1">
              <a:spLocks noChangeArrowheads="1"/>
            </p:cNvSpPr>
            <p:nvPr/>
          </p:nvSpPr>
          <p:spPr bwMode="auto">
            <a:xfrm>
              <a:off x="387493" y="2879684"/>
              <a:ext cx="1467068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r>
                <a:rPr lang="pt-BR" sz="2000" b="1" dirty="0">
                  <a:solidFill>
                    <a:schemeClr val="bg1"/>
                  </a:solidFill>
                </a:rPr>
                <a:t>Situação 1</a:t>
              </a:r>
            </a:p>
          </p:txBody>
        </p:sp>
        <p:sp>
          <p:nvSpPr>
            <p:cNvPr id="29" name="Rectangle 8"/>
            <p:cNvSpPr>
              <a:spLocks noChangeArrowheads="1"/>
            </p:cNvSpPr>
            <p:nvPr/>
          </p:nvSpPr>
          <p:spPr bwMode="auto">
            <a:xfrm>
              <a:off x="7151682" y="2647939"/>
              <a:ext cx="1654181" cy="946157"/>
            </a:xfrm>
            <a:prstGeom prst="rect">
              <a:avLst/>
            </a:prstGeom>
            <a:solidFill>
              <a:srgbClr val="7AA6BC">
                <a:alpha val="50000"/>
              </a:srgbClr>
            </a:solidFill>
            <a:ln w="6350">
              <a:solidFill>
                <a:schemeClr val="bg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C0C0C0">
                  <a:alpha val="50000"/>
                </a:srgbClr>
              </a:outerShdw>
            </a:effectLst>
          </p:spPr>
          <p:txBody>
            <a:bodyPr wrap="none" lIns="45720" rIns="45720"/>
            <a:lstStyle/>
            <a:p>
              <a:pPr marL="114300" indent="-114300" eaLnBrk="0" hangingPunct="0">
                <a:spcBef>
                  <a:spcPct val="30000"/>
                </a:spcBef>
                <a:buClr>
                  <a:schemeClr val="folHlink"/>
                </a:buClr>
                <a:buFontTx/>
                <a:buChar char="•"/>
                <a:defRPr/>
              </a:pPr>
              <a:endParaRPr lang="en-US" sz="2000"/>
            </a:p>
          </p:txBody>
        </p:sp>
      </p:grpSp>
      <p:grpSp>
        <p:nvGrpSpPr>
          <p:cNvPr id="13" name="Group 46"/>
          <p:cNvGrpSpPr>
            <a:grpSpLocks/>
          </p:cNvGrpSpPr>
          <p:nvPr/>
        </p:nvGrpSpPr>
        <p:grpSpPr bwMode="auto">
          <a:xfrm>
            <a:off x="242888" y="5357813"/>
            <a:ext cx="8528050" cy="1000125"/>
            <a:chOff x="285720" y="5786454"/>
            <a:chExt cx="8528081" cy="1000132"/>
          </a:xfrm>
        </p:grpSpPr>
        <p:sp>
          <p:nvSpPr>
            <p:cNvPr id="36" name="Rectangle 15"/>
            <p:cNvSpPr>
              <a:spLocks noChangeArrowheads="1"/>
            </p:cNvSpPr>
            <p:nvPr/>
          </p:nvSpPr>
          <p:spPr bwMode="auto">
            <a:xfrm>
              <a:off x="285720" y="5786454"/>
              <a:ext cx="2584459" cy="946157"/>
            </a:xfrm>
            <a:prstGeom prst="rect">
              <a:avLst/>
            </a:prstGeom>
            <a:solidFill>
              <a:srgbClr val="7AA6BC"/>
            </a:solidFill>
            <a:ln w="635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C0C0C0">
                  <a:alpha val="50000"/>
                </a:srgbClr>
              </a:outerShdw>
            </a:effectLst>
          </p:spPr>
          <p:txBody>
            <a:bodyPr wrap="none" lIns="45720" rIns="45720" anchor="ctr"/>
            <a:lstStyle/>
            <a:p>
              <a:pPr eaLnBrk="0" hangingPunct="0">
                <a:defRPr/>
              </a:pPr>
              <a:endParaRPr lang="en-US" sz="2000" b="1"/>
            </a:p>
          </p:txBody>
        </p:sp>
        <p:sp>
          <p:nvSpPr>
            <p:cNvPr id="37" name="Rectangle 16"/>
            <p:cNvSpPr>
              <a:spLocks noChangeArrowheads="1"/>
            </p:cNvSpPr>
            <p:nvPr/>
          </p:nvSpPr>
          <p:spPr bwMode="auto">
            <a:xfrm>
              <a:off x="3222606" y="5808679"/>
              <a:ext cx="1700218" cy="960444"/>
            </a:xfrm>
            <a:prstGeom prst="rect">
              <a:avLst/>
            </a:prstGeom>
            <a:solidFill>
              <a:srgbClr val="7AA6BC">
                <a:alpha val="50000"/>
              </a:srgbClr>
            </a:solidFill>
            <a:ln w="6350">
              <a:solidFill>
                <a:schemeClr val="bg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C0C0C0">
                  <a:alpha val="50000"/>
                </a:srgbClr>
              </a:outerShdw>
            </a:effectLst>
          </p:spPr>
          <p:txBody>
            <a:bodyPr wrap="none" lIns="45720" rIns="45720"/>
            <a:lstStyle/>
            <a:p>
              <a:pPr marL="114300" indent="-114300" eaLnBrk="0" hangingPunct="0">
                <a:spcBef>
                  <a:spcPct val="30000"/>
                </a:spcBef>
                <a:buClr>
                  <a:schemeClr val="folHlink"/>
                </a:buClr>
                <a:buFontTx/>
                <a:buChar char="•"/>
                <a:defRPr/>
              </a:pPr>
              <a:endParaRPr lang="en-US" sz="2000"/>
            </a:p>
          </p:txBody>
        </p:sp>
        <p:sp>
          <p:nvSpPr>
            <p:cNvPr id="38" name="Rectangle 17"/>
            <p:cNvSpPr>
              <a:spLocks noChangeArrowheads="1"/>
            </p:cNvSpPr>
            <p:nvPr/>
          </p:nvSpPr>
          <p:spPr bwMode="auto">
            <a:xfrm>
              <a:off x="5151425" y="5808679"/>
              <a:ext cx="1654181" cy="958857"/>
            </a:xfrm>
            <a:prstGeom prst="rect">
              <a:avLst/>
            </a:prstGeom>
            <a:solidFill>
              <a:srgbClr val="7AA6BC">
                <a:alpha val="50000"/>
              </a:srgbClr>
            </a:solidFill>
            <a:ln w="6350">
              <a:solidFill>
                <a:schemeClr val="bg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C0C0C0">
                  <a:alpha val="50000"/>
                </a:srgbClr>
              </a:outerShdw>
            </a:effectLst>
          </p:spPr>
          <p:txBody>
            <a:bodyPr wrap="none" lIns="45720" rIns="45720"/>
            <a:lstStyle/>
            <a:p>
              <a:pPr marL="114300" indent="-114300" eaLnBrk="0" hangingPunct="0">
                <a:spcBef>
                  <a:spcPct val="30000"/>
                </a:spcBef>
                <a:buClr>
                  <a:schemeClr val="folHlink"/>
                </a:buClr>
                <a:buFontTx/>
                <a:buChar char="•"/>
                <a:defRPr/>
              </a:pPr>
              <a:endParaRPr lang="en-US" sz="2000"/>
            </a:p>
          </p:txBody>
        </p:sp>
        <p:sp>
          <p:nvSpPr>
            <p:cNvPr id="48151" name="Text Box 18"/>
            <p:cNvSpPr txBox="1">
              <a:spLocks noChangeArrowheads="1"/>
            </p:cNvSpPr>
            <p:nvPr/>
          </p:nvSpPr>
          <p:spPr bwMode="auto">
            <a:xfrm>
              <a:off x="474605" y="6032511"/>
              <a:ext cx="1467068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pt-BR" sz="2000" b="1" dirty="0">
                  <a:solidFill>
                    <a:schemeClr val="bg1"/>
                  </a:solidFill>
                </a:rPr>
                <a:t>Situação 4</a:t>
              </a:r>
            </a:p>
          </p:txBody>
        </p:sp>
        <p:sp>
          <p:nvSpPr>
            <p:cNvPr id="40" name="Rectangle 17"/>
            <p:cNvSpPr>
              <a:spLocks noChangeArrowheads="1"/>
            </p:cNvSpPr>
            <p:nvPr/>
          </p:nvSpPr>
          <p:spPr bwMode="auto">
            <a:xfrm>
              <a:off x="7159620" y="5827729"/>
              <a:ext cx="1654181" cy="958857"/>
            </a:xfrm>
            <a:prstGeom prst="rect">
              <a:avLst/>
            </a:prstGeom>
            <a:solidFill>
              <a:srgbClr val="7AA6BC">
                <a:alpha val="50000"/>
              </a:srgbClr>
            </a:solidFill>
            <a:ln w="6350">
              <a:solidFill>
                <a:schemeClr val="bg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C0C0C0">
                  <a:alpha val="50000"/>
                </a:srgbClr>
              </a:outerShdw>
            </a:effectLst>
          </p:spPr>
          <p:txBody>
            <a:bodyPr wrap="none" lIns="45720" rIns="45720"/>
            <a:lstStyle/>
            <a:p>
              <a:pPr marL="114300" indent="-114300" eaLnBrk="0" hangingPunct="0">
                <a:spcBef>
                  <a:spcPct val="30000"/>
                </a:spcBef>
                <a:buClr>
                  <a:schemeClr val="folHlink"/>
                </a:buClr>
                <a:buFontTx/>
                <a:buChar char="•"/>
                <a:defRPr/>
              </a:pPr>
              <a:endParaRPr lang="en-US" sz="2000"/>
            </a:p>
          </p:txBody>
        </p:sp>
      </p:grp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3243263" y="2262188"/>
            <a:ext cx="542925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400" b="1" i="1">
                <a:cs typeface="Times New Roman" pitchFamily="18" charset="0"/>
              </a:rPr>
              <a:t>Na empresa investidora quando contabilizou investimentos pelo método de custo ao invés de equivalência e a empresa investida  teve lucro  (lucro do período &gt; dividendos)</a:t>
            </a:r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3243263" y="3378200"/>
            <a:ext cx="5500687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400" b="1" i="1">
                <a:cs typeface="Times New Roman" pitchFamily="18" charset="0"/>
              </a:rPr>
              <a:t>Na empresa investidora quando contabilizou investimentos pelo método de equivalência ao invés de custo e a empresa investida  teve lucro </a:t>
            </a:r>
            <a:endParaRPr lang="en-US" sz="1400"/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3243263" y="4438650"/>
            <a:ext cx="5643562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400" b="1" i="1">
                <a:cs typeface="Times New Roman" pitchFamily="18" charset="0"/>
              </a:rPr>
              <a:t>Na empresa investidora quando contabilizou investimentos pelo método de custo ao invés de equivalência e a empresa investida  teve prejuízo</a:t>
            </a:r>
            <a:endParaRPr lang="en-US" sz="1400"/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3217863" y="5510213"/>
            <a:ext cx="5643562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400" b="1" i="1">
                <a:cs typeface="Times New Roman" pitchFamily="18" charset="0"/>
              </a:rPr>
              <a:t>Na empresa investidora quando contabilizou investimentos pelo método de equivalência ao invés de custo e a empresa investida  teve prejuízo</a:t>
            </a:r>
            <a:endParaRPr lang="en-US" sz="1400"/>
          </a:p>
        </p:txBody>
      </p:sp>
      <p:sp>
        <p:nvSpPr>
          <p:cNvPr id="54" name="Down Arrow 53"/>
          <p:cNvSpPr/>
          <p:nvPr/>
        </p:nvSpPr>
        <p:spPr>
          <a:xfrm>
            <a:off x="3740150" y="2422525"/>
            <a:ext cx="596900" cy="54610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5" name="Down Arrow 54"/>
          <p:cNvSpPr/>
          <p:nvPr/>
        </p:nvSpPr>
        <p:spPr>
          <a:xfrm>
            <a:off x="7694613" y="2422525"/>
            <a:ext cx="596900" cy="54610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6" name="Up Arrow 55"/>
          <p:cNvSpPr/>
          <p:nvPr/>
        </p:nvSpPr>
        <p:spPr>
          <a:xfrm>
            <a:off x="3698875" y="3387725"/>
            <a:ext cx="679450" cy="69215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7" name="Up Arrow 56"/>
          <p:cNvSpPr/>
          <p:nvPr/>
        </p:nvSpPr>
        <p:spPr>
          <a:xfrm>
            <a:off x="7653338" y="3375025"/>
            <a:ext cx="677862" cy="69215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8" name="Up Arrow 57"/>
          <p:cNvSpPr/>
          <p:nvPr/>
        </p:nvSpPr>
        <p:spPr>
          <a:xfrm>
            <a:off x="3698875" y="4349750"/>
            <a:ext cx="679450" cy="69215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9" name="Up Arrow 58"/>
          <p:cNvSpPr/>
          <p:nvPr/>
        </p:nvSpPr>
        <p:spPr>
          <a:xfrm>
            <a:off x="7653338" y="4337050"/>
            <a:ext cx="677862" cy="69215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2" name="Down Arrow 61"/>
          <p:cNvSpPr/>
          <p:nvPr/>
        </p:nvSpPr>
        <p:spPr>
          <a:xfrm>
            <a:off x="3740150" y="5605463"/>
            <a:ext cx="596900" cy="54610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3" name="Down Arrow 62"/>
          <p:cNvSpPr/>
          <p:nvPr/>
        </p:nvSpPr>
        <p:spPr>
          <a:xfrm>
            <a:off x="7694613" y="5605463"/>
            <a:ext cx="596900" cy="54610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8" grpId="1"/>
      <p:bldP spid="49" grpId="0"/>
      <p:bldP spid="49" grpId="1"/>
      <p:bldP spid="50" grpId="0"/>
      <p:bldP spid="50" grpId="1"/>
      <p:bldP spid="51" grpId="0"/>
      <p:bldP spid="51" grpId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2" grpId="0" animBg="1"/>
      <p:bldP spid="63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ChangeArrowheads="1"/>
          </p:cNvSpPr>
          <p:nvPr/>
        </p:nvSpPr>
        <p:spPr bwMode="auto">
          <a:xfrm>
            <a:off x="0" y="1676400"/>
            <a:ext cx="914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altLang="en-US" sz="2400" dirty="0"/>
              <a:t>Um </a:t>
            </a:r>
            <a:r>
              <a:rPr lang="en-US" altLang="en-US" sz="2400" i="1" u="sng" dirty="0" err="1"/>
              <a:t>arrendamento</a:t>
            </a:r>
            <a:r>
              <a:rPr lang="en-US" altLang="en-US" sz="2400" i="1" u="sng" dirty="0"/>
              <a:t> </a:t>
            </a:r>
            <a:r>
              <a:rPr lang="en-US" altLang="en-US" sz="2400" i="1" u="sng" dirty="0" err="1"/>
              <a:t>financeiro</a:t>
            </a:r>
            <a:r>
              <a:rPr lang="en-US" altLang="en-US" sz="2400" dirty="0"/>
              <a:t> é um </a:t>
            </a:r>
            <a:r>
              <a:rPr lang="en-US" altLang="en-US" sz="2400" dirty="0" err="1"/>
              <a:t>contrato</a:t>
            </a:r>
            <a:r>
              <a:rPr lang="en-US" altLang="en-US" sz="2400" dirty="0"/>
              <a:t> de </a:t>
            </a:r>
            <a:r>
              <a:rPr lang="en-US" altLang="en-US" sz="2400" dirty="0" err="1"/>
              <a:t>prazo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mais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longo</a:t>
            </a:r>
            <a:r>
              <a:rPr lang="en-US" altLang="en-US" sz="2400" dirty="0"/>
              <a:t> do </a:t>
            </a:r>
            <a:r>
              <a:rPr lang="en-US" altLang="en-US" sz="2400" dirty="0" err="1"/>
              <a:t>que</a:t>
            </a:r>
            <a:r>
              <a:rPr lang="en-US" altLang="en-US" sz="2400" dirty="0"/>
              <a:t> o de um </a:t>
            </a:r>
            <a:r>
              <a:rPr lang="en-US" altLang="en-US" sz="2400" dirty="0" err="1"/>
              <a:t>arrendamento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operacional</a:t>
            </a:r>
            <a:r>
              <a:rPr lang="en-US" altLang="en-US" sz="2400" dirty="0"/>
              <a:t>.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altLang="en-US" sz="2400" dirty="0"/>
              <a:t>Os </a:t>
            </a:r>
            <a:r>
              <a:rPr lang="en-US" altLang="en-US" sz="2400" dirty="0" err="1"/>
              <a:t>arrendamentos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financeiros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não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são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canceláveis</a:t>
            </a:r>
            <a:r>
              <a:rPr lang="en-US" altLang="en-US" sz="2400" dirty="0"/>
              <a:t> e </a:t>
            </a:r>
            <a:r>
              <a:rPr lang="en-US" altLang="en-US" sz="2400" dirty="0" err="1"/>
              <a:t>obrigam</a:t>
            </a:r>
            <a:r>
              <a:rPr lang="en-US" altLang="en-US" sz="2400" dirty="0"/>
              <a:t> o </a:t>
            </a:r>
            <a:r>
              <a:rPr lang="en-US" altLang="en-US" sz="2400" dirty="0" err="1"/>
              <a:t>arrendatário</a:t>
            </a:r>
            <a:r>
              <a:rPr lang="en-US" altLang="en-US" sz="2400" dirty="0"/>
              <a:t> a </a:t>
            </a:r>
            <a:r>
              <a:rPr lang="en-US" altLang="en-US" sz="2400" dirty="0" err="1"/>
              <a:t>fazer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pagamentos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pelo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uso</a:t>
            </a:r>
            <a:r>
              <a:rPr lang="en-US" altLang="en-US" sz="2400" dirty="0"/>
              <a:t> de um </a:t>
            </a:r>
            <a:r>
              <a:rPr lang="en-US" altLang="en-US" sz="2400" dirty="0" err="1"/>
              <a:t>ativo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durante</a:t>
            </a:r>
            <a:r>
              <a:rPr lang="en-US" altLang="en-US" sz="2400" dirty="0"/>
              <a:t> um </a:t>
            </a:r>
            <a:r>
              <a:rPr lang="en-US" altLang="en-US" sz="2400" dirty="0" err="1"/>
              <a:t>período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predeterminado</a:t>
            </a:r>
            <a:r>
              <a:rPr lang="en-US" altLang="en-US" sz="2400" dirty="0"/>
              <a:t>.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altLang="en-US" sz="2400" dirty="0"/>
              <a:t>Os </a:t>
            </a:r>
            <a:r>
              <a:rPr lang="en-US" altLang="en-US" sz="2400" dirty="0" err="1"/>
              <a:t>pagamentos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totais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durante</a:t>
            </a:r>
            <a:r>
              <a:rPr lang="en-US" altLang="en-US" sz="2400" dirty="0"/>
              <a:t> o </a:t>
            </a:r>
            <a:r>
              <a:rPr lang="en-US" altLang="en-US" sz="2400" dirty="0" err="1"/>
              <a:t>prazo</a:t>
            </a:r>
            <a:r>
              <a:rPr lang="en-US" altLang="en-US" sz="2400" dirty="0"/>
              <a:t> do </a:t>
            </a:r>
            <a:r>
              <a:rPr lang="en-US" altLang="en-US" sz="2400" dirty="0" err="1"/>
              <a:t>contrato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são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superiores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custo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inicial</a:t>
            </a:r>
            <a:r>
              <a:rPr lang="en-US" altLang="en-US" sz="2400" dirty="0"/>
              <a:t> do </a:t>
            </a:r>
            <a:r>
              <a:rPr lang="en-US" altLang="en-US" sz="2400" dirty="0" err="1"/>
              <a:t>ativo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para</a:t>
            </a:r>
            <a:r>
              <a:rPr lang="en-US" altLang="en-US" sz="2400" dirty="0"/>
              <a:t> o </a:t>
            </a:r>
            <a:r>
              <a:rPr lang="en-US" altLang="en-US" sz="2400" dirty="0" err="1"/>
              <a:t>arrendador</a:t>
            </a:r>
            <a:r>
              <a:rPr lang="en-US" altLang="en-US" sz="2400" dirty="0"/>
              <a:t>.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altLang="en-US" sz="2400" dirty="0"/>
              <a:t>Os </a:t>
            </a:r>
            <a:r>
              <a:rPr lang="en-US" altLang="en-US" sz="2400" dirty="0" err="1"/>
              <a:t>arrendamentos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financeiros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são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comumente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usados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para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alugar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terrenos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prédios</a:t>
            </a:r>
            <a:r>
              <a:rPr lang="en-US" altLang="en-US" sz="2400" dirty="0"/>
              <a:t> e </a:t>
            </a:r>
            <a:r>
              <a:rPr lang="en-US" altLang="en-US" sz="2400" dirty="0" err="1"/>
              <a:t>equipamentos</a:t>
            </a:r>
            <a:r>
              <a:rPr lang="en-US" altLang="en-US" sz="2400" dirty="0"/>
              <a:t> de </a:t>
            </a:r>
            <a:r>
              <a:rPr lang="en-US" altLang="en-US" sz="2400" dirty="0" err="1"/>
              <a:t>grande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porte</a:t>
            </a:r>
            <a:r>
              <a:rPr lang="en-US" altLang="en-US" sz="2400" dirty="0"/>
              <a:t>.</a:t>
            </a:r>
          </a:p>
        </p:txBody>
      </p:sp>
      <p:sp>
        <p:nvSpPr>
          <p:cNvPr id="247811" name="Rectangle 3"/>
          <p:cNvSpPr>
            <a:spLocks noChangeArrowheads="1"/>
          </p:cNvSpPr>
          <p:nvPr/>
        </p:nvSpPr>
        <p:spPr bwMode="auto">
          <a:xfrm>
            <a:off x="0" y="762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n-US" altLang="en-US" sz="3900" b="1">
                <a:solidFill>
                  <a:schemeClr val="tx2"/>
                </a:solidFill>
              </a:rPr>
              <a:t>Arrendamento</a:t>
            </a:r>
            <a:endParaRPr lang="en-US" altLang="en-US" sz="39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7812" name="Text Box 4"/>
          <p:cNvSpPr txBox="1">
            <a:spLocks noChangeArrowheads="1"/>
          </p:cNvSpPr>
          <p:nvPr/>
        </p:nvSpPr>
        <p:spPr bwMode="auto">
          <a:xfrm>
            <a:off x="381000" y="838200"/>
            <a:ext cx="8305800" cy="531813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>
                <a:solidFill>
                  <a:srgbClr val="000000"/>
                </a:solidFill>
              </a:rPr>
              <a:t>Arrendamentos financeiros (ou de capital)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7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47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47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47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478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0" grpId="0" build="p" autoUpdateAnimBg="0"/>
      <p:bldP spid="247812" grpId="0" animBg="1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ChangeArrowheads="1"/>
          </p:cNvSpPr>
          <p:nvPr/>
        </p:nvSpPr>
        <p:spPr bwMode="auto">
          <a:xfrm>
            <a:off x="0" y="1676400"/>
            <a:ext cx="9144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altLang="en-US" sz="2100" dirty="0"/>
              <a:t>A </a:t>
            </a:r>
            <a:r>
              <a:rPr lang="en-US" altLang="en-US" sz="2100" dirty="0" err="1"/>
              <a:t>diretriz</a:t>
            </a:r>
            <a:r>
              <a:rPr lang="en-US" altLang="en-US" sz="2100" dirty="0"/>
              <a:t> </a:t>
            </a:r>
            <a:r>
              <a:rPr lang="en-US" altLang="en-US" sz="2100" i="1" u="sng" dirty="0"/>
              <a:t>FASB </a:t>
            </a:r>
            <a:r>
              <a:rPr lang="en-US" altLang="en-US" sz="2100" i="1" u="sng" dirty="0" err="1"/>
              <a:t>número</a:t>
            </a:r>
            <a:r>
              <a:rPr lang="en-US" altLang="en-US" sz="2100" i="1" u="sng" dirty="0"/>
              <a:t> 13 </a:t>
            </a:r>
            <a:r>
              <a:rPr lang="en-US" altLang="en-US" sz="2100" dirty="0"/>
              <a:t> </a:t>
            </a:r>
            <a:r>
              <a:rPr lang="en-US" altLang="en-US" sz="2100" dirty="0" err="1"/>
              <a:t>exige</a:t>
            </a:r>
            <a:r>
              <a:rPr lang="en-US" altLang="en-US" sz="2100" dirty="0"/>
              <a:t> a </a:t>
            </a:r>
            <a:r>
              <a:rPr lang="en-US" altLang="en-US" sz="2100" dirty="0" err="1"/>
              <a:t>divulgação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explícita</a:t>
            </a:r>
            <a:r>
              <a:rPr lang="en-US" altLang="en-US" sz="2100" dirty="0"/>
              <a:t> de </a:t>
            </a:r>
            <a:r>
              <a:rPr lang="en-US" altLang="en-US" sz="2100" dirty="0" err="1"/>
              <a:t>obrigações</a:t>
            </a:r>
            <a:r>
              <a:rPr lang="en-US" altLang="en-US" sz="2100" dirty="0"/>
              <a:t> </a:t>
            </a:r>
            <a:r>
              <a:rPr lang="en-US" altLang="en-US" sz="2100" dirty="0" err="1"/>
              <a:t>decorrentes</a:t>
            </a:r>
            <a:r>
              <a:rPr lang="en-US" altLang="en-US" sz="2100" dirty="0"/>
              <a:t> de </a:t>
            </a:r>
            <a:r>
              <a:rPr lang="en-US" altLang="en-US" sz="2100" dirty="0" err="1"/>
              <a:t>arrendamento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financeiro</a:t>
            </a:r>
            <a:r>
              <a:rPr lang="en-US" altLang="en-US" sz="2100" dirty="0"/>
              <a:t> no </a:t>
            </a:r>
            <a:r>
              <a:rPr lang="en-US" altLang="en-US" sz="2100" dirty="0" err="1"/>
              <a:t>balanço</a:t>
            </a:r>
            <a:r>
              <a:rPr lang="en-US" altLang="en-US" sz="2100" dirty="0"/>
              <a:t> da </a:t>
            </a:r>
            <a:r>
              <a:rPr lang="en-US" altLang="en-US" sz="2100" dirty="0" err="1"/>
              <a:t>empresa</a:t>
            </a:r>
            <a:r>
              <a:rPr lang="en-US" altLang="en-US" sz="2100" dirty="0"/>
              <a:t>.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altLang="en-US" sz="2100" dirty="0"/>
              <a:t>O </a:t>
            </a:r>
            <a:r>
              <a:rPr lang="en-US" altLang="en-US" sz="2100" dirty="0" err="1"/>
              <a:t>arrendamento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deve</a:t>
            </a:r>
            <a:r>
              <a:rPr lang="en-US" altLang="en-US" sz="2100" dirty="0"/>
              <a:t> ser </a:t>
            </a:r>
            <a:r>
              <a:rPr lang="en-US" altLang="en-US" sz="2100" dirty="0" err="1"/>
              <a:t>apresentado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como</a:t>
            </a:r>
            <a:r>
              <a:rPr lang="en-US" altLang="en-US" sz="2100" dirty="0"/>
              <a:t> um </a:t>
            </a:r>
            <a:r>
              <a:rPr lang="en-US" altLang="en-US" sz="2100" i="1" u="sng" dirty="0" err="1"/>
              <a:t>arrendamento</a:t>
            </a:r>
            <a:r>
              <a:rPr lang="en-US" altLang="en-US" sz="2100" i="1" u="sng" dirty="0"/>
              <a:t> </a:t>
            </a:r>
            <a:r>
              <a:rPr lang="en-US" altLang="en-US" sz="2100" i="1" u="sng" dirty="0" err="1"/>
              <a:t>capitalizado</a:t>
            </a:r>
            <a:r>
              <a:rPr lang="en-US" altLang="en-US" sz="2100" dirty="0"/>
              <a:t>, </a:t>
            </a:r>
            <a:r>
              <a:rPr lang="en-US" altLang="en-US" sz="2100" dirty="0" err="1"/>
              <a:t>ou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seja</a:t>
            </a:r>
            <a:r>
              <a:rPr lang="en-US" altLang="en-US" sz="2100" dirty="0"/>
              <a:t>, o valor </a:t>
            </a:r>
            <a:r>
              <a:rPr lang="en-US" altLang="en-US" sz="2100" dirty="0" err="1"/>
              <a:t>presente</a:t>
            </a:r>
            <a:r>
              <a:rPr lang="en-US" altLang="en-US" sz="2100" dirty="0"/>
              <a:t> de </a:t>
            </a:r>
            <a:r>
              <a:rPr lang="en-US" altLang="en-US" sz="2100" dirty="0" err="1"/>
              <a:t>todos</a:t>
            </a:r>
            <a:r>
              <a:rPr lang="en-US" altLang="en-US" sz="2100" dirty="0"/>
              <a:t> </a:t>
            </a:r>
            <a:r>
              <a:rPr lang="en-US" altLang="en-US" sz="2100" dirty="0" err="1"/>
              <a:t>os</a:t>
            </a:r>
            <a:r>
              <a:rPr lang="en-US" altLang="en-US" sz="2100" dirty="0"/>
              <a:t> </a:t>
            </a:r>
            <a:r>
              <a:rPr lang="en-US" altLang="en-US" sz="2100" dirty="0" err="1"/>
              <a:t>pagamentos</a:t>
            </a:r>
            <a:r>
              <a:rPr lang="en-US" altLang="en-US" sz="2100" dirty="0"/>
              <a:t> é </a:t>
            </a:r>
            <a:r>
              <a:rPr lang="en-US" altLang="en-US" sz="2100" dirty="0" err="1"/>
              <a:t>incluído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como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ativo</a:t>
            </a:r>
            <a:r>
              <a:rPr lang="en-US" altLang="en-US" sz="2100" dirty="0"/>
              <a:t> e é </a:t>
            </a:r>
            <a:r>
              <a:rPr lang="en-US" altLang="en-US" sz="2100" dirty="0" err="1"/>
              <a:t>criado</a:t>
            </a:r>
            <a:r>
              <a:rPr lang="en-US" altLang="en-US" sz="2100" dirty="0"/>
              <a:t> um </a:t>
            </a:r>
            <a:r>
              <a:rPr lang="en-US" altLang="en-US" sz="2100" dirty="0" err="1"/>
              <a:t>passivo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correspondente</a:t>
            </a:r>
            <a:r>
              <a:rPr lang="en-US" altLang="en-US" sz="2100" dirty="0"/>
              <a:t>.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altLang="en-US" sz="2100" dirty="0"/>
              <a:t>Um </a:t>
            </a:r>
            <a:r>
              <a:rPr lang="en-US" altLang="en-US" sz="2100" i="1" u="sng" dirty="0" err="1"/>
              <a:t>arrendamento</a:t>
            </a:r>
            <a:r>
              <a:rPr lang="en-US" altLang="en-US" sz="2100" i="1" u="sng" dirty="0"/>
              <a:t> </a:t>
            </a:r>
            <a:r>
              <a:rPr lang="en-US" altLang="en-US" sz="2100" i="1" u="sng" dirty="0" err="1"/>
              <a:t>operacional</a:t>
            </a:r>
            <a:r>
              <a:rPr lang="en-US" altLang="en-US" sz="2100" dirty="0"/>
              <a:t>, </a:t>
            </a:r>
            <a:r>
              <a:rPr lang="en-US" altLang="en-US" sz="2100" dirty="0" err="1"/>
              <a:t>por</a:t>
            </a:r>
            <a:r>
              <a:rPr lang="en-US" altLang="en-US" sz="2100" dirty="0"/>
              <a:t> </a:t>
            </a:r>
            <a:r>
              <a:rPr lang="en-US" altLang="en-US" sz="2100" dirty="0" err="1"/>
              <a:t>outro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lado</a:t>
            </a:r>
            <a:r>
              <a:rPr lang="en-US" altLang="en-US" sz="2100" dirty="0"/>
              <a:t>, </a:t>
            </a:r>
            <a:r>
              <a:rPr lang="en-US" altLang="en-US" sz="2100" dirty="0" err="1"/>
              <a:t>não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precisa</a:t>
            </a:r>
            <a:r>
              <a:rPr lang="en-US" altLang="en-US" sz="2100" dirty="0"/>
              <a:t> ser </a:t>
            </a:r>
            <a:r>
              <a:rPr lang="en-US" altLang="en-US" sz="2100" dirty="0" err="1"/>
              <a:t>capitalizado</a:t>
            </a:r>
            <a:r>
              <a:rPr lang="en-US" altLang="en-US" sz="2100" dirty="0"/>
              <a:t>, </a:t>
            </a:r>
            <a:r>
              <a:rPr lang="en-US" altLang="en-US" sz="2100" dirty="0" err="1"/>
              <a:t>mas</a:t>
            </a:r>
            <a:r>
              <a:rPr lang="en-US" altLang="en-US" sz="2100" dirty="0"/>
              <a:t> </a:t>
            </a:r>
            <a:r>
              <a:rPr lang="en-US" altLang="en-US" sz="2100" dirty="0" err="1"/>
              <a:t>deve</a:t>
            </a:r>
            <a:r>
              <a:rPr lang="en-US" altLang="en-US" sz="2100" dirty="0"/>
              <a:t> ser </a:t>
            </a:r>
            <a:r>
              <a:rPr lang="en-US" altLang="en-US" sz="2100" dirty="0" err="1"/>
              <a:t>divulgado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nas</a:t>
            </a:r>
            <a:r>
              <a:rPr lang="en-US" altLang="en-US" sz="2100" dirty="0"/>
              <a:t> </a:t>
            </a:r>
            <a:r>
              <a:rPr lang="en-US" altLang="en-US" sz="2100" dirty="0" err="1"/>
              <a:t>notas</a:t>
            </a:r>
            <a:r>
              <a:rPr lang="en-US" altLang="en-US" sz="2100" dirty="0"/>
              <a:t> </a:t>
            </a:r>
            <a:r>
              <a:rPr lang="en-US" altLang="en-US" sz="2100" dirty="0" err="1"/>
              <a:t>explicativas</a:t>
            </a:r>
            <a:r>
              <a:rPr lang="en-US" altLang="en-US" sz="2100" dirty="0"/>
              <a:t> do </a:t>
            </a:r>
            <a:r>
              <a:rPr lang="en-US" altLang="en-US" sz="2100" dirty="0" err="1"/>
              <a:t>balanço</a:t>
            </a:r>
            <a:r>
              <a:rPr lang="en-US" altLang="en-US" sz="2100" dirty="0"/>
              <a:t>.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altLang="en-US" sz="2100" dirty="0"/>
              <a:t>Como as </a:t>
            </a:r>
            <a:r>
              <a:rPr lang="en-US" altLang="en-US" sz="2100" dirty="0" err="1"/>
              <a:t>conseqüências</a:t>
            </a:r>
            <a:r>
              <a:rPr lang="en-US" altLang="en-US" sz="2100" dirty="0"/>
              <a:t> da </a:t>
            </a:r>
            <a:r>
              <a:rPr lang="en-US" altLang="en-US" sz="2100" dirty="0" err="1"/>
              <a:t>não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realização</a:t>
            </a:r>
            <a:r>
              <a:rPr lang="en-US" altLang="en-US" sz="2100" dirty="0"/>
              <a:t> de </a:t>
            </a:r>
            <a:r>
              <a:rPr lang="en-US" altLang="en-US" sz="2100" dirty="0" err="1"/>
              <a:t>pagamentos</a:t>
            </a:r>
            <a:r>
              <a:rPr lang="en-US" altLang="en-US" sz="2100" dirty="0"/>
              <a:t> </a:t>
            </a:r>
            <a:r>
              <a:rPr lang="en-US" altLang="en-US" sz="2100" dirty="0" err="1"/>
              <a:t>devidos</a:t>
            </a:r>
            <a:r>
              <a:rPr lang="en-US" altLang="en-US" sz="2100" dirty="0"/>
              <a:t> </a:t>
            </a:r>
            <a:r>
              <a:rPr lang="en-US" altLang="en-US" sz="2100" dirty="0" err="1"/>
              <a:t>em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arrendamentos</a:t>
            </a:r>
            <a:r>
              <a:rPr lang="en-US" altLang="en-US" sz="2100" dirty="0"/>
              <a:t> </a:t>
            </a:r>
            <a:r>
              <a:rPr lang="en-US" altLang="en-US" sz="2100" dirty="0" err="1"/>
              <a:t>financeiros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são</a:t>
            </a:r>
            <a:r>
              <a:rPr lang="en-US" altLang="en-US" sz="2100" dirty="0"/>
              <a:t> as </a:t>
            </a:r>
            <a:r>
              <a:rPr lang="en-US" altLang="en-US" sz="2100" dirty="0" err="1"/>
              <a:t>mesmas</a:t>
            </a:r>
            <a:r>
              <a:rPr lang="en-US" altLang="en-US" sz="2100" dirty="0"/>
              <a:t> do </a:t>
            </a:r>
            <a:r>
              <a:rPr lang="en-US" altLang="en-US" sz="2100" dirty="0" err="1"/>
              <a:t>não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pagamento</a:t>
            </a:r>
            <a:r>
              <a:rPr lang="en-US" altLang="en-US" sz="2100" dirty="0"/>
              <a:t> de </a:t>
            </a:r>
            <a:r>
              <a:rPr lang="en-US" altLang="en-US" sz="2100" dirty="0" err="1"/>
              <a:t>amortização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ou</a:t>
            </a:r>
            <a:r>
              <a:rPr lang="en-US" altLang="en-US" sz="2100" dirty="0"/>
              <a:t> </a:t>
            </a:r>
            <a:r>
              <a:rPr lang="en-US" altLang="en-US" sz="2100" dirty="0" err="1"/>
              <a:t>juros</a:t>
            </a:r>
            <a:r>
              <a:rPr lang="en-US" altLang="en-US" sz="2100" dirty="0"/>
              <a:t> de </a:t>
            </a:r>
            <a:r>
              <a:rPr lang="en-US" altLang="en-US" sz="2100" dirty="0" err="1"/>
              <a:t>dívidas</a:t>
            </a:r>
            <a:r>
              <a:rPr lang="en-US" altLang="en-US" sz="2100" dirty="0"/>
              <a:t>, um </a:t>
            </a:r>
            <a:r>
              <a:rPr lang="en-US" altLang="en-US" sz="2100" dirty="0" err="1"/>
              <a:t>analista</a:t>
            </a:r>
            <a:r>
              <a:rPr lang="en-US" altLang="en-US" sz="2100" dirty="0"/>
              <a:t> </a:t>
            </a:r>
            <a:r>
              <a:rPr lang="en-US" altLang="en-US" sz="2100" dirty="0" err="1"/>
              <a:t>financeiro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deve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tratar</a:t>
            </a:r>
            <a:r>
              <a:rPr lang="en-US" altLang="en-US" sz="2100" dirty="0"/>
              <a:t> o </a:t>
            </a:r>
            <a:r>
              <a:rPr lang="en-US" altLang="en-US" sz="2100" dirty="0" err="1"/>
              <a:t>arrendamento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como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análogo</a:t>
            </a:r>
            <a:r>
              <a:rPr lang="en-US" altLang="en-US" sz="2100" dirty="0"/>
              <a:t> a </a:t>
            </a:r>
            <a:r>
              <a:rPr lang="en-US" altLang="en-US" sz="2100" dirty="0" err="1"/>
              <a:t>uma</a:t>
            </a:r>
            <a:r>
              <a:rPr lang="en-US" altLang="en-US" sz="2100" dirty="0"/>
              <a:t> </a:t>
            </a:r>
            <a:r>
              <a:rPr lang="en-US" altLang="en-US" sz="2100" dirty="0" err="1"/>
              <a:t>dívida</a:t>
            </a:r>
            <a:r>
              <a:rPr lang="en-US" altLang="en-US" sz="2100" dirty="0"/>
              <a:t> de </a:t>
            </a:r>
            <a:r>
              <a:rPr lang="en-US" altLang="en-US" sz="2100" dirty="0" err="1"/>
              <a:t>longo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prazo</a:t>
            </a:r>
            <a:r>
              <a:rPr lang="en-US" altLang="en-US" sz="2100" dirty="0"/>
              <a:t>.</a:t>
            </a:r>
          </a:p>
        </p:txBody>
      </p:sp>
      <p:sp>
        <p:nvSpPr>
          <p:cNvPr id="249859" name="Text Box 3"/>
          <p:cNvSpPr txBox="1">
            <a:spLocks noChangeArrowheads="1"/>
          </p:cNvSpPr>
          <p:nvPr/>
        </p:nvSpPr>
        <p:spPr bwMode="auto">
          <a:xfrm>
            <a:off x="304800" y="838200"/>
            <a:ext cx="8534400" cy="531813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>
                <a:solidFill>
                  <a:srgbClr val="000000"/>
                </a:solidFill>
              </a:rPr>
              <a:t>Efeitos do arrendamento sobre financiamento futuro</a:t>
            </a:r>
          </a:p>
        </p:txBody>
      </p:sp>
      <p:sp>
        <p:nvSpPr>
          <p:cNvPr id="249860" name="Rectangle 4"/>
          <p:cNvSpPr>
            <a:spLocks noChangeArrowheads="1"/>
          </p:cNvSpPr>
          <p:nvPr/>
        </p:nvSpPr>
        <p:spPr bwMode="auto">
          <a:xfrm>
            <a:off x="0" y="762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n-US" altLang="en-US" sz="3900" b="1">
                <a:solidFill>
                  <a:schemeClr val="tx2"/>
                </a:solidFill>
              </a:rPr>
              <a:t>Arrendamento</a:t>
            </a:r>
            <a:endParaRPr lang="en-US" altLang="en-US" sz="39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0901" name="Text Box 5"/>
          <p:cNvSpPr txBox="1">
            <a:spLocks noChangeArrowheads="1"/>
          </p:cNvSpPr>
          <p:nvPr/>
        </p:nvSpPr>
        <p:spPr bwMode="auto">
          <a:xfrm>
            <a:off x="2974975" y="6064250"/>
            <a:ext cx="591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54000">
            <a:spAutoFit/>
          </a:bodyPr>
          <a:lstStyle/>
          <a:p>
            <a:r>
              <a:rPr lang="pt-BR" sz="1600"/>
              <a:t>Fonte: Gitman, L. Princípios de Administração Financeira. 10ed.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9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49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498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49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498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58" grpId="0" build="p" autoUpdateAnimBg="0"/>
      <p:bldP spid="249859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Perguntas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681537"/>
          </a:xfrm>
        </p:spPr>
        <p:txBody>
          <a:bodyPr/>
          <a:lstStyle/>
          <a:p>
            <a:r>
              <a:rPr lang="pt-BR" dirty="0" smtClean="0"/>
              <a:t>O que é Ativo Intangível?</a:t>
            </a:r>
          </a:p>
          <a:p>
            <a:r>
              <a:rPr lang="pt-BR" dirty="0" smtClean="0"/>
              <a:t>O que era Ativo Diferido?</a:t>
            </a:r>
          </a:p>
          <a:p>
            <a:r>
              <a:rPr lang="pt-BR" dirty="0" smtClean="0"/>
              <a:t>O que é Ativo Imobilizado? Cite exemplos.</a:t>
            </a:r>
          </a:p>
          <a:p>
            <a:r>
              <a:rPr lang="pt-BR" dirty="0" smtClean="0"/>
              <a:t>Quais as características do Imobilizado?</a:t>
            </a:r>
          </a:p>
          <a:p>
            <a:r>
              <a:rPr lang="pt-BR" dirty="0" smtClean="0"/>
              <a:t>O que é Amortização?</a:t>
            </a:r>
          </a:p>
          <a:p>
            <a:pPr>
              <a:buFont typeface="Wingdings" pitchFamily="2" charset="2"/>
              <a:buNone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Ativo Intangível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65125" indent="-365125">
              <a:buFont typeface="Wingdings" pitchFamily="2" charset="2"/>
              <a:buNone/>
            </a:pPr>
            <a:r>
              <a:rPr lang="pt-BR" sz="2800" b="1" i="1" u="sng" smtClean="0"/>
              <a:t>Conceito</a:t>
            </a:r>
            <a:endParaRPr lang="pt-BR" sz="2800" b="1" smtClean="0"/>
          </a:p>
          <a:p>
            <a:pPr marL="365125" indent="-365125"/>
            <a:r>
              <a:rPr lang="pt-BR" sz="2800" b="1" smtClean="0"/>
              <a:t>Direitos  que tenham por objeto bens incorpóreos</a:t>
            </a:r>
          </a:p>
          <a:p>
            <a:pPr marL="365125" indent="-365125"/>
            <a:r>
              <a:rPr lang="pt-BR" sz="2800" b="1" smtClean="0"/>
              <a:t>Destinados à manutenção das atividades da empresa</a:t>
            </a:r>
          </a:p>
          <a:p>
            <a:pPr marL="365125" indent="-365125"/>
            <a:r>
              <a:rPr lang="pt-BR" sz="2800" b="1" smtClean="0"/>
              <a:t>Servem a vários ciclos operacionais</a:t>
            </a:r>
          </a:p>
          <a:p>
            <a:pPr marL="365125" indent="-365125"/>
            <a:r>
              <a:rPr lang="pt-BR" sz="2800" b="1" smtClean="0"/>
              <a:t>Geram benefícios econômicos futuros</a:t>
            </a:r>
          </a:p>
          <a:p>
            <a:pPr marL="400050" lvl="1" indent="0">
              <a:buFont typeface="Arial" charset="0"/>
              <a:buNone/>
            </a:pPr>
            <a:r>
              <a:rPr lang="pt-BR" sz="2000" b="1" smtClean="0"/>
              <a:t>Exemplos: marcas, patentes, direitos autorais, direitos de concessão, gastos com pesquisa e desenvolvimento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 txBox="1">
            <a:spLocks noGrp="1" noChangeArrowheads="1"/>
          </p:cNvSpPr>
          <p:nvPr/>
        </p:nvSpPr>
        <p:spPr bwMode="auto">
          <a:xfrm>
            <a:off x="3733800" y="61658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 sz="1400"/>
          </a:p>
          <a:p>
            <a:fld id="{83E65B70-F761-4A02-B723-6687B954664C}" type="slidenum">
              <a:rPr lang="pt-BR" sz="1400"/>
              <a:pPr/>
              <a:t>7</a:t>
            </a:fld>
            <a:endParaRPr lang="pt-BR" sz="1400"/>
          </a:p>
        </p:txBody>
      </p:sp>
      <p:sp>
        <p:nvSpPr>
          <p:cNvPr id="6" name="CaixaDeTexto 5"/>
          <p:cNvSpPr txBox="1"/>
          <p:nvPr/>
        </p:nvSpPr>
        <p:spPr>
          <a:xfrm>
            <a:off x="255588" y="1241425"/>
            <a:ext cx="8620125" cy="2170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spcAft>
                <a:spcPts val="600"/>
              </a:spcAft>
              <a:defRPr/>
            </a:pPr>
            <a:r>
              <a:rPr lang="pt-BR" sz="2400" dirty="0">
                <a:solidFill>
                  <a:srgbClr val="FFFFFF"/>
                </a:solidFill>
                <a:latin typeface="+mn-lt"/>
                <a:cs typeface="Arial" pitchFamily="34" charset="0"/>
              </a:rPr>
              <a:t>Três características devem ser atendidas para que o item seja identificado como um ativo intangível:</a:t>
            </a:r>
          </a:p>
          <a:p>
            <a:pPr marL="174625" indent="-174625" algn="just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2400" i="1" dirty="0" err="1">
                <a:solidFill>
                  <a:srgbClr val="FFFFFF"/>
                </a:solidFill>
                <a:latin typeface="+mn-lt"/>
                <a:cs typeface="Arial" pitchFamily="34" charset="0"/>
              </a:rPr>
              <a:t>Identifiability</a:t>
            </a:r>
            <a:r>
              <a:rPr lang="pt-BR" sz="2400" i="1" dirty="0">
                <a:solidFill>
                  <a:srgbClr val="FFFFFF"/>
                </a:solidFill>
                <a:latin typeface="+mn-lt"/>
                <a:cs typeface="Arial" pitchFamily="34" charset="0"/>
              </a:rPr>
              <a:t> </a:t>
            </a:r>
            <a:r>
              <a:rPr lang="pt-BR" sz="2400" dirty="0">
                <a:solidFill>
                  <a:srgbClr val="FFFFFF"/>
                </a:solidFill>
                <a:latin typeface="+mn-lt"/>
                <a:cs typeface="Arial" pitchFamily="34" charset="0"/>
              </a:rPr>
              <a:t>(exceção na </a:t>
            </a:r>
            <a:r>
              <a:rPr lang="pt-BR" sz="2400" i="1" dirty="0">
                <a:solidFill>
                  <a:srgbClr val="FFFFFF"/>
                </a:solidFill>
                <a:latin typeface="+mn-lt"/>
                <a:cs typeface="Arial" pitchFamily="34" charset="0"/>
              </a:rPr>
              <a:t>“business </a:t>
            </a:r>
            <a:r>
              <a:rPr lang="pt-BR" sz="2400" i="1" dirty="0" err="1">
                <a:solidFill>
                  <a:srgbClr val="FFFFFF"/>
                </a:solidFill>
                <a:latin typeface="+mn-lt"/>
                <a:cs typeface="Arial" pitchFamily="34" charset="0"/>
              </a:rPr>
              <a:t>combination</a:t>
            </a:r>
            <a:r>
              <a:rPr lang="pt-BR" sz="2400" i="1" dirty="0">
                <a:solidFill>
                  <a:srgbClr val="FFFFFF"/>
                </a:solidFill>
                <a:latin typeface="+mn-lt"/>
                <a:cs typeface="Arial" pitchFamily="34" charset="0"/>
              </a:rPr>
              <a:t>”</a:t>
            </a:r>
            <a:r>
              <a:rPr lang="pt-BR" sz="2400" dirty="0">
                <a:solidFill>
                  <a:srgbClr val="FFFFFF"/>
                </a:solidFill>
                <a:latin typeface="+mn-lt"/>
                <a:cs typeface="Arial" pitchFamily="34" charset="0"/>
              </a:rPr>
              <a:t>)</a:t>
            </a:r>
          </a:p>
          <a:p>
            <a:pPr marL="174625" indent="-174625" algn="just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2400" i="1" dirty="0" err="1">
                <a:solidFill>
                  <a:srgbClr val="FFFFFF"/>
                </a:solidFill>
                <a:latin typeface="+mn-lt"/>
                <a:cs typeface="Arial" pitchFamily="34" charset="0"/>
              </a:rPr>
              <a:t>Control</a:t>
            </a:r>
            <a:endParaRPr lang="pt-BR" sz="2400" i="1" dirty="0">
              <a:solidFill>
                <a:srgbClr val="FFFFFF"/>
              </a:solidFill>
              <a:latin typeface="+mn-lt"/>
              <a:cs typeface="Arial" pitchFamily="34" charset="0"/>
            </a:endParaRPr>
          </a:p>
          <a:p>
            <a:pPr marL="174625" indent="-174625" algn="just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2400" i="1" dirty="0">
                <a:solidFill>
                  <a:srgbClr val="FFFFFF"/>
                </a:solidFill>
                <a:latin typeface="+mn-lt"/>
                <a:cs typeface="Arial" pitchFamily="34" charset="0"/>
              </a:rPr>
              <a:t>Future </a:t>
            </a:r>
            <a:r>
              <a:rPr lang="pt-BR" sz="2400" i="1" dirty="0" err="1">
                <a:solidFill>
                  <a:srgbClr val="FFFFFF"/>
                </a:solidFill>
                <a:latin typeface="+mn-lt"/>
                <a:cs typeface="Arial" pitchFamily="34" charset="0"/>
              </a:rPr>
              <a:t>economic</a:t>
            </a:r>
            <a:r>
              <a:rPr lang="pt-BR" sz="2400" i="1" dirty="0">
                <a:solidFill>
                  <a:srgbClr val="FFFFFF"/>
                </a:solidFill>
                <a:latin typeface="+mn-lt"/>
                <a:cs typeface="Arial" pitchFamily="34" charset="0"/>
              </a:rPr>
              <a:t> </a:t>
            </a:r>
            <a:r>
              <a:rPr lang="pt-BR" sz="2400" i="1" dirty="0" err="1">
                <a:solidFill>
                  <a:srgbClr val="FFFFFF"/>
                </a:solidFill>
                <a:latin typeface="+mn-lt"/>
                <a:cs typeface="Arial" pitchFamily="34" charset="0"/>
              </a:rPr>
              <a:t>benefits</a:t>
            </a:r>
            <a:endParaRPr lang="pt-BR" sz="2400" i="1" dirty="0">
              <a:latin typeface="+mn-lt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4400" dirty="0">
                <a:latin typeface="+mj-lt"/>
                <a:ea typeface="+mj-ea"/>
                <a:cs typeface="+mj-cs"/>
              </a:rPr>
              <a:t>Características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Critérios de Reconhecimento</a:t>
            </a:r>
            <a:endParaRPr lang="en-US" smtClean="0"/>
          </a:p>
        </p:txBody>
      </p:sp>
      <p:sp>
        <p:nvSpPr>
          <p:cNvPr id="3" name="CaixaDeTexto 6"/>
          <p:cNvSpPr txBox="1">
            <a:spLocks noChangeArrowheads="1"/>
          </p:cNvSpPr>
          <p:nvPr/>
        </p:nvSpPr>
        <p:spPr bwMode="auto">
          <a:xfrm>
            <a:off x="260350" y="1581150"/>
            <a:ext cx="8620125" cy="217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Aft>
                <a:spcPts val="600"/>
              </a:spcAft>
              <a:defRPr/>
            </a:pPr>
            <a:r>
              <a:rPr lang="pt-BR" sz="2400" dirty="0">
                <a:solidFill>
                  <a:srgbClr val="FFFFFF"/>
                </a:solidFill>
                <a:latin typeface="+mn-lt"/>
              </a:rPr>
              <a:t>Um ativo intangível deverá ser reconhecido se, e somente se:</a:t>
            </a:r>
          </a:p>
          <a:p>
            <a:pPr marL="806450" lvl="2" indent="-538163" algn="just">
              <a:spcAft>
                <a:spcPts val="600"/>
              </a:spcAft>
              <a:defRPr/>
            </a:pPr>
            <a:r>
              <a:rPr lang="pt-BR" sz="2400" i="1" dirty="0">
                <a:solidFill>
                  <a:srgbClr val="FFFFFF"/>
                </a:solidFill>
                <a:latin typeface="+mn-lt"/>
              </a:rPr>
              <a:t>(a) it is probable that the expected future economic benefits that are attributable to the asset will flow to the entity; and</a:t>
            </a:r>
          </a:p>
          <a:p>
            <a:pPr marL="806450" lvl="2" indent="-538163" algn="just">
              <a:spcAft>
                <a:spcPts val="600"/>
              </a:spcAft>
              <a:defRPr/>
            </a:pPr>
            <a:r>
              <a:rPr lang="pt-BR" sz="2400" i="1" dirty="0">
                <a:solidFill>
                  <a:srgbClr val="FFFFFF"/>
                </a:solidFill>
                <a:latin typeface="+mn-lt"/>
              </a:rPr>
              <a:t>(b) the cost of the asset can be measured reliably</a:t>
            </a:r>
          </a:p>
          <a:p>
            <a:pPr algn="just">
              <a:spcAft>
                <a:spcPts val="600"/>
              </a:spcAft>
              <a:defRPr/>
            </a:pPr>
            <a:r>
              <a:rPr lang="pt-BR" sz="2400" dirty="0">
                <a:solidFill>
                  <a:srgbClr val="FFFFFF"/>
                </a:solidFill>
                <a:latin typeface="+mn-lt"/>
              </a:rPr>
              <a:t>A mensuração inicial de um intangível será feita pelo seu custo.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6"/>
          <p:cNvSpPr txBox="1">
            <a:spLocks noGrp="1" noChangeArrowheads="1"/>
          </p:cNvSpPr>
          <p:nvPr/>
        </p:nvSpPr>
        <p:spPr bwMode="auto">
          <a:xfrm>
            <a:off x="3733800" y="61658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 sz="1400"/>
          </a:p>
          <a:p>
            <a:fld id="{8F4AD75A-F61A-469B-A145-5B3D5937D92B}" type="slidenum">
              <a:rPr lang="pt-BR" sz="1400"/>
              <a:pPr/>
              <a:t>9</a:t>
            </a:fld>
            <a:endParaRPr lang="pt-BR" sz="1400"/>
          </a:p>
        </p:txBody>
      </p:sp>
      <p:sp>
        <p:nvSpPr>
          <p:cNvPr id="6" name="CaixaDeTexto 5"/>
          <p:cNvSpPr txBox="1"/>
          <p:nvPr/>
        </p:nvSpPr>
        <p:spPr>
          <a:xfrm>
            <a:off x="255588" y="1190625"/>
            <a:ext cx="8620125" cy="2170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spcAft>
                <a:spcPts val="600"/>
              </a:spcAft>
              <a:defRPr/>
            </a:pPr>
            <a:r>
              <a:rPr lang="pt-BR" sz="2400" dirty="0">
                <a:solidFill>
                  <a:srgbClr val="FFFFFF"/>
                </a:solidFill>
                <a:latin typeface="+mn-lt"/>
                <a:cs typeface="Arial" pitchFamily="34" charset="0"/>
              </a:rPr>
              <a:t>Há três formas possíveis para a obtenção de um ativo intangível por uma entidade:</a:t>
            </a:r>
          </a:p>
          <a:p>
            <a:pPr marL="174625" indent="-174625" algn="just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2400" dirty="0">
                <a:solidFill>
                  <a:srgbClr val="FFFFFF"/>
                </a:solidFill>
                <a:latin typeface="+mn-lt"/>
                <a:cs typeface="Arial" pitchFamily="34" charset="0"/>
              </a:rPr>
              <a:t>Aquisição em separado</a:t>
            </a:r>
          </a:p>
          <a:p>
            <a:pPr marL="174625" indent="-174625" algn="just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2400" dirty="0">
                <a:solidFill>
                  <a:srgbClr val="FFFFFF"/>
                </a:solidFill>
                <a:latin typeface="+mn-lt"/>
                <a:cs typeface="Arial" pitchFamily="34" charset="0"/>
              </a:rPr>
              <a:t>Aquisição por meio de uma </a:t>
            </a:r>
            <a:r>
              <a:rPr lang="pt-BR" sz="2400" i="1" dirty="0">
                <a:solidFill>
                  <a:srgbClr val="FFFFFF"/>
                </a:solidFill>
                <a:latin typeface="+mn-lt"/>
                <a:cs typeface="Arial" pitchFamily="34" charset="0"/>
              </a:rPr>
              <a:t>business </a:t>
            </a:r>
            <a:r>
              <a:rPr lang="pt-BR" sz="2400" i="1" dirty="0" err="1">
                <a:solidFill>
                  <a:srgbClr val="FFFFFF"/>
                </a:solidFill>
                <a:latin typeface="+mn-lt"/>
                <a:cs typeface="Arial" pitchFamily="34" charset="0"/>
              </a:rPr>
              <a:t>combination</a:t>
            </a:r>
            <a:endParaRPr lang="pt-BR" sz="2400" dirty="0">
              <a:solidFill>
                <a:srgbClr val="FFFFFF"/>
              </a:solidFill>
              <a:latin typeface="+mn-lt"/>
              <a:cs typeface="Arial" pitchFamily="34" charset="0"/>
            </a:endParaRPr>
          </a:p>
          <a:p>
            <a:pPr marL="174625" indent="-174625" algn="just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2400" dirty="0">
                <a:solidFill>
                  <a:srgbClr val="FFFFFF"/>
                </a:solidFill>
                <a:latin typeface="+mn-lt"/>
                <a:cs typeface="Arial" pitchFamily="34" charset="0"/>
              </a:rPr>
              <a:t>Ativos intangíveis que são gerados internamente</a:t>
            </a:r>
            <a:endParaRPr lang="pt-BR" sz="2400" dirty="0">
              <a:latin typeface="+mn-lt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4400" dirty="0">
                <a:latin typeface="+mj-lt"/>
                <a:ea typeface="+mj-ea"/>
                <a:cs typeface="+mj-cs"/>
              </a:rPr>
              <a:t>Reconhecimento</a:t>
            </a:r>
            <a:endParaRPr lang="en-US" sz="4400" dirty="0">
              <a:latin typeface="+mj-lt"/>
              <a:ea typeface="+mj-ea"/>
              <a:cs typeface="+mj-cs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55,453"/>
  <p:tag name="AUDIO_ID" val="57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23,812"/>
  <p:tag name="AUDIO_ID" val="574"/>
</p:tagLst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6316</TotalTime>
  <Words>2649</Words>
  <Application>Microsoft Office PowerPoint</Application>
  <PresentationFormat>On-screen Show (4:3)</PresentationFormat>
  <Paragraphs>715</Paragraphs>
  <Slides>41</Slides>
  <Notes>31</Notes>
  <HiddenSlides>2</HiddenSlides>
  <MMClips>0</MMClips>
  <ScaleCrop>false</ScaleCrop>
  <HeadingPairs>
    <vt:vector size="8" baseType="variant">
      <vt:variant>
        <vt:lpstr>Theme</vt:lpstr>
      </vt:variant>
      <vt:variant>
        <vt:i4>2</vt:i4>
      </vt:variant>
      <vt:variant>
        <vt:lpstr>Links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41</vt:i4>
      </vt:variant>
    </vt:vector>
  </HeadingPairs>
  <TitlesOfParts>
    <vt:vector size="46" baseType="lpstr">
      <vt:lpstr>1_Custom Design</vt:lpstr>
      <vt:lpstr>Custom Design</vt:lpstr>
      <vt:lpstr>C:\Users\Ivor\Documents\Meus documentos\Graduação\EAC106\2004-EAC-106-Soluções-completo.doc!OLE_LINK1</vt:lpstr>
      <vt:lpstr>Equation</vt:lpstr>
      <vt:lpstr>Document</vt:lpstr>
      <vt:lpstr>Slide 1</vt:lpstr>
      <vt:lpstr>Balanço Patrimonial</vt:lpstr>
      <vt:lpstr>Perguntas</vt:lpstr>
      <vt:lpstr>Slide 4</vt:lpstr>
      <vt:lpstr>Perguntas</vt:lpstr>
      <vt:lpstr>Ativo Intangível</vt:lpstr>
      <vt:lpstr>Slide 7</vt:lpstr>
      <vt:lpstr>Critérios de Reconhecimento</vt:lpstr>
      <vt:lpstr>Slide 9</vt:lpstr>
      <vt:lpstr>Slide 10</vt:lpstr>
      <vt:lpstr>Slide 11</vt:lpstr>
      <vt:lpstr>Slide 12</vt:lpstr>
      <vt:lpstr>Ativo Imobilizado e Amortizações</vt:lpstr>
      <vt:lpstr>Valor contábil do Ativo Imobilizado</vt:lpstr>
      <vt:lpstr>Amortização </vt:lpstr>
      <vt:lpstr>Amortização</vt:lpstr>
      <vt:lpstr>Conceito de depreciação</vt:lpstr>
      <vt:lpstr>Conceito de Depreciação</vt:lpstr>
      <vt:lpstr>Depreciação - Passos</vt:lpstr>
      <vt:lpstr>Contabilização</vt:lpstr>
      <vt:lpstr>Problemas da depreciação</vt:lpstr>
      <vt:lpstr>Método Linear</vt:lpstr>
      <vt:lpstr>Efeitos nas Empresas</vt:lpstr>
      <vt:lpstr>Efeitos nas Empresas</vt:lpstr>
      <vt:lpstr>Efeitos nas Empresas</vt:lpstr>
      <vt:lpstr>Efeitos nas Empresas</vt:lpstr>
      <vt:lpstr>Efeitos nas Empresas</vt:lpstr>
      <vt:lpstr>Fatores Limitantes</vt:lpstr>
      <vt:lpstr>Exemplo</vt:lpstr>
      <vt:lpstr>Slide 30</vt:lpstr>
      <vt:lpstr>Solução – Inês Periente</vt:lpstr>
      <vt:lpstr>Exemplo</vt:lpstr>
      <vt:lpstr>Slide 33</vt:lpstr>
      <vt:lpstr>Slide 34</vt:lpstr>
      <vt:lpstr>Slide 35</vt:lpstr>
      <vt:lpstr>Questões controversas</vt:lpstr>
      <vt:lpstr>Teste de Recuperabilidade</vt:lpstr>
      <vt:lpstr>Slide 38</vt:lpstr>
      <vt:lpstr>Slide 39</vt:lpstr>
      <vt:lpstr>Slide 40</vt:lpstr>
      <vt:lpstr>Slide 41</vt:lpstr>
    </vt:vector>
  </TitlesOfParts>
  <Company>Particular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Investimentos</dc:title>
  <dc:creator>Janaína</dc:creator>
  <cp:lastModifiedBy>Home</cp:lastModifiedBy>
  <cp:revision>204</cp:revision>
  <dcterms:created xsi:type="dcterms:W3CDTF">2004-10-15T20:50:56Z</dcterms:created>
  <dcterms:modified xsi:type="dcterms:W3CDTF">2010-04-27T12:18:18Z</dcterms:modified>
</cp:coreProperties>
</file>