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74" r:id="rId2"/>
    <p:sldId id="261" r:id="rId3"/>
    <p:sldId id="259" r:id="rId4"/>
    <p:sldId id="262" r:id="rId5"/>
    <p:sldId id="263" r:id="rId6"/>
    <p:sldId id="278" r:id="rId7"/>
    <p:sldId id="284" r:id="rId8"/>
    <p:sldId id="279" r:id="rId9"/>
    <p:sldId id="272" r:id="rId10"/>
    <p:sldId id="280" r:id="rId11"/>
    <p:sldId id="281" r:id="rId12"/>
    <p:sldId id="282" r:id="rId13"/>
    <p:sldId id="283" r:id="rId1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47" autoAdjust="0"/>
    <p:restoredTop sz="94660"/>
  </p:normalViewPr>
  <p:slideViewPr>
    <p:cSldViewPr>
      <p:cViewPr>
        <p:scale>
          <a:sx n="69" d="100"/>
          <a:sy n="69" d="100"/>
        </p:scale>
        <p:origin x="-402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tângulo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e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e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Elipse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22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4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3772-E6E1-48C4-B3F3-CC0157206C6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904CE-9EE6-4D73-BF04-3126BD81A1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D9C9A-8A32-4C87-820D-A8FFAEF31E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>
            <a:normAutofit/>
          </a:bodyPr>
          <a:lstStyle/>
          <a:p>
            <a:pPr lvl="0"/>
            <a:endParaRPr lang="pt-BR" noProof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EF661-775D-4EFB-8AEE-78A24AC9CA3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44F448C-268E-4F7E-8CB4-0BBCA7E0FBF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tângulo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Elipse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Elipse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Elipse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e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e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0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1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42A0A-E55C-4632-9FD9-5B950D1849C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47476-7547-47D2-8544-CEAD19C37D1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60E4B-8007-4226-9593-4FF8EF15052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4673470-2EEA-4431-AFDD-5269B2B09D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8DDA5-EA04-4822-A324-72D048202A0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Conector reto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tângulo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Elipse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A4407AD-9BC1-4FBA-9B35-FBC5E57124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lipse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2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35A1F0E-E0C9-4420-AC3D-3863C78413E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28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Elips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6DA7C5C-0D81-43A7-8B12-A8B508048D6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53" r:id="rId4"/>
    <p:sldLayoutId id="2147483754" r:id="rId5"/>
    <p:sldLayoutId id="2147483761" r:id="rId6"/>
    <p:sldLayoutId id="2147483755" r:id="rId7"/>
    <p:sldLayoutId id="2147483762" r:id="rId8"/>
    <p:sldLayoutId id="2147483763" r:id="rId9"/>
    <p:sldLayoutId id="2147483756" r:id="rId10"/>
    <p:sldLayoutId id="2147483757" r:id="rId11"/>
    <p:sldLayoutId id="214748376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 smtClean="0"/>
              <a:t>Sistema SAN</a:t>
            </a:r>
            <a:endParaRPr lang="pt-BR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PT" smtClean="0"/>
              <a:t>O Sistema Nacional de Segurança Alimentar e Nutricional (SISAN) está em processo de construção, tendo como referência a Lei Orgânica de SAN (LOSAN), sancionada em outubro de 2006 e a III CNSAN (2007).</a:t>
            </a:r>
            <a:r>
              <a:rPr lang="pt-BR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7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7092950" y="188913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tx2"/>
                </a:solidFill>
              </a:rPr>
              <a:t>RESULTADOS</a:t>
            </a:r>
          </a:p>
        </p:txBody>
      </p:sp>
      <p:graphicFrame>
        <p:nvGraphicFramePr>
          <p:cNvPr id="214" name="Espaço Reservado para Tabela 213"/>
          <p:cNvGraphicFramePr>
            <a:graphicFrameLocks noGrp="1"/>
          </p:cNvGraphicFramePr>
          <p:nvPr>
            <p:ph type="tbl" idx="1"/>
          </p:nvPr>
        </p:nvGraphicFramePr>
        <p:xfrm>
          <a:off x="0" y="500063"/>
          <a:ext cx="9144000" cy="6357977"/>
        </p:xfrm>
        <a:graphic>
          <a:graphicData uri="http://schemas.openxmlformats.org/drawingml/2006/table">
            <a:tbl>
              <a:tblPr/>
              <a:tblGrid>
                <a:gridCol w="1407007"/>
                <a:gridCol w="1728315"/>
                <a:gridCol w="1219744"/>
                <a:gridCol w="1219744"/>
                <a:gridCol w="1172674"/>
                <a:gridCol w="1198258"/>
                <a:gridCol w="1198258"/>
              </a:tblGrid>
              <a:tr h="25686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kern="50">
                          <a:latin typeface="Verdana"/>
                          <a:ea typeface="DejaVu Sans"/>
                          <a:cs typeface="Times New Roman"/>
                        </a:rPr>
                        <a:t>Município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kern="50">
                          <a:latin typeface="Verdana"/>
                          <a:ea typeface="DejaVu Sans"/>
                          <a:cs typeface="Times New Roman"/>
                        </a:rPr>
                        <a:t>Nº iniciativas investigadas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kern="50">
                          <a:latin typeface="Verdana"/>
                          <a:ea typeface="DejaVu Sans"/>
                          <a:cs typeface="Times New Roman"/>
                        </a:rPr>
                        <a:t>Esfera Proponente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kern="50">
                          <a:latin typeface="Verdana"/>
                          <a:ea typeface="DejaVu Sans"/>
                          <a:cs typeface="Times New Roman"/>
                        </a:rPr>
                        <a:t>Período de início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575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kern="50">
                          <a:latin typeface="Verdana"/>
                          <a:ea typeface="DejaVu Sans"/>
                          <a:cs typeface="Times New Roman"/>
                        </a:rPr>
                        <a:t>Federal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kern="50">
                          <a:latin typeface="Verdana"/>
                          <a:ea typeface="DejaVu Sans"/>
                          <a:cs typeface="Times New Roman"/>
                        </a:rPr>
                        <a:t>Estadual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kern="50">
                          <a:latin typeface="Verdana"/>
                          <a:ea typeface="DejaVu Sans"/>
                          <a:cs typeface="Times New Roman"/>
                        </a:rPr>
                        <a:t>Municipal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kern="50">
                          <a:latin typeface="Verdana"/>
                          <a:ea typeface="DejaVu Sans"/>
                          <a:cs typeface="Times New Roman"/>
                        </a:rPr>
                        <a:t>Até 2002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kern="50">
                          <a:latin typeface="Verdana"/>
                          <a:ea typeface="DejaVu Sans"/>
                          <a:cs typeface="Times New Roman"/>
                        </a:rPr>
                        <a:t>A partir 2003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kern="50">
                          <a:latin typeface="Verdana"/>
                          <a:ea typeface="DejaVu Sans"/>
                          <a:cs typeface="Times New Roman"/>
                        </a:rPr>
                        <a:t>Belém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0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0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kern="50">
                          <a:latin typeface="Verdana"/>
                          <a:ea typeface="DejaVu Sans"/>
                          <a:cs typeface="Times New Roman"/>
                        </a:rPr>
                        <a:t>Manaus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7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6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kern="50">
                          <a:latin typeface="Verdana"/>
                          <a:ea typeface="DejaVu Sans"/>
                          <a:cs typeface="Times New Roman"/>
                        </a:rPr>
                        <a:t>Norte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11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8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8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kern="50">
                          <a:latin typeface="Verdana"/>
                          <a:ea typeface="DejaVu Sans"/>
                          <a:cs typeface="Times New Roman"/>
                        </a:rPr>
                        <a:t>Fortaleza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16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6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8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13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kern="50">
                          <a:latin typeface="Verdana"/>
                          <a:ea typeface="DejaVu Sans"/>
                          <a:cs typeface="Times New Roman"/>
                        </a:rPr>
                        <a:t>Maceió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11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8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8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kern="50">
                          <a:latin typeface="Verdana"/>
                          <a:ea typeface="DejaVu Sans"/>
                          <a:cs typeface="Times New Roman"/>
                        </a:rPr>
                        <a:t>Recife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15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10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0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11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kern="50">
                          <a:latin typeface="Verdana"/>
                          <a:ea typeface="DejaVu Sans"/>
                          <a:cs typeface="Times New Roman"/>
                        </a:rPr>
                        <a:t>Salvador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9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6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0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6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kern="50">
                          <a:latin typeface="Verdana"/>
                          <a:ea typeface="DejaVu Sans"/>
                          <a:cs typeface="Times New Roman"/>
                        </a:rPr>
                        <a:t>São Luís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8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kern="50">
                          <a:latin typeface="Verdana"/>
                          <a:ea typeface="DejaVu Sans"/>
                          <a:cs typeface="Times New Roman"/>
                        </a:rPr>
                        <a:t>Nordeste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59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35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20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16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43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kern="50">
                          <a:latin typeface="Verdana"/>
                          <a:ea typeface="DejaVu Sans"/>
                          <a:cs typeface="Times New Roman"/>
                        </a:rPr>
                        <a:t>DF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11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6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800">
                          <a:latin typeface="Verdana"/>
                          <a:ea typeface="Times New Roman"/>
                          <a:cs typeface="Arial"/>
                        </a:rPr>
                        <a:t>7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8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800" kern="50">
                          <a:latin typeface="Verdana"/>
                          <a:ea typeface="DejaVu Sans"/>
                          <a:cs typeface="Times New Roman"/>
                        </a:rPr>
                        <a:t>Goiânia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800">
                          <a:latin typeface="Verdana"/>
                          <a:ea typeface="Times New Roman"/>
                          <a:cs typeface="Arial"/>
                        </a:rPr>
                        <a:t>12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800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8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8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8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800">
                          <a:latin typeface="Verdana"/>
                          <a:ea typeface="Times New Roman"/>
                          <a:cs typeface="Arial"/>
                        </a:rPr>
                        <a:t>9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800" b="1" kern="50">
                          <a:latin typeface="Verdana"/>
                          <a:ea typeface="DejaVu Sans"/>
                          <a:cs typeface="Times New Roman"/>
                        </a:rPr>
                        <a:t>Centro-Oeste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23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10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10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10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13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kern="50">
                          <a:latin typeface="Verdana"/>
                          <a:ea typeface="DejaVu Sans"/>
                          <a:cs typeface="Times New Roman"/>
                        </a:rPr>
                        <a:t>Belo Horizonte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28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23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18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7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kern="50">
                          <a:latin typeface="Verdana"/>
                          <a:ea typeface="DejaVu Sans"/>
                          <a:cs typeface="Times New Roman"/>
                        </a:rPr>
                        <a:t>Rio de Janeiro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15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7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6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6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9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kern="50">
                          <a:latin typeface="Verdana"/>
                          <a:ea typeface="DejaVu Sans"/>
                          <a:cs typeface="Times New Roman"/>
                        </a:rPr>
                        <a:t>São Paulo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10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kern="50">
                          <a:latin typeface="Verdana"/>
                          <a:ea typeface="DejaVu Sans"/>
                          <a:cs typeface="Times New Roman"/>
                        </a:rPr>
                        <a:t>Vitória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11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6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0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8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kern="50">
                          <a:latin typeface="Verdana"/>
                          <a:ea typeface="DejaVu Sans"/>
                          <a:cs typeface="Times New Roman"/>
                        </a:rPr>
                        <a:t>Sudeste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64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18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12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34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32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29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kern="50">
                          <a:latin typeface="Verdana"/>
                          <a:ea typeface="DejaVu Sans"/>
                          <a:cs typeface="Times New Roman"/>
                        </a:rPr>
                        <a:t>Curitiba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26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8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13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12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13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kern="50">
                          <a:latin typeface="Verdana"/>
                          <a:ea typeface="DejaVu Sans"/>
                          <a:cs typeface="Times New Roman"/>
                        </a:rPr>
                        <a:t>Porto Alegre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15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11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0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Verdana"/>
                          <a:ea typeface="Times New Roman"/>
                          <a:cs typeface="Arial"/>
                        </a:rPr>
                        <a:t>9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kern="50">
                          <a:latin typeface="Verdana"/>
                          <a:ea typeface="DejaVu Sans"/>
                          <a:cs typeface="Times New Roman"/>
                        </a:rPr>
                        <a:t>Região Sul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41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19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17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16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22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kern="50">
                          <a:latin typeface="Verdana"/>
                          <a:ea typeface="DejaVu Sans"/>
                          <a:cs typeface="Times New Roman"/>
                        </a:rPr>
                        <a:t>TOTAL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90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33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75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77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115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kern="50">
                          <a:latin typeface="Verdana"/>
                          <a:ea typeface="DejaVu Sans"/>
                          <a:cs typeface="Times New Roman"/>
                        </a:rPr>
                        <a:t>Total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latin typeface="Verdana"/>
                          <a:ea typeface="Times New Roman"/>
                          <a:cs typeface="Arial"/>
                        </a:rPr>
                        <a:t>198</a:t>
                      </a:r>
                      <a:endParaRPr lang="pt-BR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kern="50">
                          <a:latin typeface="Verdana"/>
                          <a:ea typeface="DejaVu Sans"/>
                          <a:cs typeface="Times New Roman"/>
                        </a:rPr>
                        <a:t>198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kern="50">
                          <a:latin typeface="Verdana"/>
                          <a:ea typeface="DejaVu Sans"/>
                          <a:cs typeface="Times New Roman"/>
                        </a:rPr>
                        <a:t>192*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18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kern="50">
                          <a:latin typeface="Verdana"/>
                          <a:ea typeface="DejaVu Sans"/>
                          <a:cs typeface="Times New Roman"/>
                        </a:rPr>
                        <a:t>40 %</a:t>
                      </a:r>
                      <a:endParaRPr lang="pt-BR" sz="800" kern="5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kern="50" dirty="0">
                          <a:latin typeface="Verdana"/>
                          <a:ea typeface="DejaVu Sans"/>
                          <a:cs typeface="Times New Roman"/>
                        </a:rPr>
                        <a:t>60 %</a:t>
                      </a:r>
                      <a:endParaRPr lang="pt-BR" sz="800" kern="50" dirty="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25743" marR="25743" marT="25743" marB="2574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28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7092950" y="188913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tx2"/>
                </a:solidFill>
              </a:rPr>
              <a:t>RESULTADOS</a:t>
            </a:r>
          </a:p>
        </p:txBody>
      </p:sp>
      <p:graphicFrame>
        <p:nvGraphicFramePr>
          <p:cNvPr id="662" name="Espaço Reservado para Tabela 661"/>
          <p:cNvGraphicFramePr>
            <a:graphicFrameLocks noGrp="1"/>
          </p:cNvGraphicFramePr>
          <p:nvPr>
            <p:ph type="tbl" idx="1"/>
          </p:nvPr>
        </p:nvGraphicFramePr>
        <p:xfrm>
          <a:off x="71406" y="571507"/>
          <a:ext cx="8929720" cy="6000765"/>
        </p:xfrm>
        <a:graphic>
          <a:graphicData uri="http://schemas.openxmlformats.org/drawingml/2006/table">
            <a:tbl>
              <a:tblPr/>
              <a:tblGrid>
                <a:gridCol w="918178"/>
                <a:gridCol w="374747"/>
                <a:gridCol w="375705"/>
                <a:gridCol w="376665"/>
                <a:gridCol w="378581"/>
                <a:gridCol w="378581"/>
                <a:gridCol w="378581"/>
                <a:gridCol w="378581"/>
                <a:gridCol w="345036"/>
                <a:gridCol w="432252"/>
                <a:gridCol w="379539"/>
                <a:gridCol w="377623"/>
                <a:gridCol w="345036"/>
                <a:gridCol w="345036"/>
                <a:gridCol w="544389"/>
                <a:gridCol w="345036"/>
                <a:gridCol w="352705"/>
                <a:gridCol w="345036"/>
                <a:gridCol w="345036"/>
                <a:gridCol w="352705"/>
                <a:gridCol w="345036"/>
                <a:gridCol w="515636"/>
              </a:tblGrid>
              <a:tr h="247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MDS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MDA/CONAB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MS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MEC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MTE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6659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INICIATIVAS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Bolsa Família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Restaurante Popular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Hortas Comunit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Agric. Urb. e periurbana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Banco Alimentos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Cozinha Comunitária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Nucleos Progr. Fome Zero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Talher/ Rede de educ. cidadã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Conviv c/ quail. vida semi-árido e cerrado 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Prom. Inclusão Produtiva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PAA leite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PAA 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peixe nos mercados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Rede  fortalecimento  comércio familiar de produtos básicos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Produção Agroec. Int. e Sust.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latin typeface="Verdana"/>
                          <a:ea typeface="Times New Roman"/>
                          <a:cs typeface="Arial"/>
                        </a:rPr>
                        <a:t>SISVAN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latin typeface="Verdana"/>
                          <a:ea typeface="Times New Roman"/>
                          <a:cs typeface="Arial"/>
                        </a:rPr>
                        <a:t>Supl. Vitamina A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Supl. Ferro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PNAE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Quilombola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Capacit. </a:t>
                      </a:r>
                      <a:r>
                        <a:rPr lang="pt-PT" sz="900">
                          <a:latin typeface="Verdana"/>
                          <a:ea typeface="Times New Roman"/>
                          <a:cs typeface="Arial"/>
                        </a:rPr>
                        <a:t>Agentes Desenv. Solidário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vert="vert27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Belém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Manaus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Norte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Fortaleza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Maceió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Recife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x*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Salvador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São Luís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Nordeste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DF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Goiânia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x*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 b="1">
                          <a:latin typeface="Verdana"/>
                          <a:ea typeface="Times New Roman"/>
                          <a:cs typeface="Arial"/>
                        </a:rPr>
                        <a:t>Centro-Oeste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 b="1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 b="1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latin typeface="Verdana"/>
                          <a:ea typeface="Times New Roman"/>
                          <a:cs typeface="Arial"/>
                        </a:rPr>
                        <a:t>B. Horizonte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Rio Janeiro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São Paulo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Vitória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Sudeste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Curitiba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Lucidasans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Lucidasans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Lucidasans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Lucidasans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Lucidasans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Porto Alegre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x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Reg. Sul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-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Total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8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6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 dirty="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887" marR="238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19459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571625"/>
            <a:ext cx="8572500" cy="4921250"/>
          </a:xfrm>
          <a:noFill/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7092950" y="188913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tx2"/>
                </a:solidFill>
              </a:rPr>
              <a:t>RESULTADOS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69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7092950" y="188913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tx2"/>
                </a:solidFill>
              </a:rPr>
              <a:t>RESULTADOS</a:t>
            </a:r>
          </a:p>
        </p:txBody>
      </p:sp>
      <p:sp>
        <p:nvSpPr>
          <p:cNvPr id="20484" name="Line 857"/>
          <p:cNvSpPr>
            <a:spLocks noChangeShapeType="1"/>
          </p:cNvSpPr>
          <p:nvPr/>
        </p:nvSpPr>
        <p:spPr bwMode="auto">
          <a:xfrm>
            <a:off x="2262188" y="-1577975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485" name="Rectangle 1689"/>
          <p:cNvSpPr>
            <a:spLocks noChangeArrowheads="1"/>
          </p:cNvSpPr>
          <p:nvPr/>
        </p:nvSpPr>
        <p:spPr bwMode="auto">
          <a:xfrm>
            <a:off x="-727075" y="8258175"/>
            <a:ext cx="18415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t-BR" sz="1100"/>
              <a:t/>
            </a:r>
            <a:br>
              <a:rPr lang="pt-BR" sz="1100"/>
            </a:br>
            <a:endParaRPr lang="pt-BR"/>
          </a:p>
        </p:txBody>
      </p:sp>
      <p:sp>
        <p:nvSpPr>
          <p:cNvPr id="20486" name="Rectangle 1690"/>
          <p:cNvSpPr>
            <a:spLocks noChangeArrowheads="1"/>
          </p:cNvSpPr>
          <p:nvPr/>
        </p:nvSpPr>
        <p:spPr bwMode="auto">
          <a:xfrm>
            <a:off x="-727075" y="8793163"/>
            <a:ext cx="3017838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0487" name="Rectangle 1691"/>
          <p:cNvSpPr>
            <a:spLocks noChangeArrowheads="1"/>
          </p:cNvSpPr>
          <p:nvPr/>
        </p:nvSpPr>
        <p:spPr bwMode="auto">
          <a:xfrm>
            <a:off x="-727075" y="8802688"/>
            <a:ext cx="10599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pt-BR" sz="1000" baseline="30000">
                <a:latin typeface="Verdana" pitchFamily="34" charset="0"/>
                <a:ea typeface="DejaVu Sans" charset="0"/>
                <a:cs typeface="Times New Roman" pitchFamily="18" charset="0"/>
                <a:hlinkClick r:id="" action="ppaction://noaction"/>
              </a:rPr>
              <a:t>[1]</a:t>
            </a:r>
            <a:r>
              <a:rPr lang="pt-BR" sz="800">
                <a:latin typeface="Verdana" pitchFamily="34" charset="0"/>
                <a:ea typeface="DejaVu Sans" charset="0"/>
                <a:cs typeface="Times New Roman" pitchFamily="18" charset="0"/>
              </a:rPr>
              <a:t> Cabe notar que</a:t>
            </a:r>
            <a:r>
              <a:rPr lang="pt-BR" sz="800">
                <a:latin typeface="Times New Roman" pitchFamily="18" charset="0"/>
                <a:ea typeface="DejaVu Sans" charset="0"/>
                <a:cs typeface="Times New Roman" pitchFamily="18" charset="0"/>
              </a:rPr>
              <a:t> </a:t>
            </a:r>
            <a:r>
              <a:rPr lang="pt-BR" sz="800">
                <a:latin typeface="Verdana" pitchFamily="34" charset="0"/>
                <a:ea typeface="DejaVu Sans" charset="0"/>
                <a:cs typeface="Times New Roman" pitchFamily="18" charset="0"/>
              </a:rPr>
              <a:t>a equipe de BH adaptou matriz analítica proposta pela pesquisa, criando um quarto setor no eixo 2: 2.4, equivalente a “regulação de mercado”, contemplado por 2 ações investigadas.</a:t>
            </a:r>
            <a:endParaRPr lang="pt-BR">
              <a:ea typeface="DejaVu Sans" charset="0"/>
              <a:cs typeface="Times New Roman" pitchFamily="18" charset="0"/>
            </a:endParaRPr>
          </a:p>
        </p:txBody>
      </p:sp>
      <p:graphicFrame>
        <p:nvGraphicFramePr>
          <p:cNvPr id="414" name="Tabela 413"/>
          <p:cNvGraphicFramePr>
            <a:graphicFrameLocks noGrp="1"/>
          </p:cNvGraphicFramePr>
          <p:nvPr/>
        </p:nvGraphicFramePr>
        <p:xfrm>
          <a:off x="928688" y="857250"/>
          <a:ext cx="7286676" cy="5214988"/>
        </p:xfrm>
        <a:graphic>
          <a:graphicData uri="http://schemas.openxmlformats.org/drawingml/2006/table">
            <a:tbl>
              <a:tblPr/>
              <a:tblGrid>
                <a:gridCol w="1337887"/>
                <a:gridCol w="761918"/>
                <a:gridCol w="409718"/>
                <a:gridCol w="409718"/>
                <a:gridCol w="362442"/>
                <a:gridCol w="409718"/>
                <a:gridCol w="409718"/>
                <a:gridCol w="362442"/>
                <a:gridCol w="393959"/>
                <a:gridCol w="393959"/>
                <a:gridCol w="344321"/>
                <a:gridCol w="370322"/>
                <a:gridCol w="409718"/>
                <a:gridCol w="455418"/>
                <a:gridCol w="455418"/>
              </a:tblGrid>
              <a:tr h="54072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dirty="0">
                          <a:latin typeface="Verdana"/>
                          <a:ea typeface="Times New Roman"/>
                          <a:cs typeface="Arial"/>
                        </a:rPr>
                        <a:t>município</a:t>
                      </a:r>
                      <a:endParaRPr lang="pt-B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Somatória 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de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ações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produção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abastecimento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consumo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programas específicos e monitoramento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262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setores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262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1.1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1.2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1.3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2.1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2.2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2.3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3.1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3.2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3.3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3.4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4.1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4.2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4.3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52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BELEM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2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MANAUS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62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NORTE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17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0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0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0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0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0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623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(%) ações por eixo – N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6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6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70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18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2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SÃO LUIS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2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SALVADOR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RECIFE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7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MACEIO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FORTALEZA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7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62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NORDESTE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87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7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0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20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10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22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9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0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623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(%) ações por eixo – NE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9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9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66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16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2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DF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26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7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2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GOIANIA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20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62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CENTRO-OESTE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46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6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6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8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623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(%)ações por eixo – CO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Verdana"/>
                          <a:ea typeface="Times New Roman"/>
                          <a:cs typeface="Arial"/>
                        </a:rPr>
                        <a:t>20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Verdana"/>
                          <a:ea typeface="Times New Roman"/>
                          <a:cs typeface="Arial"/>
                        </a:rPr>
                        <a:t>9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Verdana"/>
                          <a:ea typeface="Times New Roman"/>
                          <a:cs typeface="Arial"/>
                        </a:rPr>
                        <a:t>64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Verdana"/>
                          <a:ea typeface="Times New Roman"/>
                          <a:cs typeface="Arial"/>
                        </a:rPr>
                        <a:t>7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2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RJ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22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6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8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2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BH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47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10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10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Lucidasans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Lucidasans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Lucidasans"/>
                        </a:rPr>
                        <a:t>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Lucidasans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Lucidasans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Lucidasans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Verdana"/>
                          <a:ea typeface="Times New Roman"/>
                          <a:cs typeface="Arial"/>
                        </a:rPr>
                        <a:t>SP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VITORIA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16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62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SUDESTE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100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0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6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22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9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19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8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623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(%)ações por eixo – SE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16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53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17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2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PORTO ALEGRE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30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Lucidasans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Lucidasans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Lucidasans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Lucidasans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6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Lucidasans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Lucidasans"/>
                        </a:rPr>
                        <a:t>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Lucidasans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Lucidasans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2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CURITIBA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37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6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6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9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9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8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62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SUL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67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10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9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15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623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(%)ações por eixo – S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19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19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51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820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Total geral por setor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39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6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18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10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73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22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24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67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16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18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9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62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Total geral por eixo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47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41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186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latin typeface="Verdana"/>
                          <a:ea typeface="Times New Roman"/>
                          <a:cs typeface="Arial"/>
                        </a:rPr>
                        <a:t>43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262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(%) geral por eixo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15%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13%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Verdana"/>
                          <a:ea typeface="Times New Roman"/>
                          <a:cs typeface="Arial"/>
                        </a:rPr>
                        <a:t>59% </a:t>
                      </a:r>
                      <a:endParaRPr lang="pt-BR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 dirty="0">
                          <a:latin typeface="Verdana"/>
                          <a:ea typeface="Times New Roman"/>
                          <a:cs typeface="Arial"/>
                        </a:rPr>
                        <a:t>13% </a:t>
                      </a:r>
                      <a:endParaRPr lang="pt-B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2823" marR="32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889" name="Rectangle 10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t-BR"/>
              <a:t/>
            </a:r>
            <a:br>
              <a:rPr lang="pt-BR"/>
            </a:br>
            <a:endParaRPr lang="pt-BR"/>
          </a:p>
        </p:txBody>
      </p:sp>
      <p:sp>
        <p:nvSpPr>
          <p:cNvPr id="20890" name="Rectangle 1025"/>
          <p:cNvSpPr>
            <a:spLocks noChangeArrowheads="1"/>
          </p:cNvSpPr>
          <p:nvPr/>
        </p:nvSpPr>
        <p:spPr bwMode="auto">
          <a:xfrm>
            <a:off x="0" y="0"/>
            <a:ext cx="3017838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0891" name="Rectangle 1026"/>
          <p:cNvSpPr>
            <a:spLocks noChangeArrowheads="1"/>
          </p:cNvSpPr>
          <p:nvPr/>
        </p:nvSpPr>
        <p:spPr bwMode="auto">
          <a:xfrm>
            <a:off x="0" y="6519863"/>
            <a:ext cx="81645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pt-BR" sz="1000" baseline="30000">
                <a:latin typeface="Verdana" pitchFamily="34" charset="0"/>
                <a:ea typeface="DejaVu Sans" charset="0"/>
                <a:cs typeface="Times New Roman" pitchFamily="18" charset="0"/>
                <a:hlinkClick r:id="" action="ppaction://noaction"/>
              </a:rPr>
              <a:t>[1]</a:t>
            </a:r>
            <a:r>
              <a:rPr lang="pt-BR" sz="800">
                <a:latin typeface="Verdana" pitchFamily="34" charset="0"/>
                <a:ea typeface="DejaVu Sans" charset="0"/>
                <a:cs typeface="Times New Roman" pitchFamily="18" charset="0"/>
              </a:rPr>
              <a:t>	 Cabe notar que</a:t>
            </a:r>
            <a:r>
              <a:rPr lang="pt-BR" sz="800">
                <a:latin typeface="Times New Roman" pitchFamily="18" charset="0"/>
                <a:ea typeface="DejaVu Sans" charset="0"/>
                <a:cs typeface="Times New Roman" pitchFamily="18" charset="0"/>
              </a:rPr>
              <a:t> </a:t>
            </a:r>
            <a:r>
              <a:rPr lang="pt-BR" sz="800">
                <a:latin typeface="Verdana" pitchFamily="34" charset="0"/>
                <a:ea typeface="DejaVu Sans" charset="0"/>
                <a:cs typeface="Times New Roman" pitchFamily="18" charset="0"/>
              </a:rPr>
              <a:t>a equipe de BH adaptou matriz analítica proposta pela pesquisa, criando um quarto setor no eixo 2: 2.4, equivalente a </a:t>
            </a:r>
          </a:p>
          <a:p>
            <a:pPr algn="just"/>
            <a:r>
              <a:rPr lang="pt-BR" sz="800">
                <a:latin typeface="Verdana" pitchFamily="34" charset="0"/>
                <a:ea typeface="DejaVu Sans" charset="0"/>
                <a:cs typeface="Times New Roman" pitchFamily="18" charset="0"/>
              </a:rPr>
              <a:t>“regulação de mercado”, contemplado por 2 ações investigadas.</a:t>
            </a:r>
            <a:endParaRPr lang="pt-BR">
              <a:ea typeface="DejaVu Sans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sz="2000" smtClean="0"/>
              <a:t>LOSAN - Lei federal nº 11.346, de 15 de setembro de 2006, que cria o Sistema Nacional de Segurança Alimentar e Nutricional – SISAN.</a:t>
            </a:r>
          </a:p>
          <a:p>
            <a:pPr eaLnBrk="1" hangingPunct="1">
              <a:lnSpc>
                <a:spcPct val="80000"/>
              </a:lnSpc>
            </a:pPr>
            <a:endParaRPr lang="pt-BR" sz="2000" smtClean="0"/>
          </a:p>
          <a:p>
            <a:pPr eaLnBrk="1" hangingPunct="1">
              <a:lnSpc>
                <a:spcPct val="80000"/>
              </a:lnSpc>
            </a:pPr>
            <a:r>
              <a:rPr lang="pt-BR" sz="2000" smtClean="0"/>
              <a:t>Conceito (Art. 3º): A segurança alimentar e nutricional consiste na realização do direito de todos ao acesso regular e permanente a alimentos de qualidade, em quantidade suficiente, sem comprometer o acesso a outras necessidades essenciais, tendo como base práticas alimentares promotoras de saúde que respeitem a diversidade cultural e que sejam ambiental, cultural, econômica e socialmente sustentáveis.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Integrantes do Sistema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b="1" smtClean="0"/>
              <a:t>Conferências de SAN</a:t>
            </a:r>
            <a:endParaRPr lang="pt-BR" smtClean="0"/>
          </a:p>
          <a:p>
            <a:pPr eaLnBrk="1" hangingPunct="1"/>
            <a:r>
              <a:rPr lang="pt-BR" b="1" smtClean="0"/>
              <a:t>Conselhos de SAN </a:t>
            </a:r>
          </a:p>
          <a:p>
            <a:pPr eaLnBrk="1" hangingPunct="1"/>
            <a:r>
              <a:rPr lang="pt-BR" b="1" smtClean="0"/>
              <a:t>Órgão ou Câmara</a:t>
            </a:r>
            <a:r>
              <a:rPr lang="pt-BR" smtClean="0"/>
              <a:t> </a:t>
            </a:r>
            <a:r>
              <a:rPr lang="pt-BR" b="1" smtClean="0"/>
              <a:t>Intersetorial</a:t>
            </a:r>
          </a:p>
          <a:p>
            <a:pPr eaLnBrk="1" hangingPunct="1"/>
            <a:r>
              <a:rPr lang="pt-BR" b="1" smtClean="0"/>
              <a:t>Rede Operacional de Programas</a:t>
            </a:r>
            <a:endParaRPr lang="pt-BR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092950" y="188913"/>
            <a:ext cx="1809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tx2"/>
                </a:solidFill>
              </a:rPr>
              <a:t>REFERENCIAL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/>
              <a:t>Princípios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pt-BR" sz="2000" smtClean="0"/>
          </a:p>
          <a:p>
            <a:pPr marL="533400" indent="-533400" eaLnBrk="1" hangingPunct="1">
              <a:lnSpc>
                <a:spcPct val="90000"/>
              </a:lnSpc>
              <a:buFontTx/>
              <a:buChar char="–"/>
            </a:pPr>
            <a:r>
              <a:rPr lang="pt-BR" sz="2000" smtClean="0"/>
              <a:t>Universalidade e eqüidade no acesso à alimentação adequada, sem qualquer espécie de discriminação;</a:t>
            </a:r>
          </a:p>
          <a:p>
            <a:pPr marL="533400" indent="-533400" eaLnBrk="1" hangingPunct="1">
              <a:lnSpc>
                <a:spcPct val="90000"/>
              </a:lnSpc>
              <a:buFontTx/>
              <a:buChar char="–"/>
            </a:pPr>
            <a:r>
              <a:rPr lang="pt-BR" sz="2000" smtClean="0"/>
              <a:t>Preservação da autonomia e respeito à dignidade das pessoas;</a:t>
            </a:r>
          </a:p>
          <a:p>
            <a:pPr marL="533400" indent="-533400" eaLnBrk="1" hangingPunct="1">
              <a:lnSpc>
                <a:spcPct val="90000"/>
              </a:lnSpc>
              <a:buFontTx/>
              <a:buChar char="–"/>
            </a:pPr>
            <a:r>
              <a:rPr lang="pt-BR" sz="2000" smtClean="0"/>
              <a:t>Participação social na formulação, execução, acompanhamento, monitoramento e controle das políticas e dos planos de segurança alimentar e nutricional em todas as esferas de governo;</a:t>
            </a:r>
          </a:p>
          <a:p>
            <a:pPr marL="533400" indent="-533400" eaLnBrk="1" hangingPunct="1">
              <a:lnSpc>
                <a:spcPct val="90000"/>
              </a:lnSpc>
              <a:buFontTx/>
              <a:buChar char="–"/>
            </a:pPr>
            <a:r>
              <a:rPr lang="pt-BR" sz="2000" smtClean="0"/>
              <a:t>Transparência dos programas, das ações e dos recursos públicos e privados e dos critérios para sua concessão.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000"/>
              <a:t>Diretrizes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Tx/>
              <a:buNone/>
            </a:pPr>
            <a:endParaRPr lang="pt-BR" sz="2000" smtClean="0"/>
          </a:p>
          <a:p>
            <a:pPr marL="457200" indent="-457200" eaLnBrk="1" hangingPunct="1">
              <a:lnSpc>
                <a:spcPct val="80000"/>
              </a:lnSpc>
              <a:buFontTx/>
              <a:buChar char="•"/>
            </a:pPr>
            <a:r>
              <a:rPr lang="pt-BR" sz="2000" smtClean="0"/>
              <a:t>Promoção da intersetorialidade das políticas, programas e ações governamentais e não-governamentais;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•"/>
            </a:pPr>
            <a:r>
              <a:rPr lang="pt-BR" sz="2000" smtClean="0"/>
              <a:t>Descentralização das ações e articulação, em regime de colaboração, entre as esferas de governo;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•"/>
            </a:pPr>
            <a:r>
              <a:rPr lang="pt-BR" sz="2000" smtClean="0"/>
              <a:t>Monitoramento da situação alimentar e nutricional, visando a subsidiar o ciclo de gestão das políticas para a área nas diferentes esferas de governo;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•"/>
            </a:pPr>
            <a:r>
              <a:rPr lang="pt-BR" sz="2000" smtClean="0"/>
              <a:t>Conjugação de medidas diretas e imediatas de garantia de acesso à alimentação adequada, com ações que ampliem a capacidade de subsistência autônoma da população; 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•"/>
            </a:pPr>
            <a:r>
              <a:rPr lang="pt-BR" sz="2000" smtClean="0"/>
              <a:t>Articulação entre orçamento e gestão;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•"/>
            </a:pPr>
            <a:r>
              <a:rPr lang="pt-BR" sz="2000" smtClean="0"/>
              <a:t>Estímulo ao desenvolvimento de pesquisas e à capacitação de recursos humanos.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Sistema aberto, transversalidade. </a:t>
            </a:r>
          </a:p>
          <a:p>
            <a:pPr eaLnBrk="1" hangingPunct="1">
              <a:lnSpc>
                <a:spcPct val="90000"/>
              </a:lnSpc>
            </a:pPr>
            <a:endParaRPr lang="pt-BR" smtClean="0"/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Conseqüências: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reduzido grau de autonomia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recursos orçamentários dispersos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7" y="1000108"/>
            <a:ext cx="6381795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78" name="AutoShape 298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5953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/>
              <a:t>Matriz analítica</a:t>
            </a:r>
            <a:r>
              <a:rPr lang="pt-BR" dirty="0"/>
              <a:t> </a:t>
            </a:r>
          </a:p>
        </p:txBody>
      </p:sp>
      <p:graphicFrame>
        <p:nvGraphicFramePr>
          <p:cNvPr id="97587" name="Group 307"/>
          <p:cNvGraphicFramePr>
            <a:graphicFrameLocks noGrp="1"/>
          </p:cNvGraphicFramePr>
          <p:nvPr>
            <p:ph type="tbl" idx="1"/>
          </p:nvPr>
        </p:nvGraphicFramePr>
        <p:xfrm>
          <a:off x="500063" y="1500188"/>
          <a:ext cx="8031190" cy="4399611"/>
        </p:xfrm>
        <a:graphic>
          <a:graphicData uri="http://schemas.openxmlformats.org/drawingml/2006/table">
            <a:tbl>
              <a:tblPr/>
              <a:tblGrid>
                <a:gridCol w="570105"/>
                <a:gridCol w="2353341"/>
                <a:gridCol w="760693"/>
                <a:gridCol w="4347051"/>
              </a:tblGrid>
              <a:tr h="45488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Cod</a:t>
                      </a:r>
                      <a:r>
                        <a:rPr kumimoji="0" lang="pt-B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Eixo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Eixos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Cod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setor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Setores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58"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Produção agroalimentar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1.1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Estímulo à produção de alimentos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1.2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Fomento a arranjos produtivos locais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1.3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Apoio à pesquisa e desenvolvimento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048"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Abastecimento Agroalimentar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2.1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Aproximação da produção e o consumo de alimentos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0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2.2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Adequação de pontos de distribuição de alimentos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2.3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Compra pública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58">
                <a:tc row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Consumo Agroalimentar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3.1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Melhoria do padrão alimentar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0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3.2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Geração de renda e aumento do poder de consumo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3.3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Transferência de renda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3.4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Promoção do acesso à alimentação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58"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Programas alimentares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suplementares e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Monitoramento da insegurança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Alimentar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4.1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Programas nutricionais específicos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4.2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Monitoramento da insegurança alimentar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4.3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131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Fortalecimento da Política de SAN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5238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dirty="0"/>
              <a:t>CARACTERIZAÇÃO DOS MUNICÍPIOS</a:t>
            </a:r>
          </a:p>
        </p:txBody>
      </p:sp>
      <p:graphicFrame>
        <p:nvGraphicFramePr>
          <p:cNvPr id="101705" name="Group 2377"/>
          <p:cNvGraphicFramePr>
            <a:graphicFrameLocks noGrp="1"/>
          </p:cNvGraphicFramePr>
          <p:nvPr>
            <p:ph type="tbl" idx="1"/>
          </p:nvPr>
        </p:nvGraphicFramePr>
        <p:xfrm>
          <a:off x="214313" y="1357313"/>
          <a:ext cx="8316944" cy="5150184"/>
        </p:xfrm>
        <a:graphic>
          <a:graphicData uri="http://schemas.openxmlformats.org/drawingml/2006/table">
            <a:tbl>
              <a:tblPr/>
              <a:tblGrid>
                <a:gridCol w="1402176"/>
                <a:gridCol w="466820"/>
                <a:gridCol w="739703"/>
                <a:gridCol w="1053777"/>
                <a:gridCol w="979979"/>
                <a:gridCol w="636728"/>
                <a:gridCol w="511442"/>
                <a:gridCol w="636729"/>
                <a:gridCol w="628147"/>
                <a:gridCol w="528605"/>
                <a:gridCol w="732838"/>
              </a:tblGrid>
              <a:tr h="1173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1. MUNICÍPIO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2.3. Ano instalação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2.4. Extensão territorial (Km</a:t>
                      </a:r>
                      <a:r>
                        <a:rPr kumimoji="0" lang="pt-BR" sz="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pt-B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)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3. População   2006</a:t>
                      </a:r>
                      <a:endParaRPr kumimoji="0" lang="pt-BR" sz="105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(estimada / IBGE)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Índice de Vulnerabilidade (IBGE, Indic Sociais Munic, 2000)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% Respons. Dom. c/ renda até 2 SM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% Resp Dom c/  renda &gt;  20 SM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12. % Domic. com abastec Água adeq. 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% Domic. com esgota-mento sanit adeq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% Dom com coleta lixo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PIB </a:t>
                      </a:r>
                      <a:r>
                        <a:rPr kumimoji="0" lang="pt-BR" sz="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per capita </a:t>
                      </a: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2004 (IBGE)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65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Vitória - ES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1823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89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317.085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5,9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30,4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Univers" charset="0"/>
                          <a:ea typeface="Times New Roman" pitchFamily="18" charset="0"/>
                          <a:cs typeface="Arial" pitchFamily="34" charset="0"/>
                        </a:rPr>
                        <a:t>12,3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97,4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97,7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99,6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29.951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Brasília - DF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1960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5.822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2.383.784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7,4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33,6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11,6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94,5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89,7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96,1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19.071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Manaus - AM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1833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11.459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1.688.524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12,6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53,1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Univers" charset="0"/>
                          <a:ea typeface="Times New Roman" pitchFamily="18" charset="0"/>
                          <a:cs typeface="Arial" pitchFamily="34" charset="0"/>
                        </a:rPr>
                        <a:t>3,3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75,0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69,3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90,7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18.635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São Paulo - SP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1554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1.529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11.016.703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5,4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Univers" charset="0"/>
                          <a:ea typeface="Times New Roman" pitchFamily="18" charset="0"/>
                          <a:cs typeface="Arial" pitchFamily="34" charset="0"/>
                        </a:rPr>
                        <a:t>28,3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9,4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98,6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90,9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99,2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14.820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Rio de Janeiro - RJ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1975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1.264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6.136.652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5,5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31,2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8,8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97,8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93,6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98,9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12.224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Porto Alegre - RS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1809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496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1.440.939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4,8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26,9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10,8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97,8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92,3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99,4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11.257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Curitiba - PR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1693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431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1.788.559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3,8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Univers" charset="0"/>
                          <a:ea typeface="Times New Roman" pitchFamily="18" charset="0"/>
                          <a:cs typeface="Arial" pitchFamily="34" charset="0"/>
                        </a:rPr>
                        <a:t>25,2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9,3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99,0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92,9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99,5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11.065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Belo Horizonte - MG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1893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332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2.399.920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6,3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34,7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8,9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98,0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93,3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98,6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10.428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Recife - PE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1709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219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1.515.052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14,8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52,8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6,6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87,8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58,1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96,2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9.603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Maceió - AL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1815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513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922.458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23,8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57,1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4,0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90,7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47,0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93,8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7.632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Goiânia - GO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1935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743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1.220.412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5,3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38,0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6,6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96,0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80,1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98,8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7.273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Fortaleza - CE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1725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314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2.416.920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18,0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55,7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4,5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88,5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63,4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95,2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6.772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São Luís - MA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1612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832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998.385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14,1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Univers" charset="0"/>
                          <a:ea typeface="Times New Roman" pitchFamily="18" charset="0"/>
                          <a:cs typeface="Arial" pitchFamily="34" charset="0"/>
                        </a:rPr>
                        <a:t>58,8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Univers" charset="0"/>
                          <a:ea typeface="Times New Roman" pitchFamily="18" charset="0"/>
                          <a:cs typeface="Arial" pitchFamily="34" charset="0"/>
                        </a:rPr>
                        <a:t>3,3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Univers" charset="0"/>
                          <a:ea typeface="Times New Roman" pitchFamily="18" charset="0"/>
                          <a:cs typeface="Arial" pitchFamily="34" charset="0"/>
                        </a:rPr>
                        <a:t>66,1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Univers" charset="0"/>
                          <a:ea typeface="Times New Roman" pitchFamily="18" charset="0"/>
                          <a:cs typeface="Arial" pitchFamily="34" charset="0"/>
                        </a:rPr>
                        <a:t>52,4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Univers" charset="0"/>
                          <a:ea typeface="Times New Roman" pitchFamily="18" charset="0"/>
                          <a:cs typeface="Arial" pitchFamily="34" charset="0"/>
                        </a:rPr>
                        <a:t>73,2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6.066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Belém - PA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1616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1.070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1.428.368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12,2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51,6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4,2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81,1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75,1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95,4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5.873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Salvador - BA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1549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710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2.714.018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13,0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52,1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4,6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93,0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83,4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93,4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pitchFamily="34" charset="0"/>
                        </a:rPr>
                        <a:t>5.402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94" name="Text Box 2378"/>
          <p:cNvSpPr txBox="1">
            <a:spLocks noChangeArrowheads="1"/>
          </p:cNvSpPr>
          <p:nvPr/>
        </p:nvSpPr>
        <p:spPr bwMode="auto">
          <a:xfrm>
            <a:off x="7092950" y="188913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tx2"/>
                </a:solidFill>
              </a:rPr>
              <a:t>RESULTADOS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alcão Envidraçado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433</TotalTime>
  <Words>1635</Words>
  <Application>Microsoft Office PowerPoint</Application>
  <PresentationFormat>Apresentação na tela (4:3)</PresentationFormat>
  <Paragraphs>1015</Paragraphs>
  <Slides>13</Slides>
  <Notes>0</Notes>
  <HiddenSlides>1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4" baseType="lpstr">
      <vt:lpstr>Arial</vt:lpstr>
      <vt:lpstr>Century Schoolbook</vt:lpstr>
      <vt:lpstr>Wingdings</vt:lpstr>
      <vt:lpstr>Wingdings 2</vt:lpstr>
      <vt:lpstr>Calibri</vt:lpstr>
      <vt:lpstr>Verdana</vt:lpstr>
      <vt:lpstr>Times New Roman</vt:lpstr>
      <vt:lpstr>Univers</vt:lpstr>
      <vt:lpstr>DejaVu Sans</vt:lpstr>
      <vt:lpstr>Lucidasans</vt:lpstr>
      <vt:lpstr>Balcão Envidraçado</vt:lpstr>
      <vt:lpstr>Sistema SAN</vt:lpstr>
      <vt:lpstr>Slide 2</vt:lpstr>
      <vt:lpstr>Integrantes do Sistema</vt:lpstr>
      <vt:lpstr>Princípios</vt:lpstr>
      <vt:lpstr>Diretrizes</vt:lpstr>
      <vt:lpstr>Slide 6</vt:lpstr>
      <vt:lpstr>Slide 7</vt:lpstr>
      <vt:lpstr>Matriz analítica </vt:lpstr>
      <vt:lpstr>CARACTERIZAÇÃO DOS MUNICÍPIOS</vt:lpstr>
      <vt:lpstr>Slide 10</vt:lpstr>
      <vt:lpstr>Slide 11</vt:lpstr>
      <vt:lpstr>Slide 12</vt:lpstr>
      <vt:lpstr>Slide 13</vt:lpstr>
    </vt:vector>
  </TitlesOfParts>
  <Company>IDBR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SUBSÍDIOS PARA IMPLANTAÇÃO DE SISTEMAS DESCENTRALIZADOS DE SAN EM REGIÕES METROPOLITANAS</dc:title>
  <dc:creator>IDBR</dc:creator>
  <cp:lastModifiedBy>ANA CERVATO</cp:lastModifiedBy>
  <cp:revision>117</cp:revision>
  <dcterms:created xsi:type="dcterms:W3CDTF">2007-04-22T17:34:51Z</dcterms:created>
  <dcterms:modified xsi:type="dcterms:W3CDTF">2010-05-03T16:55:06Z</dcterms:modified>
</cp:coreProperties>
</file>