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77" r:id="rId4"/>
    <p:sldId id="275" r:id="rId5"/>
    <p:sldId id="276" r:id="rId6"/>
    <p:sldId id="278" r:id="rId7"/>
    <p:sldId id="279" r:id="rId8"/>
    <p:sldId id="280" r:id="rId9"/>
    <p:sldId id="262" r:id="rId10"/>
    <p:sldId id="259" r:id="rId11"/>
    <p:sldId id="282" r:id="rId12"/>
    <p:sldId id="291" r:id="rId13"/>
    <p:sldId id="292" r:id="rId14"/>
    <p:sldId id="293" r:id="rId15"/>
    <p:sldId id="294" r:id="rId16"/>
    <p:sldId id="274" r:id="rId17"/>
    <p:sldId id="283" r:id="rId18"/>
    <p:sldId id="284" r:id="rId19"/>
    <p:sldId id="285" r:id="rId20"/>
    <p:sldId id="286" r:id="rId21"/>
    <p:sldId id="296" r:id="rId22"/>
    <p:sldId id="273" r:id="rId23"/>
    <p:sldId id="287" r:id="rId24"/>
    <p:sldId id="288" r:id="rId25"/>
    <p:sldId id="289" r:id="rId26"/>
    <p:sldId id="290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68" autoAdjust="0"/>
  </p:normalViewPr>
  <p:slideViewPr>
    <p:cSldViewPr>
      <p:cViewPr varScale="1">
        <p:scale>
          <a:sx n="75" d="100"/>
          <a:sy n="75" d="100"/>
        </p:scale>
        <p:origin x="-158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E0FB97-0ECD-4FD6-8F01-E22057E69FB7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9CF35C62-C1E7-439E-9E85-A64F6B1D3381}">
      <dgm:prSet phldrT="[Texto]" phldr="1"/>
      <dgm:spPr/>
      <dgm:t>
        <a:bodyPr/>
        <a:lstStyle/>
        <a:p>
          <a:endParaRPr lang="pt-BR" sz="3600"/>
        </a:p>
      </dgm:t>
    </dgm:pt>
    <dgm:pt modelId="{110CD084-4DD0-4972-B496-0BAA7C766DE4}" type="parTrans" cxnId="{0A5B8B53-345E-4B73-A9CF-BA214E0787D0}">
      <dgm:prSet/>
      <dgm:spPr/>
      <dgm:t>
        <a:bodyPr/>
        <a:lstStyle/>
        <a:p>
          <a:endParaRPr lang="pt-BR" sz="3600"/>
        </a:p>
      </dgm:t>
    </dgm:pt>
    <dgm:pt modelId="{8D3A2681-17E0-4078-9C8D-37C9B72181FE}" type="sibTrans" cxnId="{0A5B8B53-345E-4B73-A9CF-BA214E0787D0}">
      <dgm:prSet/>
      <dgm:spPr/>
      <dgm:t>
        <a:bodyPr/>
        <a:lstStyle/>
        <a:p>
          <a:endParaRPr lang="pt-BR" sz="3600"/>
        </a:p>
      </dgm:t>
    </dgm:pt>
    <dgm:pt modelId="{F03B8662-815B-4B9A-AB44-D5F588897736}">
      <dgm:prSet phldrT="[Texto]" phldr="1"/>
      <dgm:spPr/>
      <dgm:t>
        <a:bodyPr/>
        <a:lstStyle/>
        <a:p>
          <a:endParaRPr lang="pt-BR" sz="3600"/>
        </a:p>
      </dgm:t>
    </dgm:pt>
    <dgm:pt modelId="{E0CD1A34-3A0F-4FC8-8E67-E221C241F87A}" type="parTrans" cxnId="{600CD2E5-819B-4AB2-A767-D7A4636E2C98}">
      <dgm:prSet/>
      <dgm:spPr/>
      <dgm:t>
        <a:bodyPr/>
        <a:lstStyle/>
        <a:p>
          <a:endParaRPr lang="pt-BR" sz="3600"/>
        </a:p>
      </dgm:t>
    </dgm:pt>
    <dgm:pt modelId="{4E3A0304-F55F-4E8D-ACC2-B4885132E085}" type="sibTrans" cxnId="{600CD2E5-819B-4AB2-A767-D7A4636E2C98}">
      <dgm:prSet/>
      <dgm:spPr/>
      <dgm:t>
        <a:bodyPr/>
        <a:lstStyle/>
        <a:p>
          <a:endParaRPr lang="pt-BR" sz="3600"/>
        </a:p>
      </dgm:t>
    </dgm:pt>
    <dgm:pt modelId="{4309632C-57B5-492B-A0DD-8001B241D252}">
      <dgm:prSet phldrT="[Texto]" phldr="1"/>
      <dgm:spPr/>
      <dgm:t>
        <a:bodyPr/>
        <a:lstStyle/>
        <a:p>
          <a:endParaRPr lang="pt-BR" sz="3600"/>
        </a:p>
      </dgm:t>
    </dgm:pt>
    <dgm:pt modelId="{0D929929-31FC-4398-AFEC-7ED2E7ACA5AC}" type="parTrans" cxnId="{D7DB9206-2FC8-4292-9315-AB3BBD6D606A}">
      <dgm:prSet/>
      <dgm:spPr/>
      <dgm:t>
        <a:bodyPr/>
        <a:lstStyle/>
        <a:p>
          <a:endParaRPr lang="pt-BR" sz="3600"/>
        </a:p>
      </dgm:t>
    </dgm:pt>
    <dgm:pt modelId="{AC64A19C-66C7-4CEB-8DAA-AF3DC5E4A046}" type="sibTrans" cxnId="{D7DB9206-2FC8-4292-9315-AB3BBD6D606A}">
      <dgm:prSet/>
      <dgm:spPr/>
      <dgm:t>
        <a:bodyPr/>
        <a:lstStyle/>
        <a:p>
          <a:endParaRPr lang="pt-BR" sz="3600"/>
        </a:p>
      </dgm:t>
    </dgm:pt>
    <dgm:pt modelId="{2F1DEDF4-CF0A-4E89-AB81-C4016BD36A4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dirty="0" smtClean="0">
              <a:solidFill>
                <a:schemeClr val="tx1"/>
              </a:solidFill>
            </a:rPr>
            <a:t>Divisão dos grupos: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dirty="0" smtClean="0">
              <a:solidFill>
                <a:schemeClr val="tx1"/>
              </a:solidFill>
            </a:rPr>
            <a:t>Grupo 1: Ciências EF   /    Grupo 2: Física EM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dirty="0" smtClean="0">
              <a:solidFill>
                <a:schemeClr val="tx1"/>
              </a:solidFill>
            </a:rPr>
            <a:t>Grupo 3: Química EM  /  Grupo 4: Matemática EF/EM</a:t>
          </a:r>
        </a:p>
      </dgm:t>
    </dgm:pt>
    <dgm:pt modelId="{F4EA9961-E30E-4BB4-BBB2-EC996600D3EC}" type="parTrans" cxnId="{9D7E7D7F-307F-498A-90C1-F39155C35B25}">
      <dgm:prSet/>
      <dgm:spPr/>
      <dgm:t>
        <a:bodyPr/>
        <a:lstStyle/>
        <a:p>
          <a:endParaRPr lang="pt-BR" sz="3600"/>
        </a:p>
      </dgm:t>
    </dgm:pt>
    <dgm:pt modelId="{AA6C4C98-F446-4A1D-AF9F-8C0D760A2AB4}" type="sibTrans" cxnId="{9D7E7D7F-307F-498A-90C1-F39155C35B25}">
      <dgm:prSet custT="1"/>
      <dgm:spPr/>
      <dgm:t>
        <a:bodyPr/>
        <a:lstStyle/>
        <a:p>
          <a:endParaRPr lang="pt-BR" sz="4000"/>
        </a:p>
      </dgm:t>
    </dgm:pt>
    <dgm:pt modelId="{D030BF55-3EA3-447A-AD88-5AD8CBA6CDED}">
      <dgm:prSet custT="1"/>
      <dgm:spPr/>
      <dgm:t>
        <a:bodyPr/>
        <a:lstStyle/>
        <a:p>
          <a:r>
            <a:rPr lang="pt-BR" sz="2000" dirty="0" smtClean="0">
              <a:solidFill>
                <a:schemeClr val="tx1"/>
              </a:solidFill>
            </a:rPr>
            <a:t>Conhecer o Currículo Oficial  do Est. SP para as áreas: Caderno da Proposta Geral, Cadernos do Professor e Cadernos do Aluno </a:t>
          </a:r>
          <a:endParaRPr lang="pt-BR" sz="2000" dirty="0">
            <a:solidFill>
              <a:schemeClr val="tx1"/>
            </a:solidFill>
          </a:endParaRPr>
        </a:p>
      </dgm:t>
    </dgm:pt>
    <dgm:pt modelId="{FFCB871B-D84E-43A0-AEAF-0650D98BA327}" type="parTrans" cxnId="{E862704E-0152-4A00-97F8-A9A8C135C2F9}">
      <dgm:prSet/>
      <dgm:spPr/>
      <dgm:t>
        <a:bodyPr/>
        <a:lstStyle/>
        <a:p>
          <a:endParaRPr lang="pt-BR" sz="3600"/>
        </a:p>
      </dgm:t>
    </dgm:pt>
    <dgm:pt modelId="{8CA09E4D-21BB-43DD-96BD-63C0F8A0C66C}" type="sibTrans" cxnId="{E862704E-0152-4A00-97F8-A9A8C135C2F9}">
      <dgm:prSet custT="1"/>
      <dgm:spPr/>
      <dgm:t>
        <a:bodyPr/>
        <a:lstStyle/>
        <a:p>
          <a:endParaRPr lang="pt-BR" sz="4000"/>
        </a:p>
      </dgm:t>
    </dgm:pt>
    <dgm:pt modelId="{60BCF6FC-D50E-4DBB-A20A-3479AE99C453}">
      <dgm:prSet custT="1"/>
      <dgm:spPr/>
      <dgm:t>
        <a:bodyPr/>
        <a:lstStyle/>
        <a:p>
          <a:r>
            <a:rPr lang="pt-BR" sz="2400" dirty="0" smtClean="0">
              <a:solidFill>
                <a:schemeClr val="tx1"/>
              </a:solidFill>
            </a:rPr>
            <a:t>Escolher um eixo temático: dentro deste escolher um subtema e a série</a:t>
          </a:r>
          <a:endParaRPr lang="pt-BR" sz="2400" dirty="0">
            <a:solidFill>
              <a:schemeClr val="tx1"/>
            </a:solidFill>
          </a:endParaRPr>
        </a:p>
      </dgm:t>
    </dgm:pt>
    <dgm:pt modelId="{D2D2BC95-B938-44D0-B4F8-D43692EA3285}" type="parTrans" cxnId="{2B91DD4F-58CD-429B-97F0-F82F1C1D0CFD}">
      <dgm:prSet/>
      <dgm:spPr/>
      <dgm:t>
        <a:bodyPr/>
        <a:lstStyle/>
        <a:p>
          <a:endParaRPr lang="pt-BR" sz="3600"/>
        </a:p>
      </dgm:t>
    </dgm:pt>
    <dgm:pt modelId="{F985E6F6-8FD7-46D8-B777-7240CF5BA247}" type="sibTrans" cxnId="{2B91DD4F-58CD-429B-97F0-F82F1C1D0CFD}">
      <dgm:prSet custT="1"/>
      <dgm:spPr/>
      <dgm:t>
        <a:bodyPr/>
        <a:lstStyle/>
        <a:p>
          <a:endParaRPr lang="pt-BR" sz="4000"/>
        </a:p>
      </dgm:t>
    </dgm:pt>
    <dgm:pt modelId="{9FE5DB6A-1EBD-4F62-9871-FDF22BC47662}">
      <dgm:prSet custT="1"/>
      <dgm:spPr/>
      <dgm:t>
        <a:bodyPr/>
        <a:lstStyle/>
        <a:p>
          <a:r>
            <a:rPr lang="pt-BR" sz="2400" dirty="0" smtClean="0">
              <a:solidFill>
                <a:schemeClr val="tx1"/>
              </a:solidFill>
            </a:rPr>
            <a:t>Escolher uma situação de aprendizagem, estudá-la  e preparar uma apresentação.</a:t>
          </a:r>
          <a:endParaRPr lang="pt-BR" sz="2400" dirty="0">
            <a:solidFill>
              <a:schemeClr val="tx1"/>
            </a:solidFill>
          </a:endParaRPr>
        </a:p>
      </dgm:t>
    </dgm:pt>
    <dgm:pt modelId="{7AE62012-4A03-44A7-B5B4-0076C32BAD31}" type="parTrans" cxnId="{BD793D66-FE48-482D-8738-DEC767042001}">
      <dgm:prSet/>
      <dgm:spPr/>
      <dgm:t>
        <a:bodyPr/>
        <a:lstStyle/>
        <a:p>
          <a:endParaRPr lang="pt-BR" sz="3600"/>
        </a:p>
      </dgm:t>
    </dgm:pt>
    <dgm:pt modelId="{E7B75B46-856A-43AA-93B4-40E1F57951C9}" type="sibTrans" cxnId="{BD793D66-FE48-482D-8738-DEC767042001}">
      <dgm:prSet custT="1"/>
      <dgm:spPr/>
      <dgm:t>
        <a:bodyPr/>
        <a:lstStyle/>
        <a:p>
          <a:endParaRPr lang="pt-BR" sz="4000"/>
        </a:p>
      </dgm:t>
    </dgm:pt>
    <dgm:pt modelId="{CA29DC45-B54C-44BD-95B3-8F232D2E49C2}">
      <dgm:prSet custT="1"/>
      <dgm:spPr/>
      <dgm:t>
        <a:bodyPr/>
        <a:lstStyle/>
        <a:p>
          <a:r>
            <a:rPr lang="pt-BR" sz="2400" dirty="0" smtClean="0">
              <a:solidFill>
                <a:schemeClr val="tx1"/>
              </a:solidFill>
            </a:rPr>
            <a:t>Apresentar a Situação de Aprendizagem</a:t>
          </a:r>
          <a:endParaRPr lang="pt-BR" sz="2400" dirty="0">
            <a:solidFill>
              <a:schemeClr val="tx1"/>
            </a:solidFill>
          </a:endParaRPr>
        </a:p>
      </dgm:t>
    </dgm:pt>
    <dgm:pt modelId="{5DCE4035-3422-4F43-9A2F-EDD9992EEA6A}" type="parTrans" cxnId="{82090A10-2FB4-4FD6-BD16-E9F4AEFD34D0}">
      <dgm:prSet/>
      <dgm:spPr/>
      <dgm:t>
        <a:bodyPr/>
        <a:lstStyle/>
        <a:p>
          <a:endParaRPr lang="pt-BR" sz="3600"/>
        </a:p>
      </dgm:t>
    </dgm:pt>
    <dgm:pt modelId="{0ACF1306-F5C3-42ED-BDDA-C2164B047231}" type="sibTrans" cxnId="{82090A10-2FB4-4FD6-BD16-E9F4AEFD34D0}">
      <dgm:prSet/>
      <dgm:spPr/>
      <dgm:t>
        <a:bodyPr/>
        <a:lstStyle/>
        <a:p>
          <a:endParaRPr lang="pt-BR" sz="3600"/>
        </a:p>
      </dgm:t>
    </dgm:pt>
    <dgm:pt modelId="{68E610D2-DC8E-4E1F-B81E-F8E368C3C4EC}">
      <dgm:prSet/>
      <dgm:spPr/>
      <dgm:t>
        <a:bodyPr/>
        <a:lstStyle/>
        <a:p>
          <a:endParaRPr lang="pt-BR" sz="3600"/>
        </a:p>
      </dgm:t>
    </dgm:pt>
    <dgm:pt modelId="{66462B0F-7F12-4BAC-826F-BB93D5BA0B08}" type="parTrans" cxnId="{24FDCA21-1104-4A41-A198-173C6AB06BE1}">
      <dgm:prSet/>
      <dgm:spPr/>
      <dgm:t>
        <a:bodyPr/>
        <a:lstStyle/>
        <a:p>
          <a:endParaRPr lang="pt-BR" sz="3600"/>
        </a:p>
      </dgm:t>
    </dgm:pt>
    <dgm:pt modelId="{5722604D-F6FE-4EB9-9410-B1F08A394F43}" type="sibTrans" cxnId="{24FDCA21-1104-4A41-A198-173C6AB06BE1}">
      <dgm:prSet/>
      <dgm:spPr/>
      <dgm:t>
        <a:bodyPr/>
        <a:lstStyle/>
        <a:p>
          <a:endParaRPr lang="pt-BR" sz="3600"/>
        </a:p>
      </dgm:t>
    </dgm:pt>
    <dgm:pt modelId="{862B6ACF-DD45-48D5-95F2-8233C18D9766}" type="pres">
      <dgm:prSet presAssocID="{2DE0FB97-0ECD-4FD6-8F01-E22057E69FB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1A6651A-4ECE-42C2-A0F1-A09E14A42B45}" type="pres">
      <dgm:prSet presAssocID="{2DE0FB97-0ECD-4FD6-8F01-E22057E69FB7}" presName="dummyMaxCanvas" presStyleCnt="0">
        <dgm:presLayoutVars/>
      </dgm:prSet>
      <dgm:spPr/>
    </dgm:pt>
    <dgm:pt modelId="{29DE547E-B25E-475E-BE33-AA9ADE466D2D}" type="pres">
      <dgm:prSet presAssocID="{2DE0FB97-0ECD-4FD6-8F01-E22057E69FB7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4C7D0C3-C79E-4623-8DAC-7D1138D31259}" type="pres">
      <dgm:prSet presAssocID="{2DE0FB97-0ECD-4FD6-8F01-E22057E69FB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BED1C7-074E-4923-9E64-14901F6DFEE4}" type="pres">
      <dgm:prSet presAssocID="{2DE0FB97-0ECD-4FD6-8F01-E22057E69FB7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6331D97-8CCD-45A9-92DF-0D69C95E13A4}" type="pres">
      <dgm:prSet presAssocID="{2DE0FB97-0ECD-4FD6-8F01-E22057E69FB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AB3EEAB-93E1-493F-922F-AA1DE074F667}" type="pres">
      <dgm:prSet presAssocID="{2DE0FB97-0ECD-4FD6-8F01-E22057E69FB7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C35C21-268E-4F88-AB22-D357314971D6}" type="pres">
      <dgm:prSet presAssocID="{2DE0FB97-0ECD-4FD6-8F01-E22057E69FB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655C116-E9E3-44D9-951E-D4D3052B4FA6}" type="pres">
      <dgm:prSet presAssocID="{2DE0FB97-0ECD-4FD6-8F01-E22057E69FB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D29E774-4F60-4380-B114-F9E4E4E47CD8}" type="pres">
      <dgm:prSet presAssocID="{2DE0FB97-0ECD-4FD6-8F01-E22057E69FB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7CFC2E-6D90-41CF-92DE-D973CD57314C}" type="pres">
      <dgm:prSet presAssocID="{2DE0FB97-0ECD-4FD6-8F01-E22057E69FB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7F87FE-F035-4312-BD2C-40B46B3E5C67}" type="pres">
      <dgm:prSet presAssocID="{2DE0FB97-0ECD-4FD6-8F01-E22057E69FB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B50C267-16E8-48F9-A100-68847D28DFAA}" type="pres">
      <dgm:prSet presAssocID="{2DE0FB97-0ECD-4FD6-8F01-E22057E69FB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5DF7EC4-19F7-4695-B2F2-1029D37BA98A}" type="pres">
      <dgm:prSet presAssocID="{2DE0FB97-0ECD-4FD6-8F01-E22057E69FB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A9B564-3F12-443E-BFEE-6056038B5264}" type="pres">
      <dgm:prSet presAssocID="{2DE0FB97-0ECD-4FD6-8F01-E22057E69FB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9CE494-58BE-4491-B5A3-17A22D35FE0C}" type="pres">
      <dgm:prSet presAssocID="{2DE0FB97-0ECD-4FD6-8F01-E22057E69FB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1E01A76-47B8-48C9-BAD2-2046C027F78C}" type="presOf" srcId="{8CA09E4D-21BB-43DD-96BD-63C0F8A0C66C}" destId="{5655C116-E9E3-44D9-951E-D4D3052B4FA6}" srcOrd="0" destOrd="0" presId="urn:microsoft.com/office/officeart/2005/8/layout/vProcess5"/>
    <dgm:cxn modelId="{9D7E7D7F-307F-498A-90C1-F39155C35B25}" srcId="{2DE0FB97-0ECD-4FD6-8F01-E22057E69FB7}" destId="{2F1DEDF4-CF0A-4E89-AB81-C4016BD36A4C}" srcOrd="0" destOrd="0" parTransId="{F4EA9961-E30E-4BB4-BBB2-EC996600D3EC}" sibTransId="{AA6C4C98-F446-4A1D-AF9F-8C0D760A2AB4}"/>
    <dgm:cxn modelId="{24FDCA21-1104-4A41-A198-173C6AB06BE1}" srcId="{2DE0FB97-0ECD-4FD6-8F01-E22057E69FB7}" destId="{68E610D2-DC8E-4E1F-B81E-F8E368C3C4EC}" srcOrd="5" destOrd="0" parTransId="{66462B0F-7F12-4BAC-826F-BB93D5BA0B08}" sibTransId="{5722604D-F6FE-4EB9-9410-B1F08A394F43}"/>
    <dgm:cxn modelId="{428AF6F2-6A28-45B5-A0A7-A2936A8F21B6}" type="presOf" srcId="{60BCF6FC-D50E-4DBB-A20A-3479AE99C453}" destId="{65DF7EC4-19F7-4695-B2F2-1029D37BA98A}" srcOrd="1" destOrd="0" presId="urn:microsoft.com/office/officeart/2005/8/layout/vProcess5"/>
    <dgm:cxn modelId="{BD793D66-FE48-482D-8738-DEC767042001}" srcId="{2DE0FB97-0ECD-4FD6-8F01-E22057E69FB7}" destId="{9FE5DB6A-1EBD-4F62-9871-FDF22BC47662}" srcOrd="3" destOrd="0" parTransId="{7AE62012-4A03-44A7-B5B4-0076C32BAD31}" sibTransId="{E7B75B46-856A-43AA-93B4-40E1F57951C9}"/>
    <dgm:cxn modelId="{E97FDCF2-CA6C-472C-B11A-D65A2C2EED1E}" type="presOf" srcId="{E7B75B46-856A-43AA-93B4-40E1F57951C9}" destId="{CC7CFC2E-6D90-41CF-92DE-D973CD57314C}" srcOrd="0" destOrd="0" presId="urn:microsoft.com/office/officeart/2005/8/layout/vProcess5"/>
    <dgm:cxn modelId="{2B91DD4F-58CD-429B-97F0-F82F1C1D0CFD}" srcId="{2DE0FB97-0ECD-4FD6-8F01-E22057E69FB7}" destId="{60BCF6FC-D50E-4DBB-A20A-3479AE99C453}" srcOrd="2" destOrd="0" parTransId="{D2D2BC95-B938-44D0-B4F8-D43692EA3285}" sibTransId="{F985E6F6-8FD7-46D8-B777-7240CF5BA247}"/>
    <dgm:cxn modelId="{7F4D4AC8-4E9B-49F1-87CC-37CA0E9BFAC5}" type="presOf" srcId="{D030BF55-3EA3-447A-AD88-5AD8CBA6CDED}" destId="{64C7D0C3-C79E-4623-8DAC-7D1138D31259}" srcOrd="0" destOrd="0" presId="urn:microsoft.com/office/officeart/2005/8/layout/vProcess5"/>
    <dgm:cxn modelId="{28E6A871-CA1D-4571-A7B2-5FF389AC6D68}" type="presOf" srcId="{2DE0FB97-0ECD-4FD6-8F01-E22057E69FB7}" destId="{862B6ACF-DD45-48D5-95F2-8233C18D9766}" srcOrd="0" destOrd="0" presId="urn:microsoft.com/office/officeart/2005/8/layout/vProcess5"/>
    <dgm:cxn modelId="{C2DC88C9-435E-4C55-990E-77F55D727026}" type="presOf" srcId="{AA6C4C98-F446-4A1D-AF9F-8C0D760A2AB4}" destId="{CFC35C21-268E-4F88-AB22-D357314971D6}" srcOrd="0" destOrd="0" presId="urn:microsoft.com/office/officeart/2005/8/layout/vProcess5"/>
    <dgm:cxn modelId="{128A7E06-0765-4BCA-9BCF-B8CF0AD679FB}" type="presOf" srcId="{CA29DC45-B54C-44BD-95B3-8F232D2E49C2}" destId="{809CE494-58BE-4491-B5A3-17A22D35FE0C}" srcOrd="1" destOrd="0" presId="urn:microsoft.com/office/officeart/2005/8/layout/vProcess5"/>
    <dgm:cxn modelId="{82090A10-2FB4-4FD6-BD16-E9F4AEFD34D0}" srcId="{2DE0FB97-0ECD-4FD6-8F01-E22057E69FB7}" destId="{CA29DC45-B54C-44BD-95B3-8F232D2E49C2}" srcOrd="4" destOrd="0" parTransId="{5DCE4035-3422-4F43-9A2F-EDD9992EEA6A}" sibTransId="{0ACF1306-F5C3-42ED-BDDA-C2164B047231}"/>
    <dgm:cxn modelId="{A5003A00-FED0-44CC-9FBE-21561B92B376}" type="presOf" srcId="{2F1DEDF4-CF0A-4E89-AB81-C4016BD36A4C}" destId="{29DE547E-B25E-475E-BE33-AA9ADE466D2D}" srcOrd="0" destOrd="0" presId="urn:microsoft.com/office/officeart/2005/8/layout/vProcess5"/>
    <dgm:cxn modelId="{600CD2E5-819B-4AB2-A767-D7A4636E2C98}" srcId="{2DE0FB97-0ECD-4FD6-8F01-E22057E69FB7}" destId="{F03B8662-815B-4B9A-AB44-D5F588897736}" srcOrd="7" destOrd="0" parTransId="{E0CD1A34-3A0F-4FC8-8E67-E221C241F87A}" sibTransId="{4E3A0304-F55F-4E8D-ACC2-B4885132E085}"/>
    <dgm:cxn modelId="{CD130E9C-3626-4059-8D00-22986DFEBBF7}" type="presOf" srcId="{F985E6F6-8FD7-46D8-B777-7240CF5BA247}" destId="{3D29E774-4F60-4380-B114-F9E4E4E47CD8}" srcOrd="0" destOrd="0" presId="urn:microsoft.com/office/officeart/2005/8/layout/vProcess5"/>
    <dgm:cxn modelId="{5C0BC737-C8C1-4CBC-9797-3EF29703B9DF}" type="presOf" srcId="{60BCF6FC-D50E-4DBB-A20A-3479AE99C453}" destId="{3EBED1C7-074E-4923-9E64-14901F6DFEE4}" srcOrd="0" destOrd="0" presId="urn:microsoft.com/office/officeart/2005/8/layout/vProcess5"/>
    <dgm:cxn modelId="{E60483D3-44F8-4A94-AB03-CA9BDA74C83C}" type="presOf" srcId="{CA29DC45-B54C-44BD-95B3-8F232D2E49C2}" destId="{6AB3EEAB-93E1-493F-922F-AA1DE074F667}" srcOrd="0" destOrd="0" presId="urn:microsoft.com/office/officeart/2005/8/layout/vProcess5"/>
    <dgm:cxn modelId="{FB112721-5AF8-44AE-930E-FD565C815543}" type="presOf" srcId="{9FE5DB6A-1EBD-4F62-9871-FDF22BC47662}" destId="{46331D97-8CCD-45A9-92DF-0D69C95E13A4}" srcOrd="0" destOrd="0" presId="urn:microsoft.com/office/officeart/2005/8/layout/vProcess5"/>
    <dgm:cxn modelId="{0A5B8B53-345E-4B73-A9CF-BA214E0787D0}" srcId="{2DE0FB97-0ECD-4FD6-8F01-E22057E69FB7}" destId="{9CF35C62-C1E7-439E-9E85-A64F6B1D3381}" srcOrd="6" destOrd="0" parTransId="{110CD084-4DD0-4972-B496-0BAA7C766DE4}" sibTransId="{8D3A2681-17E0-4078-9C8D-37C9B72181FE}"/>
    <dgm:cxn modelId="{E862704E-0152-4A00-97F8-A9A8C135C2F9}" srcId="{2DE0FB97-0ECD-4FD6-8F01-E22057E69FB7}" destId="{D030BF55-3EA3-447A-AD88-5AD8CBA6CDED}" srcOrd="1" destOrd="0" parTransId="{FFCB871B-D84E-43A0-AEAF-0650D98BA327}" sibTransId="{8CA09E4D-21BB-43DD-96BD-63C0F8A0C66C}"/>
    <dgm:cxn modelId="{D7DB9206-2FC8-4292-9315-AB3BBD6D606A}" srcId="{2DE0FB97-0ECD-4FD6-8F01-E22057E69FB7}" destId="{4309632C-57B5-492B-A0DD-8001B241D252}" srcOrd="8" destOrd="0" parTransId="{0D929929-31FC-4398-AFEC-7ED2E7ACA5AC}" sibTransId="{AC64A19C-66C7-4CEB-8DAA-AF3DC5E4A046}"/>
    <dgm:cxn modelId="{D2102524-D501-452B-9261-F8CDCA7A3626}" type="presOf" srcId="{2F1DEDF4-CF0A-4E89-AB81-C4016BD36A4C}" destId="{267F87FE-F035-4312-BD2C-40B46B3E5C67}" srcOrd="1" destOrd="0" presId="urn:microsoft.com/office/officeart/2005/8/layout/vProcess5"/>
    <dgm:cxn modelId="{23645944-86CD-4B40-AC45-09C5CC2C85F0}" type="presOf" srcId="{D030BF55-3EA3-447A-AD88-5AD8CBA6CDED}" destId="{DB50C267-16E8-48F9-A100-68847D28DFAA}" srcOrd="1" destOrd="0" presId="urn:microsoft.com/office/officeart/2005/8/layout/vProcess5"/>
    <dgm:cxn modelId="{D5E05050-BA37-468A-97E4-2BC43686DF67}" type="presOf" srcId="{9FE5DB6A-1EBD-4F62-9871-FDF22BC47662}" destId="{7EA9B564-3F12-443E-BFEE-6056038B5264}" srcOrd="1" destOrd="0" presId="urn:microsoft.com/office/officeart/2005/8/layout/vProcess5"/>
    <dgm:cxn modelId="{BB67FC04-FC6F-47FC-B3F1-B9903990CE80}" type="presParOf" srcId="{862B6ACF-DD45-48D5-95F2-8233C18D9766}" destId="{21A6651A-4ECE-42C2-A0F1-A09E14A42B45}" srcOrd="0" destOrd="0" presId="urn:microsoft.com/office/officeart/2005/8/layout/vProcess5"/>
    <dgm:cxn modelId="{48317A48-89B2-45D0-A508-BF9B7BDF1883}" type="presParOf" srcId="{862B6ACF-DD45-48D5-95F2-8233C18D9766}" destId="{29DE547E-B25E-475E-BE33-AA9ADE466D2D}" srcOrd="1" destOrd="0" presId="urn:microsoft.com/office/officeart/2005/8/layout/vProcess5"/>
    <dgm:cxn modelId="{91A39267-D198-42C7-A9F2-657EF7E434B4}" type="presParOf" srcId="{862B6ACF-DD45-48D5-95F2-8233C18D9766}" destId="{64C7D0C3-C79E-4623-8DAC-7D1138D31259}" srcOrd="2" destOrd="0" presId="urn:microsoft.com/office/officeart/2005/8/layout/vProcess5"/>
    <dgm:cxn modelId="{7AFC1F80-C5CC-4B1E-9559-E6DC9F85C062}" type="presParOf" srcId="{862B6ACF-DD45-48D5-95F2-8233C18D9766}" destId="{3EBED1C7-074E-4923-9E64-14901F6DFEE4}" srcOrd="3" destOrd="0" presId="urn:microsoft.com/office/officeart/2005/8/layout/vProcess5"/>
    <dgm:cxn modelId="{28539F7C-C73A-4EDD-A1D7-0167F9ED5D7B}" type="presParOf" srcId="{862B6ACF-DD45-48D5-95F2-8233C18D9766}" destId="{46331D97-8CCD-45A9-92DF-0D69C95E13A4}" srcOrd="4" destOrd="0" presId="urn:microsoft.com/office/officeart/2005/8/layout/vProcess5"/>
    <dgm:cxn modelId="{CAE415F7-3B8C-45A0-836A-126D908E9179}" type="presParOf" srcId="{862B6ACF-DD45-48D5-95F2-8233C18D9766}" destId="{6AB3EEAB-93E1-493F-922F-AA1DE074F667}" srcOrd="5" destOrd="0" presId="urn:microsoft.com/office/officeart/2005/8/layout/vProcess5"/>
    <dgm:cxn modelId="{03A34E76-B780-42C1-B9D3-5B1535A05532}" type="presParOf" srcId="{862B6ACF-DD45-48D5-95F2-8233C18D9766}" destId="{CFC35C21-268E-4F88-AB22-D357314971D6}" srcOrd="6" destOrd="0" presId="urn:microsoft.com/office/officeart/2005/8/layout/vProcess5"/>
    <dgm:cxn modelId="{21E0C288-751E-4D1F-9DD4-FF36450D4C5D}" type="presParOf" srcId="{862B6ACF-DD45-48D5-95F2-8233C18D9766}" destId="{5655C116-E9E3-44D9-951E-D4D3052B4FA6}" srcOrd="7" destOrd="0" presId="urn:microsoft.com/office/officeart/2005/8/layout/vProcess5"/>
    <dgm:cxn modelId="{35418B69-31B4-4BCD-AE9F-BF7D5E1D7C19}" type="presParOf" srcId="{862B6ACF-DD45-48D5-95F2-8233C18D9766}" destId="{3D29E774-4F60-4380-B114-F9E4E4E47CD8}" srcOrd="8" destOrd="0" presId="urn:microsoft.com/office/officeart/2005/8/layout/vProcess5"/>
    <dgm:cxn modelId="{9194B968-9FAA-4CCD-86E6-4AC0FCD27598}" type="presParOf" srcId="{862B6ACF-DD45-48D5-95F2-8233C18D9766}" destId="{CC7CFC2E-6D90-41CF-92DE-D973CD57314C}" srcOrd="9" destOrd="0" presId="urn:microsoft.com/office/officeart/2005/8/layout/vProcess5"/>
    <dgm:cxn modelId="{B2EA1800-2137-4465-B614-EA62D9B2612D}" type="presParOf" srcId="{862B6ACF-DD45-48D5-95F2-8233C18D9766}" destId="{267F87FE-F035-4312-BD2C-40B46B3E5C67}" srcOrd="10" destOrd="0" presId="urn:microsoft.com/office/officeart/2005/8/layout/vProcess5"/>
    <dgm:cxn modelId="{D45BD616-C094-4B7C-A9C2-3E91C1F299C6}" type="presParOf" srcId="{862B6ACF-DD45-48D5-95F2-8233C18D9766}" destId="{DB50C267-16E8-48F9-A100-68847D28DFAA}" srcOrd="11" destOrd="0" presId="urn:microsoft.com/office/officeart/2005/8/layout/vProcess5"/>
    <dgm:cxn modelId="{DEEF90DB-CCEA-448D-9640-684281E0E88A}" type="presParOf" srcId="{862B6ACF-DD45-48D5-95F2-8233C18D9766}" destId="{65DF7EC4-19F7-4695-B2F2-1029D37BA98A}" srcOrd="12" destOrd="0" presId="urn:microsoft.com/office/officeart/2005/8/layout/vProcess5"/>
    <dgm:cxn modelId="{116C166B-955F-48BA-8F68-74643130D378}" type="presParOf" srcId="{862B6ACF-DD45-48D5-95F2-8233C18D9766}" destId="{7EA9B564-3F12-443E-BFEE-6056038B5264}" srcOrd="13" destOrd="0" presId="urn:microsoft.com/office/officeart/2005/8/layout/vProcess5"/>
    <dgm:cxn modelId="{9B4D65E2-E785-4FD7-8029-9FE45F1A3ED2}" type="presParOf" srcId="{862B6ACF-DD45-48D5-95F2-8233C18D9766}" destId="{809CE494-58BE-4491-B5A3-17A22D35FE0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DE547E-B25E-475E-BE33-AA9ADE466D2D}">
      <dsp:nvSpPr>
        <dsp:cNvPr id="0" name=""/>
        <dsp:cNvSpPr/>
      </dsp:nvSpPr>
      <dsp:spPr>
        <a:xfrm>
          <a:off x="0" y="0"/>
          <a:ext cx="6708985" cy="8943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kern="1200" dirty="0" smtClean="0">
              <a:solidFill>
                <a:schemeClr val="tx1"/>
              </a:solidFill>
            </a:rPr>
            <a:t>Divisão dos grupos: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kern="1200" dirty="0" smtClean="0">
              <a:solidFill>
                <a:schemeClr val="tx1"/>
              </a:solidFill>
            </a:rPr>
            <a:t>Grupo 1: Ciências EF   /    Grupo 2: Física EM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kern="1200" dirty="0" smtClean="0">
              <a:solidFill>
                <a:schemeClr val="tx1"/>
              </a:solidFill>
            </a:rPr>
            <a:t>Grupo 3: Química EM  /  Grupo 4: Matemática EF/EM</a:t>
          </a:r>
        </a:p>
      </dsp:txBody>
      <dsp:txXfrm>
        <a:off x="0" y="0"/>
        <a:ext cx="5691674" cy="894339"/>
      </dsp:txXfrm>
    </dsp:sp>
    <dsp:sp modelId="{64C7D0C3-C79E-4623-8DAC-7D1138D31259}">
      <dsp:nvSpPr>
        <dsp:cNvPr id="0" name=""/>
        <dsp:cNvSpPr/>
      </dsp:nvSpPr>
      <dsp:spPr>
        <a:xfrm>
          <a:off x="500995" y="1018553"/>
          <a:ext cx="6708985" cy="894339"/>
        </a:xfrm>
        <a:prstGeom prst="roundRect">
          <a:avLst>
            <a:gd name="adj" fmla="val 10000"/>
          </a:avLst>
        </a:prstGeom>
        <a:solidFill>
          <a:schemeClr val="accent3">
            <a:hueOff val="-2097367"/>
            <a:satOff val="-6280"/>
            <a:lumOff val="-784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chemeClr val="tx1"/>
              </a:solidFill>
            </a:rPr>
            <a:t>Conhecer o Currículo Oficial  do Est. SP para as áreas: Caderno da Proposta Geral, Cadernos do Professor e Cadernos do Aluno </a:t>
          </a:r>
          <a:endParaRPr lang="pt-BR" sz="2000" kern="1200" dirty="0">
            <a:solidFill>
              <a:schemeClr val="tx1"/>
            </a:solidFill>
          </a:endParaRPr>
        </a:p>
      </dsp:txBody>
      <dsp:txXfrm>
        <a:off x="500995" y="1018553"/>
        <a:ext cx="5626669" cy="894339"/>
      </dsp:txXfrm>
    </dsp:sp>
    <dsp:sp modelId="{3EBED1C7-074E-4923-9E64-14901F6DFEE4}">
      <dsp:nvSpPr>
        <dsp:cNvPr id="0" name=""/>
        <dsp:cNvSpPr/>
      </dsp:nvSpPr>
      <dsp:spPr>
        <a:xfrm>
          <a:off x="1001991" y="2037106"/>
          <a:ext cx="6708985" cy="894339"/>
        </a:xfrm>
        <a:prstGeom prst="roundRect">
          <a:avLst>
            <a:gd name="adj" fmla="val 10000"/>
          </a:avLst>
        </a:prstGeom>
        <a:solidFill>
          <a:schemeClr val="accent3">
            <a:hueOff val="-4194735"/>
            <a:satOff val="-12560"/>
            <a:lumOff val="-1569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solidFill>
                <a:schemeClr val="tx1"/>
              </a:solidFill>
            </a:rPr>
            <a:t>Escolher um eixo temático: dentro deste escolher um subtema e a série</a:t>
          </a:r>
          <a:endParaRPr lang="pt-BR" sz="2400" kern="1200" dirty="0">
            <a:solidFill>
              <a:schemeClr val="tx1"/>
            </a:solidFill>
          </a:endParaRPr>
        </a:p>
      </dsp:txBody>
      <dsp:txXfrm>
        <a:off x="1001991" y="2037106"/>
        <a:ext cx="5626669" cy="894339"/>
      </dsp:txXfrm>
    </dsp:sp>
    <dsp:sp modelId="{46331D97-8CCD-45A9-92DF-0D69C95E13A4}">
      <dsp:nvSpPr>
        <dsp:cNvPr id="0" name=""/>
        <dsp:cNvSpPr/>
      </dsp:nvSpPr>
      <dsp:spPr>
        <a:xfrm>
          <a:off x="1502986" y="3055659"/>
          <a:ext cx="6708985" cy="894339"/>
        </a:xfrm>
        <a:prstGeom prst="roundRect">
          <a:avLst>
            <a:gd name="adj" fmla="val 10000"/>
          </a:avLst>
        </a:prstGeom>
        <a:solidFill>
          <a:schemeClr val="accent3">
            <a:hueOff val="-6292102"/>
            <a:satOff val="-18839"/>
            <a:lumOff val="-2353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solidFill>
                <a:schemeClr val="tx1"/>
              </a:solidFill>
            </a:rPr>
            <a:t>Escolher uma situação de aprendizagem, estudá-la  e preparar uma apresentação.</a:t>
          </a:r>
          <a:endParaRPr lang="pt-BR" sz="2400" kern="1200" dirty="0">
            <a:solidFill>
              <a:schemeClr val="tx1"/>
            </a:solidFill>
          </a:endParaRPr>
        </a:p>
      </dsp:txBody>
      <dsp:txXfrm>
        <a:off x="1502986" y="3055659"/>
        <a:ext cx="5626669" cy="894339"/>
      </dsp:txXfrm>
    </dsp:sp>
    <dsp:sp modelId="{6AB3EEAB-93E1-493F-922F-AA1DE074F667}">
      <dsp:nvSpPr>
        <dsp:cNvPr id="0" name=""/>
        <dsp:cNvSpPr/>
      </dsp:nvSpPr>
      <dsp:spPr>
        <a:xfrm>
          <a:off x="2003982" y="4074212"/>
          <a:ext cx="6708985" cy="894339"/>
        </a:xfrm>
        <a:prstGeom prst="roundRect">
          <a:avLst>
            <a:gd name="adj" fmla="val 10000"/>
          </a:avLst>
        </a:prstGeom>
        <a:solidFill>
          <a:schemeClr val="accent3">
            <a:hueOff val="-8389470"/>
            <a:satOff val="-25119"/>
            <a:lumOff val="-3137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solidFill>
                <a:schemeClr val="tx1"/>
              </a:solidFill>
            </a:rPr>
            <a:t>Apresentar a Situação de Aprendizagem</a:t>
          </a:r>
          <a:endParaRPr lang="pt-BR" sz="2400" kern="1200" dirty="0">
            <a:solidFill>
              <a:schemeClr val="tx1"/>
            </a:solidFill>
          </a:endParaRPr>
        </a:p>
      </dsp:txBody>
      <dsp:txXfrm>
        <a:off x="2003982" y="4074212"/>
        <a:ext cx="5626669" cy="894339"/>
      </dsp:txXfrm>
    </dsp:sp>
    <dsp:sp modelId="{CFC35C21-268E-4F88-AB22-D357314971D6}">
      <dsp:nvSpPr>
        <dsp:cNvPr id="0" name=""/>
        <dsp:cNvSpPr/>
      </dsp:nvSpPr>
      <dsp:spPr>
        <a:xfrm>
          <a:off x="6127664" y="653364"/>
          <a:ext cx="581320" cy="58132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4000" kern="1200"/>
        </a:p>
      </dsp:txBody>
      <dsp:txXfrm>
        <a:off x="6127664" y="653364"/>
        <a:ext cx="581320" cy="581320"/>
      </dsp:txXfrm>
    </dsp:sp>
    <dsp:sp modelId="{5655C116-E9E3-44D9-951E-D4D3052B4FA6}">
      <dsp:nvSpPr>
        <dsp:cNvPr id="0" name=""/>
        <dsp:cNvSpPr/>
      </dsp:nvSpPr>
      <dsp:spPr>
        <a:xfrm>
          <a:off x="6628660" y="1671917"/>
          <a:ext cx="581320" cy="58132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-2825740"/>
            <a:satOff val="-7554"/>
            <a:lumOff val="-367"/>
            <a:alphaOff val="0"/>
          </a:schemeClr>
        </a:solidFill>
        <a:ln w="48000" cap="flat" cmpd="thickThin" algn="ctr">
          <a:solidFill>
            <a:schemeClr val="accent3">
              <a:tint val="40000"/>
              <a:alpha val="90000"/>
              <a:hueOff val="-2825740"/>
              <a:satOff val="-7554"/>
              <a:lumOff val="-3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4000" kern="1200"/>
        </a:p>
      </dsp:txBody>
      <dsp:txXfrm>
        <a:off x="6628660" y="1671917"/>
        <a:ext cx="581320" cy="581320"/>
      </dsp:txXfrm>
    </dsp:sp>
    <dsp:sp modelId="{3D29E774-4F60-4380-B114-F9E4E4E47CD8}">
      <dsp:nvSpPr>
        <dsp:cNvPr id="0" name=""/>
        <dsp:cNvSpPr/>
      </dsp:nvSpPr>
      <dsp:spPr>
        <a:xfrm>
          <a:off x="7129656" y="2675565"/>
          <a:ext cx="581320" cy="58132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-5651480"/>
            <a:satOff val="-15109"/>
            <a:lumOff val="-734"/>
            <a:alphaOff val="0"/>
          </a:schemeClr>
        </a:solidFill>
        <a:ln w="48000" cap="flat" cmpd="thickThin" algn="ctr">
          <a:solidFill>
            <a:schemeClr val="accent3">
              <a:tint val="40000"/>
              <a:alpha val="90000"/>
              <a:hueOff val="-5651480"/>
              <a:satOff val="-15109"/>
              <a:lumOff val="-7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4000" kern="1200"/>
        </a:p>
      </dsp:txBody>
      <dsp:txXfrm>
        <a:off x="7129656" y="2675565"/>
        <a:ext cx="581320" cy="581320"/>
      </dsp:txXfrm>
    </dsp:sp>
    <dsp:sp modelId="{CC7CFC2E-6D90-41CF-92DE-D973CD57314C}">
      <dsp:nvSpPr>
        <dsp:cNvPr id="0" name=""/>
        <dsp:cNvSpPr/>
      </dsp:nvSpPr>
      <dsp:spPr>
        <a:xfrm>
          <a:off x="7630651" y="3704055"/>
          <a:ext cx="581320" cy="58132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-8477219"/>
            <a:satOff val="-22663"/>
            <a:lumOff val="-1101"/>
            <a:alphaOff val="0"/>
          </a:schemeClr>
        </a:solidFill>
        <a:ln w="48000" cap="flat" cmpd="thickThin" algn="ctr">
          <a:solidFill>
            <a:schemeClr val="accent3">
              <a:tint val="40000"/>
              <a:alpha val="90000"/>
              <a:hueOff val="-8477219"/>
              <a:satOff val="-22663"/>
              <a:lumOff val="-11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4000" kern="1200"/>
        </a:p>
      </dsp:txBody>
      <dsp:txXfrm>
        <a:off x="7630651" y="3704055"/>
        <a:ext cx="581320" cy="581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D86C2-70B7-4F48-B9E7-220037C3DEEB}" type="datetimeFigureOut">
              <a:rPr lang="pt-BR" smtClean="0"/>
              <a:pPr/>
              <a:t>19/08/2011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63722-3AE7-480D-98F4-05302D07D1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E3751F-8277-42B7-A035-37CD98187081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E3751F-8277-42B7-A035-37CD98187081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E3751F-8277-42B7-A035-37CD98187081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E3751F-8277-42B7-A035-37CD98187081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F25C9-5ABF-4C54-981A-C800EB47B8FF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914318">
              <a:defRPr/>
            </a:pPr>
            <a:r>
              <a:rPr lang="pt-BR" sz="2400" dirty="0"/>
              <a:t>Expressam as expectativas do professor</a:t>
            </a:r>
          </a:p>
          <a:p>
            <a:r>
              <a:rPr lang="pt-BR" dirty="0"/>
              <a:t>sobre o que deseja obter dos alunos no decorrer do processo de aprendizagem.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F25C9-5ABF-4C54-981A-C800EB47B8FF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dirty="0"/>
              <a:t>Ao formular os objetivos específicos, deve-se: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dirty="0"/>
              <a:t> observar uma </a:t>
            </a:r>
            <a:r>
              <a:rPr lang="pt-BR" b="1" dirty="0"/>
              <a:t>seqüência lógica</a:t>
            </a:r>
            <a:r>
              <a:rPr lang="pt-BR" dirty="0"/>
              <a:t>;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dirty="0"/>
              <a:t> expressar os objetivos de modo que sejam </a:t>
            </a:r>
            <a:r>
              <a:rPr lang="pt-BR" b="1" dirty="0"/>
              <a:t>compreensíveis aos alunos</a:t>
            </a:r>
            <a:r>
              <a:rPr lang="pt-BR" dirty="0"/>
              <a:t>;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dirty="0"/>
              <a:t> dosar o grau de dificuldade, de modo que </a:t>
            </a:r>
            <a:r>
              <a:rPr lang="pt-BR" b="1" dirty="0"/>
              <a:t>expressem desafios </a:t>
            </a:r>
            <a:r>
              <a:rPr lang="pt-BR" dirty="0"/>
              <a:t>(viáveis);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pt-BR" dirty="0"/>
              <a:t> </a:t>
            </a:r>
            <a:r>
              <a:rPr lang="pt-BR" dirty="0">
                <a:cs typeface="Arial" charset="0"/>
              </a:rPr>
              <a:t>indicar os </a:t>
            </a:r>
            <a:r>
              <a:rPr lang="pt-BR" b="1" dirty="0">
                <a:cs typeface="Arial" charset="0"/>
              </a:rPr>
              <a:t>resultados</a:t>
            </a:r>
            <a:r>
              <a:rPr lang="pt-BR" dirty="0">
                <a:cs typeface="Arial" charset="0"/>
              </a:rPr>
              <a:t> do trabalho </a:t>
            </a:r>
            <a:r>
              <a:rPr lang="pt-BR" b="1" dirty="0">
                <a:cs typeface="Arial" charset="0"/>
              </a:rPr>
              <a:t>dos alunos </a:t>
            </a:r>
            <a:r>
              <a:rPr lang="pt-BR" dirty="0">
                <a:cs typeface="Arial" charset="0"/>
              </a:rPr>
              <a:t>(e não ações do professor).</a:t>
            </a:r>
            <a:endParaRPr lang="pt-BR" i="1" dirty="0">
              <a:cs typeface="Arial" charset="0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F25C9-5ABF-4C54-981A-C800EB47B8FF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cs typeface="Arial" charset="0"/>
              </a:rPr>
              <a:t>Construir</a:t>
            </a:r>
            <a:r>
              <a:rPr lang="pt-BR" dirty="0">
                <a:cs typeface="Arial" charset="0"/>
              </a:rPr>
              <a:t> um estetoscópio e usá-lo para auscultar os batimentos cardíacos.</a:t>
            </a:r>
          </a:p>
          <a:p>
            <a:pPr defTabSz="914318">
              <a:defRPr/>
            </a:pPr>
            <a:r>
              <a:rPr lang="pt-BR" b="1" dirty="0">
                <a:cs typeface="Arial" charset="0"/>
              </a:rPr>
              <a:t> Valorizar</a:t>
            </a:r>
            <a:r>
              <a:rPr lang="pt-BR" dirty="0">
                <a:cs typeface="Arial" charset="0"/>
              </a:rPr>
              <a:t> a vida em sua diversidade e a conservação dos ambientes.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4F25C9-5ABF-4C54-981A-C800EB47B8FF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7FB8-F2FD-4FD7-B064-45EF41B71D59}" type="datetimeFigureOut">
              <a:rPr lang="pt-BR" smtClean="0"/>
              <a:pPr/>
              <a:t>19/08/2011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0E44-0A78-494C-AE7D-7D5A04CC6BF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7FB8-F2FD-4FD7-B064-45EF41B71D59}" type="datetimeFigureOut">
              <a:rPr lang="pt-BR" smtClean="0"/>
              <a:pPr/>
              <a:t>19/08/2011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0E44-0A78-494C-AE7D-7D5A04CC6B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7FB8-F2FD-4FD7-B064-45EF41B71D59}" type="datetimeFigureOut">
              <a:rPr lang="pt-BR" smtClean="0"/>
              <a:pPr/>
              <a:t>19/08/2011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0E44-0A78-494C-AE7D-7D5A04CC6B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7FB8-F2FD-4FD7-B064-45EF41B71D59}" type="datetimeFigureOut">
              <a:rPr lang="pt-BR" smtClean="0"/>
              <a:pPr/>
              <a:t>19/08/2011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0E44-0A78-494C-AE7D-7D5A04CC6B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7FB8-F2FD-4FD7-B064-45EF41B71D59}" type="datetimeFigureOut">
              <a:rPr lang="pt-BR" smtClean="0"/>
              <a:pPr/>
              <a:t>19/08/2011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0E44-0A78-494C-AE7D-7D5A04CC6B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7FB8-F2FD-4FD7-B064-45EF41B71D59}" type="datetimeFigureOut">
              <a:rPr lang="pt-BR" smtClean="0"/>
              <a:pPr/>
              <a:t>19/08/2011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0E44-0A78-494C-AE7D-7D5A04CC6B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7FB8-F2FD-4FD7-B064-45EF41B71D59}" type="datetimeFigureOut">
              <a:rPr lang="pt-BR" smtClean="0"/>
              <a:pPr/>
              <a:t>19/08/2011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0E44-0A78-494C-AE7D-7D5A04CC6B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7FB8-F2FD-4FD7-B064-45EF41B71D59}" type="datetimeFigureOut">
              <a:rPr lang="pt-BR" smtClean="0"/>
              <a:pPr/>
              <a:t>19/08/2011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0E44-0A78-494C-AE7D-7D5A04CC6B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7FB8-F2FD-4FD7-B064-45EF41B71D59}" type="datetimeFigureOut">
              <a:rPr lang="pt-BR" smtClean="0"/>
              <a:pPr/>
              <a:t>19/08/2011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0E44-0A78-494C-AE7D-7D5A04CC6B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7FB8-F2FD-4FD7-B064-45EF41B71D59}" type="datetimeFigureOut">
              <a:rPr lang="pt-BR" smtClean="0"/>
              <a:pPr/>
              <a:t>19/08/2011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0E44-0A78-494C-AE7D-7D5A04CC6BF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A5E7FB8-F2FD-4FD7-B064-45EF41B71D59}" type="datetimeFigureOut">
              <a:rPr lang="pt-BR" smtClean="0"/>
              <a:pPr/>
              <a:t>19/08/2011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6690E44-0A78-494C-AE7D-7D5A04CC6B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E7FB8-F2FD-4FD7-B064-45EF41B71D59}" type="datetimeFigureOut">
              <a:rPr lang="pt-BR" smtClean="0"/>
              <a:pPr/>
              <a:t>19/08/2011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6690E44-0A78-494C-AE7D-7D5A04CC6BF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2852936"/>
            <a:ext cx="8077200" cy="201622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Diretrizes curriculares para o ensino de Ciências e Matemática (SLC0634)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5229200"/>
            <a:ext cx="8077200" cy="1283592"/>
          </a:xfrm>
        </p:spPr>
        <p:txBody>
          <a:bodyPr/>
          <a:lstStyle/>
          <a:p>
            <a:r>
              <a:rPr lang="pt-BR" dirty="0" err="1" smtClean="0"/>
              <a:t>Profa</a:t>
            </a:r>
            <a:r>
              <a:rPr lang="pt-BR" dirty="0" smtClean="0"/>
              <a:t>. </a:t>
            </a:r>
            <a:r>
              <a:rPr lang="pt-BR" dirty="0" smtClean="0"/>
              <a:t>Nelma R. S. </a:t>
            </a:r>
            <a:r>
              <a:rPr lang="pt-BR" dirty="0" err="1" smtClean="0"/>
              <a:t>Bossolan</a:t>
            </a:r>
            <a:endParaRPr lang="pt-BR" dirty="0" smtClean="0"/>
          </a:p>
          <a:p>
            <a:r>
              <a:rPr lang="pt-BR" dirty="0" smtClean="0"/>
              <a:t>Prof. </a:t>
            </a:r>
            <a:r>
              <a:rPr lang="pt-BR" dirty="0" smtClean="0"/>
              <a:t>Marcelo Alves Barros</a:t>
            </a:r>
          </a:p>
          <a:p>
            <a:r>
              <a:rPr lang="pt-BR" dirty="0" smtClean="0"/>
              <a:t>2011</a:t>
            </a:r>
            <a:endParaRPr lang="pt-B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1F737F8-6EBC-4CCE-98B2-8B316FE6FE54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467544" y="260648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 smtClean="0">
                <a:solidFill>
                  <a:srgbClr val="FF0000"/>
                </a:solidFill>
                <a:latin typeface="+mj-lt"/>
              </a:rPr>
              <a:t>Conteúdos Educacionais</a:t>
            </a:r>
            <a:endParaRPr lang="pt-BR" sz="4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8495761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1F737F8-6EBC-4CCE-98B2-8B316FE6FE54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467544" y="260648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 smtClean="0">
                <a:solidFill>
                  <a:srgbClr val="FF0000"/>
                </a:solidFill>
                <a:latin typeface="+mj-lt"/>
              </a:rPr>
              <a:t>Conteúdos Educacionais</a:t>
            </a:r>
            <a:endParaRPr lang="pt-BR" sz="4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28800"/>
            <a:ext cx="7008592" cy="468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59496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Conteúdos disciplinares - Ciências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4578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fld id="{90CF38A8-22EA-49DB-8D34-DD8F1AB06BB6}" type="slidenum">
              <a:rPr lang="pt-BR" smtClean="0"/>
              <a:pPr/>
              <a:t>12</a:t>
            </a:fld>
            <a:endParaRPr lang="pt-BR" smtClean="0"/>
          </a:p>
        </p:txBody>
      </p:sp>
      <p:grpSp>
        <p:nvGrpSpPr>
          <p:cNvPr id="2" name="Grupo 7"/>
          <p:cNvGrpSpPr/>
          <p:nvPr/>
        </p:nvGrpSpPr>
        <p:grpSpPr>
          <a:xfrm>
            <a:off x="899592" y="1412776"/>
            <a:ext cx="7211249" cy="5173184"/>
            <a:chOff x="571472" y="642918"/>
            <a:chExt cx="7715305" cy="567724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4348" y="642918"/>
              <a:ext cx="7572429" cy="5677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Elipse 6"/>
            <p:cNvSpPr/>
            <p:nvPr/>
          </p:nvSpPr>
          <p:spPr>
            <a:xfrm>
              <a:off x="571472" y="2428868"/>
              <a:ext cx="714380" cy="3143272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4578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fld id="{90CF38A8-22EA-49DB-8D34-DD8F1AB06BB6}" type="slidenum">
              <a:rPr lang="pt-BR" smtClean="0"/>
              <a:pPr/>
              <a:t>13</a:t>
            </a:fld>
            <a:endParaRPr lang="pt-BR" smtClean="0"/>
          </a:p>
        </p:txBody>
      </p:sp>
      <p:grpSp>
        <p:nvGrpSpPr>
          <p:cNvPr id="2" name="Grupo 7"/>
          <p:cNvGrpSpPr/>
          <p:nvPr/>
        </p:nvGrpSpPr>
        <p:grpSpPr>
          <a:xfrm>
            <a:off x="1187624" y="1196752"/>
            <a:ext cx="6525939" cy="5423220"/>
            <a:chOff x="928662" y="500042"/>
            <a:chExt cx="7000925" cy="6263946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42976" y="500042"/>
              <a:ext cx="6786611" cy="6263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Elipse 6"/>
            <p:cNvSpPr/>
            <p:nvPr/>
          </p:nvSpPr>
          <p:spPr>
            <a:xfrm>
              <a:off x="928662" y="2428868"/>
              <a:ext cx="714380" cy="3143272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0" name="Título 7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Conteúdos disciplinares - Ciências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4578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fld id="{90CF38A8-22EA-49DB-8D34-DD8F1AB06BB6}" type="slidenum">
              <a:rPr lang="pt-BR" smtClean="0"/>
              <a:pPr/>
              <a:t>14</a:t>
            </a:fld>
            <a:endParaRPr lang="pt-BR" smtClean="0"/>
          </a:p>
        </p:txBody>
      </p:sp>
      <p:grpSp>
        <p:nvGrpSpPr>
          <p:cNvPr id="2" name="Grupo 6"/>
          <p:cNvGrpSpPr/>
          <p:nvPr/>
        </p:nvGrpSpPr>
        <p:grpSpPr>
          <a:xfrm>
            <a:off x="827584" y="1483620"/>
            <a:ext cx="7457482" cy="5374380"/>
            <a:chOff x="500034" y="571480"/>
            <a:chExt cx="8001056" cy="6143668"/>
          </a:xfrm>
        </p:grpSpPr>
        <p:pic>
          <p:nvPicPr>
            <p:cNvPr id="2457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1472" y="571480"/>
              <a:ext cx="7929618" cy="6143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Elipse 4"/>
            <p:cNvSpPr/>
            <p:nvPr/>
          </p:nvSpPr>
          <p:spPr>
            <a:xfrm>
              <a:off x="500034" y="2428868"/>
              <a:ext cx="714380" cy="3143272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9" name="Título 7"/>
          <p:cNvSpPr txBox="1">
            <a:spLocks/>
          </p:cNvSpPr>
          <p:nvPr/>
        </p:nvSpPr>
        <p:spPr>
          <a:xfrm>
            <a:off x="395536" y="188640"/>
            <a:ext cx="8229600" cy="859496"/>
          </a:xfrm>
          <a:prstGeom prst="rect">
            <a:avLst/>
          </a:prstGeom>
        </p:spPr>
        <p:txBody>
          <a:bodyPr vert="horz" lIns="91440" rIns="45720" rtlCol="0" anchor="ctr">
            <a:normAutofit fontScale="975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Conteúdos disciplinares - Ciências</a:t>
            </a:r>
            <a:endParaRPr kumimoji="0" lang="pt-BR" sz="45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4578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fld id="{90CF38A8-22EA-49DB-8D34-DD8F1AB06BB6}" type="slidenum">
              <a:rPr lang="pt-BR" smtClean="0"/>
              <a:pPr/>
              <a:t>15</a:t>
            </a:fld>
            <a:endParaRPr lang="pt-BR" smtClean="0"/>
          </a:p>
        </p:txBody>
      </p:sp>
      <p:grpSp>
        <p:nvGrpSpPr>
          <p:cNvPr id="2" name="Grupo 7"/>
          <p:cNvGrpSpPr/>
          <p:nvPr/>
        </p:nvGrpSpPr>
        <p:grpSpPr>
          <a:xfrm>
            <a:off x="1187624" y="1113989"/>
            <a:ext cx="6525938" cy="5744011"/>
            <a:chOff x="1000100" y="580920"/>
            <a:chExt cx="6929486" cy="628783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85852" y="580920"/>
              <a:ext cx="6643734" cy="62878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Elipse 6"/>
            <p:cNvSpPr/>
            <p:nvPr/>
          </p:nvSpPr>
          <p:spPr>
            <a:xfrm>
              <a:off x="1000100" y="2428868"/>
              <a:ext cx="714380" cy="3143272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0" name="Título 7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59496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Conteúdos disciplinares - Ciências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Conteúdos </a:t>
            </a:r>
            <a:r>
              <a:rPr lang="pt-BR" dirty="0" smtClean="0">
                <a:solidFill>
                  <a:srgbClr val="FF0000"/>
                </a:solidFill>
              </a:rPr>
              <a:t>Disciplinares - Física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852936"/>
            <a:ext cx="832882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55018"/>
            <a:ext cx="5904656" cy="6547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Conteúdos </a:t>
            </a:r>
            <a:r>
              <a:rPr lang="pt-BR" dirty="0" smtClean="0">
                <a:solidFill>
                  <a:srgbClr val="FF0000"/>
                </a:solidFill>
              </a:rPr>
              <a:t>Disciplinares - Química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558324"/>
            <a:ext cx="5112568" cy="507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60647"/>
            <a:ext cx="6696744" cy="6499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2400" cy="1691903"/>
          </a:xfrm>
        </p:spPr>
        <p:txBody>
          <a:bodyPr>
            <a:normAutofit fontScale="90000"/>
          </a:bodyPr>
          <a:lstStyle/>
          <a:p>
            <a:r>
              <a:rPr lang="pt-BR" dirty="0"/>
              <a:t>Orientações para as atividades práticas dos alunos e escolhas dos grupos de trabalho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11560" y="3030051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err="1" smtClean="0"/>
              <a:t>Profa</a:t>
            </a:r>
            <a:r>
              <a:rPr lang="pt-BR" sz="2400" dirty="0" smtClean="0"/>
              <a:t>. Nelma</a:t>
            </a:r>
          </a:p>
          <a:p>
            <a:r>
              <a:rPr lang="pt-BR" sz="2400" dirty="0" smtClean="0"/>
              <a:t>19/08/2011</a:t>
            </a:r>
            <a:endParaRPr lang="pt-BR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969296"/>
          </a:xfrm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0000"/>
                </a:solidFill>
              </a:rPr>
              <a:t>Conteúdos </a:t>
            </a:r>
            <a:r>
              <a:rPr lang="pt-BR" sz="3600" dirty="0" smtClean="0">
                <a:solidFill>
                  <a:srgbClr val="FF0000"/>
                </a:solidFill>
              </a:rPr>
              <a:t>Disciplinares – Matemática EM</a:t>
            </a:r>
            <a:endParaRPr lang="pt-BR" sz="36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836712"/>
            <a:ext cx="435722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7384" y="836712"/>
            <a:ext cx="4596616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3664417"/>
            <a:ext cx="4213647" cy="319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33776" y="3838248"/>
            <a:ext cx="4810224" cy="3019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165618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1800" dirty="0" smtClean="0"/>
              <a:t>7ª </a:t>
            </a:r>
            <a:r>
              <a:rPr lang="pt-BR" sz="1800" dirty="0" smtClean="0"/>
              <a:t>série – 1º bimestre</a:t>
            </a:r>
          </a:p>
          <a:p>
            <a:pPr>
              <a:spcBef>
                <a:spcPts val="0"/>
              </a:spcBef>
            </a:pPr>
            <a:r>
              <a:rPr lang="pt-BR" sz="1800" u="sng" dirty="0" smtClean="0"/>
              <a:t>Temas e conteúdos</a:t>
            </a:r>
            <a:r>
              <a:rPr lang="pt-BR" sz="1800" dirty="0" smtClean="0"/>
              <a:t>:  O ser humano e saúde – manutenção do organismo: </a:t>
            </a:r>
            <a:r>
              <a:rPr lang="pt-BR" sz="1800" dirty="0" smtClean="0">
                <a:solidFill>
                  <a:srgbClr val="FF0000"/>
                </a:solidFill>
              </a:rPr>
              <a:t>os nutrientes e suas funções</a:t>
            </a:r>
            <a:r>
              <a:rPr lang="pt-BR" sz="1800" dirty="0" smtClean="0"/>
              <a:t>; Estrutura, funcionamento e inter-relações dos sistemas de nutrição; Manutenção e integridade do organismo.</a:t>
            </a:r>
          </a:p>
          <a:p>
            <a:pPr>
              <a:spcBef>
                <a:spcPts val="0"/>
              </a:spcBef>
            </a:pPr>
            <a:r>
              <a:rPr lang="pt-BR" sz="1800" dirty="0" smtClean="0"/>
              <a:t>28 aulas – 7 </a:t>
            </a:r>
            <a:r>
              <a:rPr lang="pt-BR" sz="1800" dirty="0" smtClean="0"/>
              <a:t> Situações </a:t>
            </a:r>
            <a:r>
              <a:rPr lang="pt-BR" sz="1800" dirty="0" smtClean="0"/>
              <a:t>de aprendizagem</a:t>
            </a:r>
          </a:p>
          <a:p>
            <a:pPr>
              <a:spcBef>
                <a:spcPts val="0"/>
              </a:spcBef>
            </a:pPr>
            <a:endParaRPr lang="pt-BR" sz="18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13474-0116-499F-BD7D-D48DC167995C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  <p:grpSp>
        <p:nvGrpSpPr>
          <p:cNvPr id="2" name="Grupo 23"/>
          <p:cNvGrpSpPr/>
          <p:nvPr/>
        </p:nvGrpSpPr>
        <p:grpSpPr>
          <a:xfrm>
            <a:off x="323528" y="3068960"/>
            <a:ext cx="8496944" cy="3645024"/>
            <a:chOff x="0" y="2428868"/>
            <a:chExt cx="9144000" cy="4349469"/>
          </a:xfrm>
        </p:grpSpPr>
        <p:grpSp>
          <p:nvGrpSpPr>
            <p:cNvPr id="8" name="Grupo 7"/>
            <p:cNvGrpSpPr/>
            <p:nvPr/>
          </p:nvGrpSpPr>
          <p:grpSpPr>
            <a:xfrm>
              <a:off x="0" y="2428868"/>
              <a:ext cx="9144000" cy="4349469"/>
              <a:chOff x="0" y="2428868"/>
              <a:chExt cx="9144000" cy="4349469"/>
            </a:xfrm>
          </p:grpSpPr>
          <p:pic>
            <p:nvPicPr>
              <p:cNvPr id="6" name="Imagem 5" descr="SA_proposta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0" y="2428868"/>
                <a:ext cx="9144000" cy="4349469"/>
              </a:xfrm>
              <a:prstGeom prst="rect">
                <a:avLst/>
              </a:prstGeom>
            </p:spPr>
          </p:pic>
          <p:sp>
            <p:nvSpPr>
              <p:cNvPr id="7" name="CaixaDeTexto 6"/>
              <p:cNvSpPr txBox="1"/>
              <p:nvPr/>
            </p:nvSpPr>
            <p:spPr>
              <a:xfrm>
                <a:off x="642910" y="2457386"/>
                <a:ext cx="79296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800" b="1" dirty="0" smtClean="0"/>
                  <a:t>Situação de aprendizagem 1 – O que estamos comendo</a:t>
                </a:r>
                <a:r>
                  <a:rPr lang="pt-BR" sz="1800" dirty="0" smtClean="0"/>
                  <a:t>.</a:t>
                </a:r>
                <a:endParaRPr lang="pt-BR" sz="1800" dirty="0"/>
              </a:p>
            </p:txBody>
          </p:sp>
        </p:grpSp>
        <p:cxnSp>
          <p:nvCxnSpPr>
            <p:cNvPr id="9" name="Conector reto 8"/>
            <p:cNvCxnSpPr/>
            <p:nvPr/>
          </p:nvCxnSpPr>
          <p:spPr>
            <a:xfrm>
              <a:off x="5672145" y="3643314"/>
              <a:ext cx="1571636" cy="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Conector reto 10"/>
            <p:cNvCxnSpPr/>
            <p:nvPr/>
          </p:nvCxnSpPr>
          <p:spPr>
            <a:xfrm>
              <a:off x="7396182" y="3643314"/>
              <a:ext cx="785818" cy="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>
              <a:off x="2743187" y="3886203"/>
              <a:ext cx="785818" cy="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>
              <a:off x="6143636" y="3886203"/>
              <a:ext cx="785818" cy="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>
              <a:off x="1857356" y="4148143"/>
              <a:ext cx="785818" cy="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572264" y="4152905"/>
              <a:ext cx="785818" cy="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Conector reto 22"/>
            <p:cNvCxnSpPr/>
            <p:nvPr/>
          </p:nvCxnSpPr>
          <p:spPr>
            <a:xfrm>
              <a:off x="623860" y="4686309"/>
              <a:ext cx="1643074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Título 1"/>
          <p:cNvSpPr>
            <a:spLocks noGrp="1"/>
          </p:cNvSpPr>
          <p:nvPr>
            <p:ph type="title"/>
          </p:nvPr>
        </p:nvSpPr>
        <p:spPr>
          <a:xfrm>
            <a:off x="662880" y="11663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Apresentação dos conteúdos – Situação de Aprendizagem (SA)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B0F0"/>
                </a:solidFill>
              </a:rPr>
              <a:t>Atividade - Etapas</a:t>
            </a:r>
            <a:endParaRPr lang="pt-BR" dirty="0">
              <a:solidFill>
                <a:srgbClr val="00B0F0"/>
              </a:solidFill>
            </a:endParaRPr>
          </a:p>
        </p:txBody>
      </p:sp>
      <p:graphicFrame>
        <p:nvGraphicFramePr>
          <p:cNvPr id="4" name="Diagrama 3"/>
          <p:cNvGraphicFramePr/>
          <p:nvPr/>
        </p:nvGraphicFramePr>
        <p:xfrm>
          <a:off x="251520" y="1628800"/>
          <a:ext cx="871296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7164288" y="1772816"/>
            <a:ext cx="1368152" cy="400110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19/8</a:t>
            </a:r>
            <a:endParaRPr lang="pt-BR" sz="20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7596336" y="2852936"/>
            <a:ext cx="1368152" cy="400110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19/8</a:t>
            </a:r>
            <a:endParaRPr lang="pt-BR" sz="20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179512" y="3892986"/>
            <a:ext cx="1008112" cy="400110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26/8</a:t>
            </a:r>
            <a:endParaRPr lang="pt-BR" sz="20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611560" y="4901098"/>
            <a:ext cx="1008112" cy="400110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26/8</a:t>
            </a:r>
            <a:endParaRPr lang="pt-BR" sz="20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39552" y="5805264"/>
            <a:ext cx="1656184" cy="70788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02/9, 23/9, 30/9, 14/10</a:t>
            </a:r>
            <a:endParaRPr lang="pt-B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600" dirty="0" smtClean="0">
                <a:cs typeface="Times New Roman" pitchFamily="18" charset="0"/>
              </a:rPr>
              <a:t>PLANEJAMENTO CURRICULAR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1785926"/>
            <a:ext cx="7848600" cy="4724400"/>
          </a:xfrm>
          <a:noFill/>
        </p:spPr>
        <p:txBody>
          <a:bodyPr/>
          <a:lstStyle/>
          <a:p>
            <a:pPr marL="276225" indent="-17145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i="1" dirty="0" smtClean="0">
                <a:cs typeface="Times New Roman" pitchFamily="18" charset="0"/>
                <a:sym typeface="Wingdings" pitchFamily="2" charset="2"/>
              </a:rPr>
              <a:t>Algumas habilidades que levam a essa instrumentação e que são próprias das disciplinas de Ciências da Natureza</a:t>
            </a:r>
          </a:p>
          <a:p>
            <a:pPr marL="276225" indent="-171450">
              <a:spcBef>
                <a:spcPct val="0"/>
              </a:spcBef>
              <a:buClrTx/>
              <a:buSzTx/>
              <a:buFontTx/>
              <a:buNone/>
            </a:pPr>
            <a:endParaRPr lang="pt-BR" sz="2000" dirty="0" smtClean="0">
              <a:cs typeface="Times New Roman" pitchFamily="18" charset="0"/>
              <a:sym typeface="Wingdings" pitchFamily="2" charset="2"/>
            </a:endParaRPr>
          </a:p>
          <a:p>
            <a:pPr marL="276225" indent="-171450" algn="just">
              <a:spcBef>
                <a:spcPct val="0"/>
              </a:spcBef>
              <a:buClrTx/>
              <a:buSzTx/>
              <a:buFontTx/>
              <a:buChar char="•"/>
            </a:pPr>
            <a:r>
              <a:rPr lang="pt-BR" sz="2000" b="1" dirty="0" smtClean="0">
                <a:cs typeface="Times New Roman" pitchFamily="18" charset="0"/>
                <a:sym typeface="Wingdings" pitchFamily="2" charset="2"/>
              </a:rPr>
              <a:t>Observação</a:t>
            </a:r>
            <a:r>
              <a:rPr lang="pt-BR" sz="2000" dirty="0" smtClean="0">
                <a:cs typeface="Times New Roman" pitchFamily="18" charset="0"/>
                <a:sym typeface="Wingdings" pitchFamily="2" charset="2"/>
              </a:rPr>
              <a:t>: sistematizada, variáveis, medidas adequadas com instrumentos precisos.</a:t>
            </a:r>
          </a:p>
          <a:p>
            <a:pPr marL="276225" indent="-171450" algn="just">
              <a:spcBef>
                <a:spcPct val="0"/>
              </a:spcBef>
              <a:buClrTx/>
              <a:buSzTx/>
              <a:buFontTx/>
              <a:buChar char="•"/>
            </a:pPr>
            <a:r>
              <a:rPr lang="pt-BR" sz="2000" b="1" dirty="0" smtClean="0">
                <a:cs typeface="Times New Roman" pitchFamily="18" charset="0"/>
                <a:sym typeface="Wingdings" pitchFamily="2" charset="2"/>
              </a:rPr>
              <a:t>Classificação</a:t>
            </a:r>
            <a:r>
              <a:rPr lang="pt-BR" sz="2000" dirty="0" smtClean="0">
                <a:cs typeface="Times New Roman" pitchFamily="18" charset="0"/>
                <a:sym typeface="Wingdings" pitchFamily="2" charset="2"/>
              </a:rPr>
              <a:t>: por exemplo “reconhecimento de materiais duros e moles, vivos e não vivos, etc.” (identificar x classificar)</a:t>
            </a:r>
          </a:p>
          <a:p>
            <a:pPr marL="276225" indent="-171450" algn="just">
              <a:spcBef>
                <a:spcPct val="0"/>
              </a:spcBef>
              <a:buClrTx/>
              <a:buSzTx/>
              <a:buFontTx/>
              <a:buChar char="•"/>
            </a:pPr>
            <a:r>
              <a:rPr lang="pt-BR" sz="2000" b="1" dirty="0" smtClean="0">
                <a:cs typeface="Times New Roman" pitchFamily="18" charset="0"/>
                <a:sym typeface="Wingdings" pitchFamily="2" charset="2"/>
              </a:rPr>
              <a:t>Registro e tomada de dados, construção de tabelas</a:t>
            </a:r>
            <a:r>
              <a:rPr lang="pt-BR" sz="2000" dirty="0" smtClean="0">
                <a:cs typeface="Times New Roman" pitchFamily="18" charset="0"/>
                <a:sym typeface="Wingdings" pitchFamily="2" charset="2"/>
              </a:rPr>
              <a:t>: confirmação de hipóteses, detecção de regularidades</a:t>
            </a:r>
          </a:p>
          <a:p>
            <a:pPr marL="276225" indent="-171450" algn="just">
              <a:spcBef>
                <a:spcPct val="0"/>
              </a:spcBef>
              <a:buClrTx/>
              <a:buSzTx/>
              <a:buFontTx/>
              <a:buChar char="•"/>
            </a:pPr>
            <a:r>
              <a:rPr lang="pt-BR" sz="2000" b="1" dirty="0" smtClean="0">
                <a:cs typeface="Times New Roman" pitchFamily="18" charset="0"/>
                <a:sym typeface="Wingdings" pitchFamily="2" charset="2"/>
              </a:rPr>
              <a:t>Análise</a:t>
            </a:r>
            <a:r>
              <a:rPr lang="pt-BR" sz="2000" dirty="0" smtClean="0">
                <a:cs typeface="Times New Roman" pitchFamily="18" charset="0"/>
                <a:sym typeface="Wingdings" pitchFamily="2" charset="2"/>
              </a:rPr>
              <a:t>: trabalhar os dados na resolução de problemas e questões; reflexão sobre o comportamento do objeto de estudo.</a:t>
            </a:r>
          </a:p>
          <a:p>
            <a:pPr marL="276225" indent="-171450" algn="just">
              <a:spcBef>
                <a:spcPct val="0"/>
              </a:spcBef>
              <a:buClrTx/>
              <a:buSzTx/>
              <a:buFontTx/>
              <a:buChar char="•"/>
            </a:pPr>
            <a:r>
              <a:rPr lang="pt-BR" sz="2000" b="1" dirty="0" smtClean="0">
                <a:cs typeface="Times New Roman" pitchFamily="18" charset="0"/>
                <a:sym typeface="Wingdings" pitchFamily="2" charset="2"/>
              </a:rPr>
              <a:t>Síntese</a:t>
            </a:r>
            <a:r>
              <a:rPr lang="pt-BR" sz="2000" dirty="0" smtClean="0">
                <a:cs typeface="Times New Roman" pitchFamily="18" charset="0"/>
                <a:sym typeface="Wingdings" pitchFamily="2" charset="2"/>
              </a:rPr>
              <a:t>: habilidade final de um projeto.</a:t>
            </a:r>
          </a:p>
          <a:p>
            <a:pPr marL="276225" indent="-171450" algn="just">
              <a:spcBef>
                <a:spcPct val="0"/>
              </a:spcBef>
              <a:buClrTx/>
              <a:buSzTx/>
              <a:buFontTx/>
              <a:buChar char="•"/>
            </a:pPr>
            <a:r>
              <a:rPr lang="pt-BR" sz="2000" b="1" dirty="0" smtClean="0">
                <a:cs typeface="Times New Roman" pitchFamily="18" charset="0"/>
                <a:sym typeface="Wingdings" pitchFamily="2" charset="2"/>
              </a:rPr>
              <a:t>Aplicação</a:t>
            </a:r>
            <a:r>
              <a:rPr lang="pt-BR" sz="2000" dirty="0" smtClean="0">
                <a:cs typeface="Times New Roman" pitchFamily="18" charset="0"/>
                <a:sym typeface="Wingdings" pitchFamily="2" charset="2"/>
              </a:rPr>
              <a:t>: culmina com o processo de apreensão do conhecimento. Resulta do amadurecimento e da prática das habilidades anteriores.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1F737F8-6EBC-4CCE-98B2-8B316FE6FE54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87" y="142852"/>
            <a:ext cx="6072187" cy="685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pt-B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educacionais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700808"/>
            <a:ext cx="7772400" cy="414340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3600" b="1" dirty="0" smtClean="0"/>
              <a:t>Específicos</a:t>
            </a:r>
            <a:r>
              <a:rPr lang="pt-BR" sz="3600" dirty="0" smtClean="0"/>
              <a:t>, definidos </a:t>
            </a:r>
            <a:r>
              <a:rPr lang="pt-BR" sz="3600" dirty="0" smtClean="0">
                <a:solidFill>
                  <a:srgbClr val="FF0000"/>
                </a:solidFill>
              </a:rPr>
              <a:t>após a seleção do conteúdo</a:t>
            </a:r>
            <a:endParaRPr lang="pt-BR" sz="3600" dirty="0" smtClean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3200" u="sng" dirty="0" smtClean="0"/>
              <a:t>Desdobramento</a:t>
            </a:r>
            <a:r>
              <a:rPr lang="pt-BR" sz="3200" dirty="0" smtClean="0"/>
              <a:t> e </a:t>
            </a:r>
            <a:r>
              <a:rPr lang="pt-BR" sz="3200" u="sng" dirty="0" smtClean="0"/>
              <a:t>operacionalização</a:t>
            </a:r>
            <a:r>
              <a:rPr lang="pt-BR" sz="3200" dirty="0" smtClean="0"/>
              <a:t> dos objetivos gerais.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3200" dirty="0" smtClean="0"/>
              <a:t>Expressam as </a:t>
            </a:r>
            <a:r>
              <a:rPr lang="pt-BR" sz="3200" u="sng" dirty="0" smtClean="0"/>
              <a:t>expectativas</a:t>
            </a:r>
            <a:r>
              <a:rPr lang="pt-BR" sz="3200" dirty="0" smtClean="0"/>
              <a:t> do professor.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sz="3200" u="sng" dirty="0" smtClean="0"/>
              <a:t>Norteiam</a:t>
            </a:r>
            <a:r>
              <a:rPr lang="pt-BR" sz="3200" dirty="0" smtClean="0"/>
              <a:t> e </a:t>
            </a:r>
            <a:r>
              <a:rPr lang="pt-BR" sz="3200" u="sng" dirty="0" smtClean="0"/>
              <a:t>validam</a:t>
            </a:r>
            <a:r>
              <a:rPr lang="pt-BR" sz="3200" dirty="0" smtClean="0"/>
              <a:t> a avaliação.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65696-6864-459B-97F3-DAA4180D2A5B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65696-6864-459B-97F3-DAA4180D2A5B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1406" y="-24"/>
            <a:ext cx="6072187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Exemplos de verbos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33400" y="2852936"/>
            <a:ext cx="8077200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6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800" dirty="0" smtClean="0">
                <a:latin typeface="+mn-lt"/>
                <a:cs typeface="Arial" charset="0"/>
              </a:rPr>
              <a:t> </a:t>
            </a:r>
            <a:r>
              <a:rPr lang="pt-BR" sz="2800" b="1" dirty="0" smtClean="0">
                <a:latin typeface="+mn-lt"/>
                <a:cs typeface="Arial" charset="0"/>
              </a:rPr>
              <a:t>Observar</a:t>
            </a:r>
            <a:r>
              <a:rPr lang="pt-BR" sz="2800" dirty="0" smtClean="0">
                <a:latin typeface="+mn-lt"/>
                <a:cs typeface="Arial" charset="0"/>
              </a:rPr>
              <a:t> e </a:t>
            </a:r>
            <a:r>
              <a:rPr lang="pt-BR" sz="2800" b="1" dirty="0" smtClean="0">
                <a:latin typeface="+mn-lt"/>
                <a:cs typeface="Arial" charset="0"/>
              </a:rPr>
              <a:t>identificar</a:t>
            </a:r>
            <a:r>
              <a:rPr lang="pt-BR" sz="2800" dirty="0" smtClean="0">
                <a:latin typeface="+mn-lt"/>
                <a:cs typeface="Arial" charset="0"/>
              </a:rPr>
              <a:t> tipos de seres vivos em diferente pontos de uma mesma área (solo, ar, troncos podres, etc.).</a:t>
            </a:r>
            <a:endParaRPr kumimoji="0" lang="pt-BR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  <a:p>
            <a:pPr marL="0" marR="0" lvl="0" indent="0" algn="just" defTabSz="914400" rtl="0" eaLnBrk="1" fontAlgn="auto" latinLnBrk="0" hangingPunct="1">
              <a:spcBef>
                <a:spcPts val="6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800" b="1" dirty="0" smtClean="0">
                <a:latin typeface="+mn-lt"/>
                <a:cs typeface="Arial" charset="0"/>
              </a:rPr>
              <a:t> Reconhecer</a:t>
            </a:r>
            <a:r>
              <a:rPr lang="pt-BR" sz="2800" dirty="0" smtClean="0">
                <a:latin typeface="+mn-lt"/>
                <a:cs typeface="Arial" charset="0"/>
              </a:rPr>
              <a:t> diferentes fontes de energia utilizadas em máquinas e em outros equipamentos.</a:t>
            </a:r>
          </a:p>
          <a:p>
            <a:pPr lvl="0" algn="just" fontAlgn="auto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pt-BR" sz="2800" dirty="0" smtClean="0">
                <a:latin typeface="+mn-lt"/>
                <a:cs typeface="Arial" charset="0"/>
              </a:rPr>
              <a:t> </a:t>
            </a:r>
            <a:r>
              <a:rPr lang="pt-BR" sz="2800" b="1" dirty="0" smtClean="0">
                <a:latin typeface="+mn-lt"/>
                <a:cs typeface="Arial" charset="0"/>
              </a:rPr>
              <a:t>Estabelecer</a:t>
            </a:r>
            <a:r>
              <a:rPr lang="pt-BR" sz="2800" dirty="0" smtClean="0">
                <a:latin typeface="+mn-lt"/>
                <a:cs typeface="Arial" charset="0"/>
              </a:rPr>
              <a:t> as relações entre os fenômenos da fotossíntese, da respiração celular e da combustão.</a:t>
            </a:r>
          </a:p>
          <a:p>
            <a:pPr marL="0" marR="0" lvl="0" indent="0" algn="just" defTabSz="914400" rtl="0" eaLnBrk="1" fontAlgn="auto" latinLnBrk="0" hangingPunct="1">
              <a:spcBef>
                <a:spcPts val="6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pt-BR" sz="2800" dirty="0" smtClean="0">
              <a:latin typeface="+mn-lt"/>
              <a:cs typeface="Arial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-13855" y="829522"/>
          <a:ext cx="9144000" cy="173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73887"/>
                <a:gridCol w="4270113"/>
              </a:tblGrid>
              <a:tr h="357190">
                <a:tc gridSpan="2"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Operações</a:t>
                      </a:r>
                      <a:r>
                        <a:rPr lang="pt-BR" sz="2400" baseline="0" dirty="0" smtClean="0"/>
                        <a:t> mentais</a:t>
                      </a:r>
                      <a:endParaRPr lang="pt-B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435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Simples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Complexas</a:t>
                      </a:r>
                      <a:endParaRPr lang="pt-B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definir, listar, identificar, reconhecer, usar, aplicar, reproduzir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comparar, relacionar, analisar, justificar, diferenciar,</a:t>
                      </a:r>
                      <a:endParaRPr lang="pt-BR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65696-6864-459B-97F3-DAA4180D2A5B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1406" y="294928"/>
            <a:ext cx="6072187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Exemplos de verbos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71472" y="1594412"/>
            <a:ext cx="8077200" cy="4714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 fontAlgn="auto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pt-BR" sz="2800" b="1" dirty="0" smtClean="0">
                <a:latin typeface="+mn-lt"/>
                <a:cs typeface="Arial" charset="0"/>
              </a:rPr>
              <a:t> Comparar</a:t>
            </a:r>
            <a:r>
              <a:rPr lang="pt-BR" sz="2800" dirty="0" smtClean="0">
                <a:latin typeface="+mn-lt"/>
                <a:cs typeface="Arial" charset="0"/>
              </a:rPr>
              <a:t> diferentes materiais segundo sua finalidade, origem de sua matéria-prima e processos de produção.</a:t>
            </a:r>
          </a:p>
          <a:p>
            <a:pPr lvl="0" algn="just" fontAlgn="auto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pt-BR" sz="2800" b="1" dirty="0" smtClean="0">
                <a:latin typeface="+mn-lt"/>
                <a:cs typeface="Arial" charset="0"/>
              </a:rPr>
              <a:t> Distinguir</a:t>
            </a:r>
            <a:r>
              <a:rPr lang="pt-BR" sz="2800" dirty="0" smtClean="0">
                <a:latin typeface="+mn-lt"/>
                <a:cs typeface="Arial" charset="0"/>
              </a:rPr>
              <a:t> alimentos que são fontes ricas de nutrientes plásticos, energéticos e reguladores.</a:t>
            </a:r>
            <a:endParaRPr lang="pt-BR" sz="2800" dirty="0" smtClean="0">
              <a:solidFill>
                <a:srgbClr val="0000FF"/>
              </a:solidFill>
              <a:latin typeface="+mn-lt"/>
              <a:cs typeface="Arial" charset="0"/>
            </a:endParaRPr>
          </a:p>
          <a:p>
            <a:pPr lvl="0" algn="just" fontAlgn="auto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pt-BR" sz="2800" b="1" dirty="0" smtClean="0">
                <a:solidFill>
                  <a:srgbClr val="0000FF"/>
                </a:solidFill>
                <a:latin typeface="+mn-lt"/>
                <a:cs typeface="Arial" charset="0"/>
              </a:rPr>
              <a:t> Construir</a:t>
            </a:r>
            <a:r>
              <a:rPr lang="pt-BR" sz="2800" dirty="0" smtClean="0">
                <a:solidFill>
                  <a:srgbClr val="0000FF"/>
                </a:solidFill>
                <a:latin typeface="+mn-lt"/>
                <a:cs typeface="Arial" charset="0"/>
              </a:rPr>
              <a:t> um estetoscópio e usá-lo para auscultar os batimentos cardíacos.</a:t>
            </a:r>
          </a:p>
          <a:p>
            <a:pPr lvl="0" algn="just" fontAlgn="auto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0000FF"/>
                </a:solidFill>
                <a:latin typeface="+mn-lt"/>
                <a:cs typeface="Arial" charset="0"/>
              </a:rPr>
              <a:t> </a:t>
            </a:r>
            <a:r>
              <a:rPr lang="pt-BR" sz="2800" b="1" dirty="0" smtClean="0">
                <a:solidFill>
                  <a:srgbClr val="0000FF"/>
                </a:solidFill>
                <a:latin typeface="+mn-lt"/>
                <a:cs typeface="Arial" charset="0"/>
              </a:rPr>
              <a:t>Valorizar</a:t>
            </a:r>
            <a:r>
              <a:rPr lang="pt-BR" sz="2800" dirty="0" smtClean="0">
                <a:solidFill>
                  <a:srgbClr val="0000FF"/>
                </a:solidFill>
                <a:latin typeface="+mn-lt"/>
                <a:cs typeface="Arial" charset="0"/>
              </a:rPr>
              <a:t> a vida em sua diversidade e a conservação dos ambientes.</a:t>
            </a:r>
          </a:p>
          <a:p>
            <a:pPr lvl="0" algn="just" fontAlgn="auto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pt-BR" sz="2800" dirty="0" smtClean="0">
              <a:latin typeface="+mn-lt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57364"/>
            <a:ext cx="8229600" cy="2357454"/>
          </a:xfrm>
        </p:spPr>
        <p:txBody>
          <a:bodyPr>
            <a:normAutofit/>
          </a:bodyPr>
          <a:lstStyle/>
          <a:p>
            <a:r>
              <a:rPr lang="pt-BR" i="1" dirty="0" smtClean="0">
                <a:cs typeface="Arial" pitchFamily="34" charset="0"/>
              </a:rPr>
              <a:t>Como escolher o que ensinar?</a:t>
            </a:r>
            <a:br>
              <a:rPr lang="pt-BR" i="1" dirty="0" smtClean="0">
                <a:cs typeface="Arial" pitchFamily="34" charset="0"/>
              </a:rPr>
            </a:br>
            <a:r>
              <a:rPr lang="pt-BR" i="1" dirty="0" smtClean="0">
                <a:cs typeface="Arial" pitchFamily="34" charset="0"/>
              </a:rPr>
              <a:t>Em que ordem ensinar?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C315F-4193-45FD-A1D3-4B54B059F911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153400" cy="785818"/>
          </a:xfrm>
        </p:spPr>
        <p:txBody>
          <a:bodyPr>
            <a:normAutofit/>
          </a:bodyPr>
          <a:lstStyle/>
          <a:p>
            <a:pPr algn="l" eaLnBrk="1" hangingPunct="1"/>
            <a:r>
              <a:rPr lang="pt-B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Conteúdo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8153400" cy="4854934"/>
          </a:xfrm>
        </p:spPr>
        <p:txBody>
          <a:bodyPr>
            <a:normAutofit fontScale="70000" lnSpcReduction="20000"/>
          </a:bodyPr>
          <a:lstStyle/>
          <a:p>
            <a:pPr marL="320040" indent="-32004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dirty="0" smtClean="0">
              <a:cs typeface="Times New Roman" pitchFamily="18" charset="0"/>
            </a:endParaRPr>
          </a:p>
          <a:p>
            <a:pPr marL="320040" indent="-32004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dirty="0" smtClean="0">
                <a:solidFill>
                  <a:srgbClr val="FF0000"/>
                </a:solidFill>
                <a:cs typeface="Arial" pitchFamily="34" charset="0"/>
              </a:rPr>
              <a:t>Diretriz curricular para o ensino de ciências da natureza e matemática</a:t>
            </a:r>
          </a:p>
          <a:p>
            <a:pPr marL="320040" indent="-320040">
              <a:spcBef>
                <a:spcPct val="0"/>
              </a:spcBef>
              <a:buNone/>
              <a:defRPr/>
            </a:pPr>
            <a:r>
              <a:rPr lang="pt-BR" i="1" dirty="0" smtClean="0">
                <a:cs typeface="Arial" pitchFamily="34" charset="0"/>
                <a:sym typeface="Wingdings" pitchFamily="2" charset="2"/>
              </a:rPr>
              <a:t>Parâmetros Curriculares Nacionais de Ciências Naturais</a:t>
            </a:r>
            <a:r>
              <a:rPr lang="pt-BR" dirty="0" smtClean="0">
                <a:cs typeface="Arial" pitchFamily="34" charset="0"/>
                <a:sym typeface="Wingdings" pitchFamily="2" charset="2"/>
              </a:rPr>
              <a:t>, MEC-SEF, 1998.</a:t>
            </a:r>
            <a:endParaRPr lang="pt-BR" dirty="0" smtClean="0">
              <a:solidFill>
                <a:srgbClr val="FF0000"/>
              </a:solidFill>
              <a:cs typeface="Arial" pitchFamily="34" charset="0"/>
            </a:endParaRPr>
          </a:p>
          <a:p>
            <a:pPr marL="320040" indent="-32004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dirty="0" smtClean="0">
              <a:solidFill>
                <a:srgbClr val="FF0000"/>
              </a:solidFill>
              <a:cs typeface="Arial" pitchFamily="34" charset="0"/>
            </a:endParaRPr>
          </a:p>
          <a:p>
            <a:pPr marL="320040" indent="-32004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dirty="0" smtClean="0">
                <a:solidFill>
                  <a:srgbClr val="FF0000"/>
                </a:solidFill>
                <a:cs typeface="Arial" pitchFamily="34" charset="0"/>
              </a:rPr>
              <a:t>No Estado de SP...</a:t>
            </a:r>
          </a:p>
          <a:p>
            <a:pPr marL="320040" indent="-32004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dirty="0" smtClean="0">
                <a:cs typeface="Arial" pitchFamily="34" charset="0"/>
              </a:rPr>
              <a:t> </a:t>
            </a:r>
          </a:p>
          <a:p>
            <a:pPr marL="320040" indent="-320040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dirty="0" smtClean="0">
                <a:cs typeface="Arial" pitchFamily="34" charset="0"/>
                <a:sym typeface="Wingdings" pitchFamily="2" charset="2"/>
              </a:rPr>
              <a:t>	</a:t>
            </a:r>
            <a:r>
              <a:rPr lang="pt-BR" b="1" dirty="0" smtClean="0">
                <a:cs typeface="Arial" pitchFamily="34" charset="0"/>
                <a:sym typeface="Wingdings" pitchFamily="2" charset="2"/>
              </a:rPr>
              <a:t>Até 2008</a:t>
            </a:r>
            <a:r>
              <a:rPr lang="pt-BR" dirty="0" smtClean="0">
                <a:cs typeface="Arial" pitchFamily="34" charset="0"/>
                <a:sym typeface="Wingdings" pitchFamily="2" charset="2"/>
              </a:rPr>
              <a:t>:</a:t>
            </a:r>
          </a:p>
          <a:p>
            <a:pPr marL="320040" indent="-320040" eaLnBrk="1" fontAlgn="auto" hangingPunct="1"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defRPr/>
            </a:pPr>
            <a:r>
              <a:rPr lang="pt-BR" dirty="0" smtClean="0">
                <a:cs typeface="Arial" pitchFamily="34" charset="0"/>
                <a:sym typeface="Wingdings" pitchFamily="2" charset="2"/>
              </a:rPr>
              <a:t>	- </a:t>
            </a:r>
            <a:r>
              <a:rPr lang="pt-BR" i="1" dirty="0" smtClean="0">
                <a:cs typeface="Arial" pitchFamily="34" charset="0"/>
              </a:rPr>
              <a:t>Proposta curricular para o Ensino de ...</a:t>
            </a:r>
          </a:p>
          <a:p>
            <a:pPr marL="320040" indent="-320040" eaLnBrk="1" fontAlgn="auto" hangingPunct="1"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defRPr/>
            </a:pPr>
            <a:r>
              <a:rPr lang="pt-BR" i="1" dirty="0" smtClean="0">
                <a:cs typeface="Arial" pitchFamily="34" charset="0"/>
              </a:rPr>
              <a:t>	 - </a:t>
            </a:r>
            <a:r>
              <a:rPr lang="pt-BR" dirty="0" smtClean="0">
                <a:cs typeface="Arial" pitchFamily="34" charset="0"/>
              </a:rPr>
              <a:t>SEE-CENP/SP, 1997</a:t>
            </a:r>
            <a:r>
              <a:rPr lang="pt-BR" dirty="0" smtClean="0">
                <a:cs typeface="Arial" pitchFamily="34" charset="0"/>
                <a:sym typeface="Wingdings" pitchFamily="2" charset="2"/>
              </a:rPr>
              <a:t>.</a:t>
            </a:r>
          </a:p>
          <a:p>
            <a:pPr marL="320040" indent="-320040" eaLnBrk="1" fontAlgn="auto" hangingPunct="1"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defRPr/>
            </a:pPr>
            <a:r>
              <a:rPr lang="pt-BR" dirty="0" smtClean="0">
                <a:cs typeface="Arial" pitchFamily="34" charset="0"/>
                <a:sym typeface="Wingdings" pitchFamily="2" charset="2"/>
              </a:rPr>
              <a:t>	</a:t>
            </a:r>
            <a:r>
              <a:rPr lang="pt-BR" b="1" dirty="0" smtClean="0">
                <a:cs typeface="Arial" pitchFamily="34" charset="0"/>
                <a:sym typeface="Wingdings" pitchFamily="2" charset="2"/>
              </a:rPr>
              <a:t>2008</a:t>
            </a:r>
            <a:r>
              <a:rPr lang="pt-BR" dirty="0" smtClean="0">
                <a:cs typeface="Arial" pitchFamily="34" charset="0"/>
                <a:sym typeface="Wingdings" pitchFamily="2" charset="2"/>
              </a:rPr>
              <a:t>: </a:t>
            </a:r>
            <a:r>
              <a:rPr lang="pt-BR" i="1" dirty="0" smtClean="0"/>
              <a:t>Proposta Curricular do Estado de São Paulo</a:t>
            </a:r>
            <a:r>
              <a:rPr lang="pt-BR" dirty="0" smtClean="0"/>
              <a:t>. SEE/SP.</a:t>
            </a:r>
          </a:p>
          <a:p>
            <a:pPr marL="320040" indent="-320040" eaLnBrk="1" fontAlgn="auto" hangingPunct="1"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defRPr/>
            </a:pPr>
            <a:r>
              <a:rPr lang="pt-BR" dirty="0" smtClean="0">
                <a:cs typeface="Arial" pitchFamily="34" charset="0"/>
                <a:sym typeface="Wingdings" pitchFamily="2" charset="2"/>
              </a:rPr>
              <a:t>	</a:t>
            </a:r>
            <a:r>
              <a:rPr lang="pt-BR" b="1" dirty="0" smtClean="0">
                <a:cs typeface="Arial" pitchFamily="34" charset="0"/>
                <a:sym typeface="Wingdings" pitchFamily="2" charset="2"/>
              </a:rPr>
              <a:t>2010</a:t>
            </a:r>
            <a:r>
              <a:rPr lang="pt-BR" dirty="0" smtClean="0">
                <a:cs typeface="Arial" pitchFamily="34" charset="0"/>
                <a:sym typeface="Wingdings" pitchFamily="2" charset="2"/>
              </a:rPr>
              <a:t>: </a:t>
            </a:r>
            <a:r>
              <a:rPr lang="pt-BR" i="1" dirty="0" smtClean="0">
                <a:cs typeface="Arial" pitchFamily="34" charset="0"/>
                <a:sym typeface="Wingdings" pitchFamily="2" charset="2"/>
              </a:rPr>
              <a:t>Currículo Oficial do Estado de São Paulo. </a:t>
            </a:r>
            <a:r>
              <a:rPr lang="pt-BR" dirty="0" smtClean="0">
                <a:cs typeface="Arial" pitchFamily="34" charset="0"/>
                <a:sym typeface="Wingdings" pitchFamily="2" charset="2"/>
              </a:rPr>
              <a:t>SEE/SP</a:t>
            </a:r>
            <a:r>
              <a:rPr lang="pt-BR" i="1" dirty="0" smtClean="0">
                <a:cs typeface="Arial" pitchFamily="34" charset="0"/>
                <a:sym typeface="Wingdings" pitchFamily="2" charset="2"/>
              </a:rPr>
              <a:t>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6C157AB-2694-4FD4-9B05-EF2557398EBF}" type="slidenum">
              <a:rPr lang="pt-BR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51520" y="2636912"/>
            <a:ext cx="4071966" cy="25003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Eixos temáticos:</a:t>
            </a:r>
          </a:p>
          <a:p>
            <a:pPr marL="349250" lvl="1"/>
            <a:r>
              <a:rPr lang="pt-BR" dirty="0" smtClean="0"/>
              <a:t>Terra e universo</a:t>
            </a:r>
          </a:p>
          <a:p>
            <a:pPr marL="349250" lvl="1"/>
            <a:r>
              <a:rPr lang="pt-BR" dirty="0" smtClean="0"/>
              <a:t>Vida e Ambiente</a:t>
            </a:r>
          </a:p>
          <a:p>
            <a:pPr marL="349250" lvl="1"/>
            <a:r>
              <a:rPr lang="pt-BR" dirty="0" smtClean="0"/>
              <a:t>Ser humano e saúde</a:t>
            </a:r>
          </a:p>
          <a:p>
            <a:pPr marL="349250" lvl="1"/>
            <a:r>
              <a:rPr lang="pt-BR" dirty="0" smtClean="0"/>
              <a:t>Tecnologia e Sociedade</a:t>
            </a:r>
          </a:p>
          <a:p>
            <a:pPr marL="349250" lvl="1">
              <a:buNone/>
            </a:pP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D921A-23DE-4294-BD49-451DB9CCF495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251520" y="1844824"/>
            <a:ext cx="3643338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+mn-lt"/>
              </a:rPr>
              <a:t>PCN 1998 (SEB/MEC)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4788024" y="1844824"/>
            <a:ext cx="3728844" cy="43088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+mn-lt"/>
              </a:rPr>
              <a:t>Currículo oficial SEE/SP 2010</a:t>
            </a:r>
          </a:p>
        </p:txBody>
      </p:sp>
      <p:sp>
        <p:nvSpPr>
          <p:cNvPr id="11" name="Espaço Reservado para Conteúdo 3"/>
          <p:cNvSpPr txBox="1">
            <a:spLocks/>
          </p:cNvSpPr>
          <p:nvPr/>
        </p:nvSpPr>
        <p:spPr>
          <a:xfrm>
            <a:off x="4890242" y="2708920"/>
            <a:ext cx="3786214" cy="2664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3200" dirty="0" smtClean="0">
                <a:latin typeface="+mn-lt"/>
              </a:rPr>
              <a:t>Eixos </a:t>
            </a:r>
            <a:r>
              <a:rPr lang="pt-BR" sz="3200" dirty="0">
                <a:latin typeface="+mn-lt"/>
              </a:rPr>
              <a:t>temáticos:</a:t>
            </a:r>
          </a:p>
          <a:p>
            <a:pPr marL="3492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400" dirty="0">
                <a:latin typeface="+mn-lt"/>
              </a:rPr>
              <a:t>Terra e universo</a:t>
            </a:r>
          </a:p>
          <a:p>
            <a:pPr marL="3492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400" dirty="0">
                <a:latin typeface="+mn-lt"/>
              </a:rPr>
              <a:t>Vida e Ambiente</a:t>
            </a:r>
          </a:p>
          <a:p>
            <a:pPr marL="3492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400" dirty="0">
                <a:latin typeface="+mn-lt"/>
              </a:rPr>
              <a:t>Ser humano e saúde</a:t>
            </a:r>
          </a:p>
          <a:p>
            <a:pPr marL="3492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400" dirty="0">
                <a:latin typeface="+mn-lt"/>
              </a:rPr>
              <a:t>Ciência e Tecnologia / Tecnologia e Sociedade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71406" y="41541"/>
            <a:ext cx="6543692" cy="709452"/>
          </a:xfrm>
        </p:spPr>
        <p:txBody>
          <a:bodyPr>
            <a:noAutofit/>
          </a:bodyPr>
          <a:lstStyle/>
          <a:p>
            <a:pPr algn="l"/>
            <a:r>
              <a:rPr lang="pt-B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Conteúdo - Ciências</a:t>
            </a:r>
            <a:endParaRPr lang="pt-BR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51520" y="2636912"/>
            <a:ext cx="4071966" cy="33843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000" dirty="0" smtClean="0"/>
              <a:t>Temas estruturadores:</a:t>
            </a:r>
            <a:endParaRPr lang="pt-BR" sz="2000" dirty="0" smtClean="0"/>
          </a:p>
          <a:p>
            <a:r>
              <a:rPr lang="pt-BR" sz="2000" dirty="0" smtClean="0"/>
              <a:t>1. Movimentos: variações e conservações</a:t>
            </a:r>
          </a:p>
          <a:p>
            <a:r>
              <a:rPr lang="pt-BR" sz="2000" dirty="0" smtClean="0"/>
              <a:t>2. Calor, ambiente e usos de energia</a:t>
            </a:r>
          </a:p>
          <a:p>
            <a:r>
              <a:rPr lang="pt-BR" sz="2000" dirty="0" smtClean="0"/>
              <a:t>3. Som, imagem e informação</a:t>
            </a:r>
          </a:p>
          <a:p>
            <a:r>
              <a:rPr lang="pt-BR" sz="2000" dirty="0" smtClean="0"/>
              <a:t>4. Equipamentos elétricos e telecomunicações</a:t>
            </a:r>
          </a:p>
          <a:p>
            <a:r>
              <a:rPr lang="pt-BR" sz="2000" dirty="0" smtClean="0"/>
              <a:t>5. Matéria e radiação</a:t>
            </a:r>
          </a:p>
          <a:p>
            <a:r>
              <a:rPr lang="pt-BR" sz="2000" dirty="0" smtClean="0"/>
              <a:t>6. Universo, Terra e vida</a:t>
            </a:r>
            <a:endParaRPr lang="pt-BR" sz="2400" dirty="0" smtClean="0"/>
          </a:p>
          <a:p>
            <a:pPr marL="349250" lvl="1"/>
            <a:endParaRPr lang="pt-BR" sz="1600" dirty="0" smtClean="0"/>
          </a:p>
          <a:p>
            <a:pPr marL="349250" lvl="1">
              <a:buNone/>
            </a:pPr>
            <a:endParaRPr lang="pt-BR" sz="16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D921A-23DE-4294-BD49-451DB9CCF495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251520" y="1844824"/>
            <a:ext cx="3643338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+mn-lt"/>
              </a:rPr>
              <a:t>PCN+ 2002 </a:t>
            </a:r>
            <a:r>
              <a:rPr lang="pt-BR" sz="2200" dirty="0" smtClean="0">
                <a:latin typeface="+mn-lt"/>
              </a:rPr>
              <a:t>(SEB/MEC)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4788024" y="1844824"/>
            <a:ext cx="3728844" cy="43088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+mn-lt"/>
              </a:rPr>
              <a:t>Currículo oficial SEE/SP 2010</a:t>
            </a:r>
          </a:p>
        </p:txBody>
      </p:sp>
      <p:sp>
        <p:nvSpPr>
          <p:cNvPr id="11" name="Espaço Reservado para Conteúdo 3"/>
          <p:cNvSpPr txBox="1">
            <a:spLocks/>
          </p:cNvSpPr>
          <p:nvPr/>
        </p:nvSpPr>
        <p:spPr>
          <a:xfrm>
            <a:off x="4890242" y="2708920"/>
            <a:ext cx="3786214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/>
              <a:t>Temas estruturadores </a:t>
            </a:r>
            <a:r>
              <a:rPr lang="pt-BR" sz="2800" dirty="0" smtClean="0">
                <a:latin typeface="+mn-lt"/>
              </a:rPr>
              <a:t>:</a:t>
            </a:r>
            <a:endParaRPr lang="pt-BR" sz="2800" dirty="0">
              <a:latin typeface="+mn-lt"/>
            </a:endParaRPr>
          </a:p>
          <a:p>
            <a:pPr marL="3492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000" dirty="0" smtClean="0">
                <a:latin typeface="+mn-lt"/>
              </a:rPr>
              <a:t>Mesmos que PCN.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71406" y="41541"/>
            <a:ext cx="6543692" cy="709452"/>
          </a:xfrm>
        </p:spPr>
        <p:txBody>
          <a:bodyPr>
            <a:noAutofit/>
          </a:bodyPr>
          <a:lstStyle/>
          <a:p>
            <a:pPr algn="l"/>
            <a:r>
              <a:rPr lang="pt-B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Conteúdo - Física</a:t>
            </a:r>
            <a:endParaRPr lang="pt-BR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51520" y="2492896"/>
            <a:ext cx="4071966" cy="39604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1800" b="1" dirty="0" smtClean="0"/>
              <a:t>Temas estruturadores </a:t>
            </a:r>
            <a:r>
              <a:rPr lang="pt-BR" sz="1800" dirty="0" smtClean="0"/>
              <a:t>:</a:t>
            </a:r>
            <a:endParaRPr lang="pt-BR" sz="1800" dirty="0" smtClean="0"/>
          </a:p>
          <a:p>
            <a:r>
              <a:rPr lang="pt-BR" sz="1800" dirty="0" smtClean="0"/>
              <a:t>1. Reconhecimento e caracterização das transformações químicas</a:t>
            </a:r>
          </a:p>
          <a:p>
            <a:r>
              <a:rPr lang="pt-BR" sz="1800" dirty="0" smtClean="0"/>
              <a:t>2. Primeiros modelos de constituição da matéria</a:t>
            </a:r>
          </a:p>
          <a:p>
            <a:r>
              <a:rPr lang="pt-BR" sz="1800" dirty="0" smtClean="0"/>
              <a:t>3. Energia e transformação química</a:t>
            </a:r>
          </a:p>
          <a:p>
            <a:r>
              <a:rPr lang="pt-BR" sz="1800" dirty="0" smtClean="0"/>
              <a:t>4. Aspectos dinâmicos das transformações químicas</a:t>
            </a:r>
          </a:p>
          <a:p>
            <a:r>
              <a:rPr lang="pt-BR" sz="1800" dirty="0" smtClean="0"/>
              <a:t>5. Química e atmosfera</a:t>
            </a:r>
          </a:p>
          <a:p>
            <a:r>
              <a:rPr lang="pt-BR" sz="1800" dirty="0" smtClean="0"/>
              <a:t>6. Química e hidrosfera</a:t>
            </a:r>
          </a:p>
          <a:p>
            <a:r>
              <a:rPr lang="pt-BR" sz="1800" dirty="0" smtClean="0"/>
              <a:t>7. Química e litosfera</a:t>
            </a:r>
          </a:p>
          <a:p>
            <a:r>
              <a:rPr lang="pt-BR" sz="1800" dirty="0" smtClean="0"/>
              <a:t>8. Química e biosfera</a:t>
            </a:r>
          </a:p>
          <a:p>
            <a:r>
              <a:rPr lang="pt-BR" sz="1800" dirty="0" smtClean="0"/>
              <a:t>9. Modelos quânticos e propriedades químicas</a:t>
            </a:r>
            <a:endParaRPr lang="pt-BR" sz="2000" dirty="0" smtClean="0"/>
          </a:p>
          <a:p>
            <a:pPr marL="349250" lvl="1">
              <a:buNone/>
            </a:pPr>
            <a:endParaRPr lang="pt-BR" sz="16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D921A-23DE-4294-BD49-451DB9CCF495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251520" y="1844824"/>
            <a:ext cx="3643338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dirty="0" smtClean="0"/>
              <a:t>PCN+ 2002 (SEB/MEC)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4788024" y="1844824"/>
            <a:ext cx="3728844" cy="43088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+mn-lt"/>
              </a:rPr>
              <a:t>Currículo oficial SEE/SP 2010</a:t>
            </a:r>
          </a:p>
        </p:txBody>
      </p:sp>
      <p:sp>
        <p:nvSpPr>
          <p:cNvPr id="11" name="Espaço Reservado para Conteúdo 3"/>
          <p:cNvSpPr txBox="1">
            <a:spLocks/>
          </p:cNvSpPr>
          <p:nvPr/>
        </p:nvSpPr>
        <p:spPr>
          <a:xfrm>
            <a:off x="4890242" y="2708920"/>
            <a:ext cx="3786214" cy="26642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/>
              <a:t>Temas estruturadores </a:t>
            </a:r>
            <a:r>
              <a:rPr lang="pt-BR" sz="2800" dirty="0" smtClean="0">
                <a:latin typeface="+mn-lt"/>
              </a:rPr>
              <a:t>:</a:t>
            </a:r>
            <a:endParaRPr lang="pt-BR" sz="2800" dirty="0">
              <a:latin typeface="+mn-lt"/>
            </a:endParaRPr>
          </a:p>
          <a:p>
            <a:pPr marL="3492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000" dirty="0" smtClean="0">
                <a:latin typeface="+mn-lt"/>
              </a:rPr>
              <a:t>Transformação química na natureza e no sistema produtivo</a:t>
            </a:r>
          </a:p>
          <a:p>
            <a:pPr marL="3492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000" dirty="0" smtClean="0"/>
              <a:t>Materiais e suas propriedades</a:t>
            </a:r>
          </a:p>
          <a:p>
            <a:pPr marL="3492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000" dirty="0" smtClean="0"/>
              <a:t>Atmosfera, biosfera e hidrosfera como fontes para materiais de uso humano</a:t>
            </a:r>
          </a:p>
          <a:p>
            <a:pPr marL="3492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000" dirty="0">
              <a:latin typeface="+mn-lt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71406" y="41541"/>
            <a:ext cx="6543692" cy="709452"/>
          </a:xfrm>
        </p:spPr>
        <p:txBody>
          <a:bodyPr>
            <a:noAutofit/>
          </a:bodyPr>
          <a:lstStyle/>
          <a:p>
            <a:pPr algn="l"/>
            <a:r>
              <a:rPr lang="pt-B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Conteúdo - Química</a:t>
            </a:r>
            <a:endParaRPr lang="pt-BR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51520" y="2636912"/>
            <a:ext cx="4071966" cy="25003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Temas estruturadores 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/>
              <a:t>1. Álgebra: números e funções</a:t>
            </a:r>
          </a:p>
          <a:p>
            <a:r>
              <a:rPr lang="pt-BR" dirty="0" smtClean="0"/>
              <a:t>2. Geometria e medidas</a:t>
            </a:r>
          </a:p>
          <a:p>
            <a:r>
              <a:rPr lang="pt-BR" dirty="0" smtClean="0"/>
              <a:t>3. Análise de dados</a:t>
            </a:r>
            <a:endParaRPr lang="pt-BR" sz="3200" dirty="0" smtClean="0"/>
          </a:p>
          <a:p>
            <a:pPr marL="349250" lvl="1"/>
            <a:endParaRPr lang="pt-BR" dirty="0" smtClean="0"/>
          </a:p>
          <a:p>
            <a:pPr marL="349250" lvl="1">
              <a:buNone/>
            </a:pP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D921A-23DE-4294-BD49-451DB9CCF495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251520" y="1844824"/>
            <a:ext cx="3643338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dirty="0" smtClean="0"/>
              <a:t>PCN+ 2002 (SEB/MEC)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4788024" y="1844824"/>
            <a:ext cx="3728844" cy="43088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+mn-lt"/>
              </a:rPr>
              <a:t>Currículo oficial SEE/SP 2010</a:t>
            </a:r>
          </a:p>
        </p:txBody>
      </p:sp>
      <p:sp>
        <p:nvSpPr>
          <p:cNvPr id="11" name="Espaço Reservado para Conteúdo 3"/>
          <p:cNvSpPr txBox="1">
            <a:spLocks/>
          </p:cNvSpPr>
          <p:nvPr/>
        </p:nvSpPr>
        <p:spPr>
          <a:xfrm>
            <a:off x="4890242" y="2708920"/>
            <a:ext cx="3786214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/>
              <a:t>Temas estruturadores </a:t>
            </a:r>
            <a:r>
              <a:rPr lang="pt-BR" sz="2800" dirty="0" smtClean="0">
                <a:latin typeface="+mn-lt"/>
              </a:rPr>
              <a:t>:</a:t>
            </a:r>
            <a:endParaRPr lang="pt-BR" sz="2800" dirty="0">
              <a:latin typeface="+mn-lt"/>
            </a:endParaRPr>
          </a:p>
          <a:p>
            <a:pPr marL="349250" lvl="1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000" dirty="0" smtClean="0"/>
              <a:t>Baseados no PCN e se desdobram em outros.</a:t>
            </a:r>
            <a:endParaRPr lang="pt-BR" sz="2000" dirty="0">
              <a:latin typeface="+mn-lt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71406" y="41541"/>
            <a:ext cx="6543692" cy="709452"/>
          </a:xfrm>
        </p:spPr>
        <p:txBody>
          <a:bodyPr>
            <a:noAutofit/>
          </a:bodyPr>
          <a:lstStyle/>
          <a:p>
            <a:pPr algn="l"/>
            <a:r>
              <a:rPr lang="pt-BR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Conteúdo - Matemática</a:t>
            </a:r>
            <a:endParaRPr lang="pt-BR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BR" sz="3600" dirty="0" smtClean="0">
                <a:solidFill>
                  <a:srgbClr val="FF0000"/>
                </a:solidFill>
                <a:cs typeface="Times New Roman" pitchFamily="18" charset="0"/>
              </a:rPr>
              <a:t>Currículo Oficial do Estado de São Paulo</a:t>
            </a:r>
            <a:endParaRPr lang="pt-BR" sz="3600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16832"/>
            <a:ext cx="8153400" cy="377301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Conteúdos Educacionais</a:t>
            </a:r>
          </a:p>
          <a:p>
            <a:pPr lvl="1"/>
            <a:r>
              <a:rPr lang="pt-BR" dirty="0" smtClean="0"/>
              <a:t>comunicação e expressão</a:t>
            </a:r>
          </a:p>
          <a:p>
            <a:pPr lvl="1"/>
            <a:r>
              <a:rPr lang="pt-BR" dirty="0" smtClean="0"/>
              <a:t>compreensão e investigação científica</a:t>
            </a:r>
          </a:p>
          <a:p>
            <a:pPr lvl="1"/>
            <a:r>
              <a:rPr lang="pt-BR" dirty="0" smtClean="0"/>
              <a:t>contextualização e ação sociocultural</a:t>
            </a:r>
          </a:p>
          <a:p>
            <a:endParaRPr lang="pt-BR" dirty="0" smtClean="0"/>
          </a:p>
          <a:p>
            <a:r>
              <a:rPr lang="pt-BR" dirty="0" smtClean="0"/>
              <a:t>Conteúdos </a:t>
            </a:r>
            <a:r>
              <a:rPr lang="pt-BR" dirty="0" smtClean="0"/>
              <a:t>Disciplinares</a:t>
            </a:r>
          </a:p>
          <a:p>
            <a:pPr lvl="1"/>
            <a:r>
              <a:rPr lang="pt-BR" dirty="0" smtClean="0"/>
              <a:t>Eixos temáticos ou tema estruturadores, abordados de forma gradual e </a:t>
            </a:r>
            <a:r>
              <a:rPr lang="pt-BR" dirty="0" err="1" smtClean="0"/>
              <a:t>seqüencial</a:t>
            </a: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1F737F8-6EBC-4CCE-98B2-8B316FE6FE54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Fundiçã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323</TotalTime>
  <Words>985</Words>
  <Application>Microsoft Office PowerPoint</Application>
  <PresentationFormat>Apresentação na tela (4:3)</PresentationFormat>
  <Paragraphs>169</Paragraphs>
  <Slides>26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Módulo</vt:lpstr>
      <vt:lpstr>Diretrizes curriculares para o ensino de Ciências e Matemática (SLC0634)</vt:lpstr>
      <vt:lpstr>Orientações para as atividades práticas dos alunos e escolhas dos grupos de trabalho</vt:lpstr>
      <vt:lpstr>Como escolher o que ensinar? Em que ordem ensinar?</vt:lpstr>
      <vt:lpstr>Conteúdo</vt:lpstr>
      <vt:lpstr>Conteúdo - Ciências</vt:lpstr>
      <vt:lpstr>Conteúdo - Física</vt:lpstr>
      <vt:lpstr>Conteúdo - Química</vt:lpstr>
      <vt:lpstr>Conteúdo - Matemática</vt:lpstr>
      <vt:lpstr>Currículo Oficial do Estado de São Paulo</vt:lpstr>
      <vt:lpstr>Slide 10</vt:lpstr>
      <vt:lpstr>Slide 11</vt:lpstr>
      <vt:lpstr>Conteúdos disciplinares - Ciências</vt:lpstr>
      <vt:lpstr>Conteúdos disciplinares - Ciências</vt:lpstr>
      <vt:lpstr>Slide 14</vt:lpstr>
      <vt:lpstr>Conteúdos disciplinares - Ciências</vt:lpstr>
      <vt:lpstr>Conteúdos Disciplinares - Física</vt:lpstr>
      <vt:lpstr>Slide 17</vt:lpstr>
      <vt:lpstr>Conteúdos Disciplinares - Química</vt:lpstr>
      <vt:lpstr>Slide 19</vt:lpstr>
      <vt:lpstr>Conteúdos Disciplinares – Matemática EM</vt:lpstr>
      <vt:lpstr>Apresentação dos conteúdos – Situação de Aprendizagem (SA)</vt:lpstr>
      <vt:lpstr>Atividade - Etapas</vt:lpstr>
      <vt:lpstr>PLANEJAMENTO CURRICULAR</vt:lpstr>
      <vt:lpstr>Objetivos educacionais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Diretrizes curriculares para o ensino de Ciências e Matemática (SLC0634)</dc:title>
  <dc:creator>Nelma</dc:creator>
  <cp:lastModifiedBy>Nelma</cp:lastModifiedBy>
  <cp:revision>10</cp:revision>
  <dcterms:created xsi:type="dcterms:W3CDTF">2011-08-18T17:52:40Z</dcterms:created>
  <dcterms:modified xsi:type="dcterms:W3CDTF">2011-08-19T20:02:37Z</dcterms:modified>
</cp:coreProperties>
</file>