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 id="258" r:id="rId4"/>
    <p:sldId id="259" r:id="rId5"/>
    <p:sldId id="263" r:id="rId6"/>
    <p:sldId id="266" r:id="rId7"/>
    <p:sldId id="261" r:id="rId8"/>
    <p:sldId id="267" r:id="rId9"/>
    <p:sldId id="264" r:id="rId10"/>
    <p:sldId id="265" r:id="rId11"/>
    <p:sldId id="268" r:id="rId12"/>
    <p:sldId id="270" r:id="rId13"/>
    <p:sldId id="271" r:id="rId14"/>
    <p:sldId id="272" r:id="rId15"/>
    <p:sldId id="273" r:id="rId16"/>
    <p:sldId id="275" r:id="rId17"/>
    <p:sldId id="277" r:id="rId18"/>
    <p:sldId id="278" r:id="rId19"/>
    <p:sldId id="279" r:id="rId20"/>
    <p:sldId id="280" r:id="rId21"/>
    <p:sldId id="281" r:id="rId22"/>
    <p:sldId id="282" r:id="rId23"/>
    <p:sldId id="283" r:id="rId24"/>
    <p:sldId id="284" r:id="rId25"/>
    <p:sldId id="286" r:id="rId26"/>
    <p:sldId id="288" r:id="rId27"/>
    <p:sldId id="289" r:id="rId28"/>
    <p:sldId id="290" r:id="rId29"/>
    <p:sldId id="291" r:id="rId30"/>
    <p:sldId id="292" r:id="rId31"/>
    <p:sldId id="293" r:id="rId32"/>
    <p:sldId id="295" r:id="rId33"/>
    <p:sldId id="297" r:id="rId34"/>
    <p:sldId id="298" r:id="rId35"/>
    <p:sldId id="299" r:id="rId36"/>
    <p:sldId id="300" r:id="rId37"/>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F8BD352F-DE73-4041-A13A-81A08CC576D8}" type="datetimeFigureOut">
              <a:rPr lang="pt-BR" smtClean="0"/>
              <a:t>21/09/2011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4937933-96A2-4416-8C9A-CDAA7C4119F8}" type="slidenum">
              <a:rPr lang="pt-BR" smtClean="0"/>
              <a:t>‹nº›</a:t>
            </a:fld>
            <a:endParaRPr lang="pt-BR"/>
          </a:p>
        </p:txBody>
      </p:sp>
    </p:spTree>
    <p:extLst>
      <p:ext uri="{BB962C8B-B14F-4D97-AF65-F5344CB8AC3E}">
        <p14:creationId xmlns:p14="http://schemas.microsoft.com/office/powerpoint/2010/main" val="2617799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F8BD352F-DE73-4041-A13A-81A08CC576D8}" type="datetimeFigureOut">
              <a:rPr lang="pt-BR" smtClean="0"/>
              <a:t>21/09/2011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4937933-96A2-4416-8C9A-CDAA7C4119F8}" type="slidenum">
              <a:rPr lang="pt-BR" smtClean="0"/>
              <a:t>‹nº›</a:t>
            </a:fld>
            <a:endParaRPr lang="pt-BR"/>
          </a:p>
        </p:txBody>
      </p:sp>
    </p:spTree>
    <p:extLst>
      <p:ext uri="{BB962C8B-B14F-4D97-AF65-F5344CB8AC3E}">
        <p14:creationId xmlns:p14="http://schemas.microsoft.com/office/powerpoint/2010/main" val="3382727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F8BD352F-DE73-4041-A13A-81A08CC576D8}" type="datetimeFigureOut">
              <a:rPr lang="pt-BR" smtClean="0"/>
              <a:t>21/09/2011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4937933-96A2-4416-8C9A-CDAA7C4119F8}" type="slidenum">
              <a:rPr lang="pt-BR" smtClean="0"/>
              <a:t>‹nº›</a:t>
            </a:fld>
            <a:endParaRPr lang="pt-BR"/>
          </a:p>
        </p:txBody>
      </p:sp>
    </p:spTree>
    <p:extLst>
      <p:ext uri="{BB962C8B-B14F-4D97-AF65-F5344CB8AC3E}">
        <p14:creationId xmlns:p14="http://schemas.microsoft.com/office/powerpoint/2010/main" val="26402022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ítulo, clip-art e texto">
    <p:spTree>
      <p:nvGrpSpPr>
        <p:cNvPr id="1" name=""/>
        <p:cNvGrpSpPr/>
        <p:nvPr/>
      </p:nvGrpSpPr>
      <p:grpSpPr>
        <a:xfrm>
          <a:off x="0" y="0"/>
          <a:ext cx="0" cy="0"/>
          <a:chOff x="0" y="0"/>
          <a:chExt cx="0" cy="0"/>
        </a:xfrm>
      </p:grpSpPr>
      <p:sp>
        <p:nvSpPr>
          <p:cNvPr id="2" name="Título 1"/>
          <p:cNvSpPr>
            <a:spLocks noGrp="1"/>
          </p:cNvSpPr>
          <p:nvPr>
            <p:ph type="title"/>
          </p:nvPr>
        </p:nvSpPr>
        <p:spPr>
          <a:xfrm>
            <a:off x="685800" y="609600"/>
            <a:ext cx="7772400" cy="1143000"/>
          </a:xfrm>
        </p:spPr>
        <p:txBody>
          <a:bodyPr/>
          <a:lstStyle/>
          <a:p>
            <a:r>
              <a:rPr lang="pt-BR" smtClean="0"/>
              <a:t>Clique para editar o estilo do título mestre</a:t>
            </a:r>
            <a:endParaRPr lang="pt-BR"/>
          </a:p>
        </p:txBody>
      </p:sp>
      <p:sp>
        <p:nvSpPr>
          <p:cNvPr id="3" name="Espaço Reservado para Clip-art 2"/>
          <p:cNvSpPr>
            <a:spLocks noGrp="1"/>
          </p:cNvSpPr>
          <p:nvPr>
            <p:ph type="clipArt" sz="half" idx="1"/>
          </p:nvPr>
        </p:nvSpPr>
        <p:spPr>
          <a:xfrm>
            <a:off x="685800" y="1981200"/>
            <a:ext cx="3810000" cy="4114800"/>
          </a:xfrm>
        </p:spPr>
        <p:txBody>
          <a:bodyPr/>
          <a:lstStyle/>
          <a:p>
            <a:pPr lvl="0"/>
            <a:endParaRPr lang="pt-BR" noProof="0"/>
          </a:p>
        </p:txBody>
      </p:sp>
      <p:sp>
        <p:nvSpPr>
          <p:cNvPr id="4" name="Espaço Reservado para Texto 3"/>
          <p:cNvSpPr>
            <a:spLocks noGrp="1"/>
          </p:cNvSpPr>
          <p:nvPr>
            <p:ph type="body" sz="half" idx="2"/>
          </p:nvPr>
        </p:nvSpPr>
        <p:spPr>
          <a:xfrm>
            <a:off x="4648200" y="1981200"/>
            <a:ext cx="3810000" cy="41148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lvl1pPr>
              <a:defRPr/>
            </a:lvl1pPr>
          </a:lstStyle>
          <a:p>
            <a:pPr>
              <a:defRPr/>
            </a:pPr>
            <a:endParaRPr lang="pt-BR"/>
          </a:p>
        </p:txBody>
      </p:sp>
      <p:sp>
        <p:nvSpPr>
          <p:cNvPr id="6" name="Espaço Reservado para Rodapé 5"/>
          <p:cNvSpPr>
            <a:spLocks noGrp="1"/>
          </p:cNvSpPr>
          <p:nvPr>
            <p:ph type="ftr" sz="quarter" idx="11"/>
          </p:nvPr>
        </p:nvSpPr>
        <p:spPr/>
        <p:txBody>
          <a:bodyPr/>
          <a:lstStyle>
            <a:lvl1pPr>
              <a:defRPr/>
            </a:lvl1pPr>
          </a:lstStyle>
          <a:p>
            <a:pPr>
              <a:defRPr/>
            </a:pPr>
            <a:endParaRPr lang="pt-BR"/>
          </a:p>
        </p:txBody>
      </p:sp>
      <p:sp>
        <p:nvSpPr>
          <p:cNvPr id="7" name="Espaço Reservado para Número de Slide 6"/>
          <p:cNvSpPr>
            <a:spLocks noGrp="1"/>
          </p:cNvSpPr>
          <p:nvPr>
            <p:ph type="sldNum" sz="quarter" idx="12"/>
          </p:nvPr>
        </p:nvSpPr>
        <p:spPr/>
        <p:txBody>
          <a:bodyPr/>
          <a:lstStyle>
            <a:lvl1pPr>
              <a:defRPr/>
            </a:lvl1pPr>
          </a:lstStyle>
          <a:p>
            <a:pPr>
              <a:defRPr/>
            </a:pPr>
            <a:fld id="{9C9BCDA2-5541-4F3C-93AA-15006CAE48D7}" type="slidenum">
              <a:rPr lang="pt-BR"/>
              <a:pPr>
                <a:defRPr/>
              </a:pPr>
              <a:t>‹nº›</a:t>
            </a:fld>
            <a:endParaRPr lang="pt-BR"/>
          </a:p>
        </p:txBody>
      </p:sp>
    </p:spTree>
    <p:extLst>
      <p:ext uri="{BB962C8B-B14F-4D97-AF65-F5344CB8AC3E}">
        <p14:creationId xmlns:p14="http://schemas.microsoft.com/office/powerpoint/2010/main" val="110646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Título, texto e clip-art">
    <p:spTree>
      <p:nvGrpSpPr>
        <p:cNvPr id="1" name=""/>
        <p:cNvGrpSpPr/>
        <p:nvPr/>
      </p:nvGrpSpPr>
      <p:grpSpPr>
        <a:xfrm>
          <a:off x="0" y="0"/>
          <a:ext cx="0" cy="0"/>
          <a:chOff x="0" y="0"/>
          <a:chExt cx="0" cy="0"/>
        </a:xfrm>
      </p:grpSpPr>
      <p:sp>
        <p:nvSpPr>
          <p:cNvPr id="2" name="Título 1"/>
          <p:cNvSpPr>
            <a:spLocks noGrp="1"/>
          </p:cNvSpPr>
          <p:nvPr>
            <p:ph type="title"/>
          </p:nvPr>
        </p:nvSpPr>
        <p:spPr>
          <a:xfrm>
            <a:off x="685800" y="609600"/>
            <a:ext cx="7772400" cy="1143000"/>
          </a:xfrm>
        </p:spPr>
        <p:txBody>
          <a:bodyPr/>
          <a:lstStyle/>
          <a:p>
            <a:r>
              <a:rPr lang="pt-BR" smtClean="0"/>
              <a:t>Clique para editar o estilo do título mestre</a:t>
            </a:r>
            <a:endParaRPr lang="pt-BR"/>
          </a:p>
        </p:txBody>
      </p:sp>
      <p:sp>
        <p:nvSpPr>
          <p:cNvPr id="3" name="Espaço Reservado para Texto 2"/>
          <p:cNvSpPr>
            <a:spLocks noGrp="1"/>
          </p:cNvSpPr>
          <p:nvPr>
            <p:ph type="body" sz="half" idx="1"/>
          </p:nvPr>
        </p:nvSpPr>
        <p:spPr>
          <a:xfrm>
            <a:off x="685800" y="1981200"/>
            <a:ext cx="3810000" cy="41148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lip-art 3"/>
          <p:cNvSpPr>
            <a:spLocks noGrp="1"/>
          </p:cNvSpPr>
          <p:nvPr>
            <p:ph type="clipArt" sz="half" idx="2"/>
          </p:nvPr>
        </p:nvSpPr>
        <p:spPr>
          <a:xfrm>
            <a:off x="4648200" y="1981200"/>
            <a:ext cx="3810000" cy="4114800"/>
          </a:xfrm>
        </p:spPr>
        <p:txBody>
          <a:bodyPr/>
          <a:lstStyle/>
          <a:p>
            <a:pPr lvl="0"/>
            <a:endParaRPr lang="pt-BR" noProof="0"/>
          </a:p>
        </p:txBody>
      </p:sp>
      <p:sp>
        <p:nvSpPr>
          <p:cNvPr id="5" name="Espaço Reservado para Data 4"/>
          <p:cNvSpPr>
            <a:spLocks noGrp="1"/>
          </p:cNvSpPr>
          <p:nvPr>
            <p:ph type="dt" sz="half" idx="10"/>
          </p:nvPr>
        </p:nvSpPr>
        <p:spPr/>
        <p:txBody>
          <a:bodyPr/>
          <a:lstStyle>
            <a:lvl1pPr>
              <a:defRPr/>
            </a:lvl1pPr>
          </a:lstStyle>
          <a:p>
            <a:pPr>
              <a:defRPr/>
            </a:pPr>
            <a:endParaRPr lang="pt-BR"/>
          </a:p>
        </p:txBody>
      </p:sp>
      <p:sp>
        <p:nvSpPr>
          <p:cNvPr id="6" name="Espaço Reservado para Rodapé 5"/>
          <p:cNvSpPr>
            <a:spLocks noGrp="1"/>
          </p:cNvSpPr>
          <p:nvPr>
            <p:ph type="ftr" sz="quarter" idx="11"/>
          </p:nvPr>
        </p:nvSpPr>
        <p:spPr/>
        <p:txBody>
          <a:bodyPr/>
          <a:lstStyle>
            <a:lvl1pPr>
              <a:defRPr/>
            </a:lvl1pPr>
          </a:lstStyle>
          <a:p>
            <a:pPr>
              <a:defRPr/>
            </a:pPr>
            <a:endParaRPr lang="pt-BR"/>
          </a:p>
        </p:txBody>
      </p:sp>
      <p:sp>
        <p:nvSpPr>
          <p:cNvPr id="7" name="Espaço Reservado para Número de Slide 6"/>
          <p:cNvSpPr>
            <a:spLocks noGrp="1"/>
          </p:cNvSpPr>
          <p:nvPr>
            <p:ph type="sldNum" sz="quarter" idx="12"/>
          </p:nvPr>
        </p:nvSpPr>
        <p:spPr/>
        <p:txBody>
          <a:bodyPr/>
          <a:lstStyle>
            <a:lvl1pPr>
              <a:defRPr/>
            </a:lvl1pPr>
          </a:lstStyle>
          <a:p>
            <a:pPr>
              <a:defRPr/>
            </a:pPr>
            <a:fld id="{32E2A28C-912D-4A04-88D8-D39928008504}" type="slidenum">
              <a:rPr lang="pt-BR"/>
              <a:pPr>
                <a:defRPr/>
              </a:pPr>
              <a:t>‹nº›</a:t>
            </a:fld>
            <a:endParaRPr lang="pt-BR"/>
          </a:p>
        </p:txBody>
      </p:sp>
    </p:spTree>
    <p:extLst>
      <p:ext uri="{BB962C8B-B14F-4D97-AF65-F5344CB8AC3E}">
        <p14:creationId xmlns:p14="http://schemas.microsoft.com/office/powerpoint/2010/main" val="3781037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F8BD352F-DE73-4041-A13A-81A08CC576D8}" type="datetimeFigureOut">
              <a:rPr lang="pt-BR" smtClean="0"/>
              <a:t>21/09/2011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4937933-96A2-4416-8C9A-CDAA7C4119F8}" type="slidenum">
              <a:rPr lang="pt-BR" smtClean="0"/>
              <a:t>‹nº›</a:t>
            </a:fld>
            <a:endParaRPr lang="pt-BR"/>
          </a:p>
        </p:txBody>
      </p:sp>
    </p:spTree>
    <p:extLst>
      <p:ext uri="{BB962C8B-B14F-4D97-AF65-F5344CB8AC3E}">
        <p14:creationId xmlns:p14="http://schemas.microsoft.com/office/powerpoint/2010/main" val="2230405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F8BD352F-DE73-4041-A13A-81A08CC576D8}" type="datetimeFigureOut">
              <a:rPr lang="pt-BR" smtClean="0"/>
              <a:t>21/09/2011</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4937933-96A2-4416-8C9A-CDAA7C4119F8}" type="slidenum">
              <a:rPr lang="pt-BR" smtClean="0"/>
              <a:t>‹nº›</a:t>
            </a:fld>
            <a:endParaRPr lang="pt-BR"/>
          </a:p>
        </p:txBody>
      </p:sp>
    </p:spTree>
    <p:extLst>
      <p:ext uri="{BB962C8B-B14F-4D97-AF65-F5344CB8AC3E}">
        <p14:creationId xmlns:p14="http://schemas.microsoft.com/office/powerpoint/2010/main" val="4070601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F8BD352F-DE73-4041-A13A-81A08CC576D8}" type="datetimeFigureOut">
              <a:rPr lang="pt-BR" smtClean="0"/>
              <a:t>21/09/2011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04937933-96A2-4416-8C9A-CDAA7C4119F8}" type="slidenum">
              <a:rPr lang="pt-BR" smtClean="0"/>
              <a:t>‹nº›</a:t>
            </a:fld>
            <a:endParaRPr lang="pt-BR"/>
          </a:p>
        </p:txBody>
      </p:sp>
    </p:spTree>
    <p:extLst>
      <p:ext uri="{BB962C8B-B14F-4D97-AF65-F5344CB8AC3E}">
        <p14:creationId xmlns:p14="http://schemas.microsoft.com/office/powerpoint/2010/main" val="3188275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F8BD352F-DE73-4041-A13A-81A08CC576D8}" type="datetimeFigureOut">
              <a:rPr lang="pt-BR" smtClean="0"/>
              <a:t>21/09/2011</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04937933-96A2-4416-8C9A-CDAA7C4119F8}" type="slidenum">
              <a:rPr lang="pt-BR" smtClean="0"/>
              <a:t>‹nº›</a:t>
            </a:fld>
            <a:endParaRPr lang="pt-BR"/>
          </a:p>
        </p:txBody>
      </p:sp>
    </p:spTree>
    <p:extLst>
      <p:ext uri="{BB962C8B-B14F-4D97-AF65-F5344CB8AC3E}">
        <p14:creationId xmlns:p14="http://schemas.microsoft.com/office/powerpoint/2010/main" val="3499518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F8BD352F-DE73-4041-A13A-81A08CC576D8}" type="datetimeFigureOut">
              <a:rPr lang="pt-BR" smtClean="0"/>
              <a:t>21/09/2011</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04937933-96A2-4416-8C9A-CDAA7C4119F8}" type="slidenum">
              <a:rPr lang="pt-BR" smtClean="0"/>
              <a:t>‹nº›</a:t>
            </a:fld>
            <a:endParaRPr lang="pt-BR"/>
          </a:p>
        </p:txBody>
      </p:sp>
    </p:spTree>
    <p:extLst>
      <p:ext uri="{BB962C8B-B14F-4D97-AF65-F5344CB8AC3E}">
        <p14:creationId xmlns:p14="http://schemas.microsoft.com/office/powerpoint/2010/main" val="917992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F8BD352F-DE73-4041-A13A-81A08CC576D8}" type="datetimeFigureOut">
              <a:rPr lang="pt-BR" smtClean="0"/>
              <a:t>21/09/2011</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04937933-96A2-4416-8C9A-CDAA7C4119F8}" type="slidenum">
              <a:rPr lang="pt-BR" smtClean="0"/>
              <a:t>‹nº›</a:t>
            </a:fld>
            <a:endParaRPr lang="pt-BR"/>
          </a:p>
        </p:txBody>
      </p:sp>
    </p:spTree>
    <p:extLst>
      <p:ext uri="{BB962C8B-B14F-4D97-AF65-F5344CB8AC3E}">
        <p14:creationId xmlns:p14="http://schemas.microsoft.com/office/powerpoint/2010/main" val="1208443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F8BD352F-DE73-4041-A13A-81A08CC576D8}" type="datetimeFigureOut">
              <a:rPr lang="pt-BR" smtClean="0"/>
              <a:t>21/09/2011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04937933-96A2-4416-8C9A-CDAA7C4119F8}" type="slidenum">
              <a:rPr lang="pt-BR" smtClean="0"/>
              <a:t>‹nº›</a:t>
            </a:fld>
            <a:endParaRPr lang="pt-BR"/>
          </a:p>
        </p:txBody>
      </p:sp>
    </p:spTree>
    <p:extLst>
      <p:ext uri="{BB962C8B-B14F-4D97-AF65-F5344CB8AC3E}">
        <p14:creationId xmlns:p14="http://schemas.microsoft.com/office/powerpoint/2010/main" val="2049827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F8BD352F-DE73-4041-A13A-81A08CC576D8}" type="datetimeFigureOut">
              <a:rPr lang="pt-BR" smtClean="0"/>
              <a:t>21/09/2011</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04937933-96A2-4416-8C9A-CDAA7C4119F8}" type="slidenum">
              <a:rPr lang="pt-BR" smtClean="0"/>
              <a:t>‹nº›</a:t>
            </a:fld>
            <a:endParaRPr lang="pt-BR"/>
          </a:p>
        </p:txBody>
      </p:sp>
    </p:spTree>
    <p:extLst>
      <p:ext uri="{BB962C8B-B14F-4D97-AF65-F5344CB8AC3E}">
        <p14:creationId xmlns:p14="http://schemas.microsoft.com/office/powerpoint/2010/main" val="3574225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BD352F-DE73-4041-A13A-81A08CC576D8}" type="datetimeFigureOut">
              <a:rPr lang="pt-BR" smtClean="0"/>
              <a:t>21/09/2011</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937933-96A2-4416-8C9A-CDAA7C4119F8}" type="slidenum">
              <a:rPr lang="pt-BR" smtClean="0"/>
              <a:t>‹nº›</a:t>
            </a:fld>
            <a:endParaRPr lang="pt-BR"/>
          </a:p>
        </p:txBody>
      </p:sp>
    </p:spTree>
    <p:extLst>
      <p:ext uri="{BB962C8B-B14F-4D97-AF65-F5344CB8AC3E}">
        <p14:creationId xmlns:p14="http://schemas.microsoft.com/office/powerpoint/2010/main" val="23418185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smtClean="0"/>
              <a:t>Análise da Historiografia Musical Brasileira</a:t>
            </a:r>
            <a:endParaRPr lang="pt-BR" dirty="0"/>
          </a:p>
        </p:txBody>
      </p:sp>
      <p:sp>
        <p:nvSpPr>
          <p:cNvPr id="3" name="Subtítulo 2"/>
          <p:cNvSpPr>
            <a:spLocks noGrp="1"/>
          </p:cNvSpPr>
          <p:nvPr>
            <p:ph type="subTitle" idx="1"/>
          </p:nvPr>
        </p:nvSpPr>
        <p:spPr/>
        <p:txBody>
          <a:bodyPr/>
          <a:lstStyle/>
          <a:p>
            <a:r>
              <a:rPr lang="pt-BR" dirty="0" smtClean="0"/>
              <a:t>Manuel de Araújo Porto Alegre: o nativismo romântico</a:t>
            </a:r>
            <a:endParaRPr lang="pt-BR" dirty="0" smtClean="0"/>
          </a:p>
          <a:p>
            <a:r>
              <a:rPr lang="pt-BR" dirty="0" smtClean="0"/>
              <a:t>Aula </a:t>
            </a:r>
            <a:r>
              <a:rPr lang="pt-BR" dirty="0"/>
              <a:t>3</a:t>
            </a:r>
            <a:endParaRPr lang="pt-BR" dirty="0"/>
          </a:p>
        </p:txBody>
      </p:sp>
    </p:spTree>
    <p:extLst>
      <p:ext uri="{BB962C8B-B14F-4D97-AF65-F5344CB8AC3E}">
        <p14:creationId xmlns:p14="http://schemas.microsoft.com/office/powerpoint/2010/main" val="4873058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39552" y="476672"/>
            <a:ext cx="8229600" cy="1143000"/>
          </a:xfrm>
        </p:spPr>
        <p:txBody>
          <a:bodyPr>
            <a:normAutofit fontScale="90000"/>
          </a:bodyPr>
          <a:lstStyle/>
          <a:p>
            <a:r>
              <a:rPr lang="pt-BR" dirty="0" smtClean="0"/>
              <a:t>Discurso sobre a história da literatura no Brasil - 1836</a:t>
            </a:r>
            <a:br>
              <a:rPr lang="pt-BR" dirty="0" smtClean="0"/>
            </a:br>
            <a:endParaRPr lang="pt-BR" dirty="0" smtClean="0"/>
          </a:p>
        </p:txBody>
      </p:sp>
      <p:sp>
        <p:nvSpPr>
          <p:cNvPr id="16387" name="Rectangle 3"/>
          <p:cNvSpPr>
            <a:spLocks noGrp="1" noChangeArrowheads="1"/>
          </p:cNvSpPr>
          <p:nvPr>
            <p:ph type="body" idx="1"/>
          </p:nvPr>
        </p:nvSpPr>
        <p:spPr/>
        <p:txBody>
          <a:bodyPr>
            <a:normAutofit fontScale="47500" lnSpcReduction="20000"/>
          </a:bodyPr>
          <a:lstStyle/>
          <a:p>
            <a:pPr marL="0" indent="0" algn="just">
              <a:buNone/>
            </a:pPr>
            <a:r>
              <a:rPr lang="pt-BR" dirty="0" smtClean="0"/>
              <a:t>A poesia brasileira não é uma indígena civilizada; é uma grega vestida à francesa e à portuguesa, e climatizada no Brasil; é uma virgem do </a:t>
            </a:r>
            <a:r>
              <a:rPr lang="pt-BR" dirty="0" err="1" smtClean="0"/>
              <a:t>Hélicon</a:t>
            </a:r>
            <a:r>
              <a:rPr lang="pt-BR" dirty="0" smtClean="0"/>
              <a:t> que, peregrinando pelo mundo, estragou seu manto, talhado pelas mãos de Homero, e sentada à sombra das palmeiras da América, se apraz ainda com as reminiscências da pátria, cuida ouvir o doce murmúrio da </a:t>
            </a:r>
            <a:r>
              <a:rPr lang="pt-BR" dirty="0" err="1" smtClean="0"/>
              <a:t>castalha</a:t>
            </a:r>
            <a:r>
              <a:rPr lang="pt-BR" dirty="0" smtClean="0"/>
              <a:t>, o trépido sussurro do London e do </a:t>
            </a:r>
            <a:r>
              <a:rPr lang="pt-BR" dirty="0" err="1" smtClean="0"/>
              <a:t>Ismeno</a:t>
            </a:r>
            <a:r>
              <a:rPr lang="pt-BR" dirty="0" smtClean="0"/>
              <a:t>, e toma por um rouxinol o sabiá que gorjeia entre os galhos da laranjeira. Enfeitiçados por esse </a:t>
            </a:r>
            <a:r>
              <a:rPr lang="pt-BR" dirty="0" err="1" smtClean="0"/>
              <a:t>nume</a:t>
            </a:r>
            <a:r>
              <a:rPr lang="pt-BR" dirty="0" smtClean="0"/>
              <a:t> sedutor, por essa bela estrangeira, os poetas brasileiros se deixaram levar por seus cânticos, e olvidaram a simples imagem que uma natureza virgem com tanta profusão lhes oferecia. Semelhante à </a:t>
            </a:r>
            <a:r>
              <a:rPr lang="pt-BR" dirty="0" err="1" smtClean="0"/>
              <a:t>Armida</a:t>
            </a:r>
            <a:r>
              <a:rPr lang="pt-BR" dirty="0" smtClean="0"/>
              <a:t> de Tasso, cujo beleza, artifícios e doces palavras atraíram e desorientaram os principais guerreiros do exército cristão de </a:t>
            </a:r>
            <a:r>
              <a:rPr lang="pt-BR" dirty="0" err="1" smtClean="0"/>
              <a:t>Gofredo</a:t>
            </a:r>
            <a:r>
              <a:rPr lang="pt-BR" dirty="0" smtClean="0"/>
              <a:t>. É rica a mitologia, são belíssimas as suas ficções, mas à força de serem repetidas e copiadas vão sensivelmente desmerecendo; além de que, como o pássaro da fábula, despimos nossas plumas para nos apavonar com velhas galas, que nos não pertencem. Em poesia requer-se mais que tudo invenção, gênio e novidade; repetidas imitações o espírito esterilizam, como a muita arte e preceitos tolhem e sufocam o gênio. As primeiras verdades da ciência, como os mais belos ornamentos da poesia, quando a todos pertencem, a ninguém honram. O que mais dá realce e nomeada a alguns dos nossos poetas não é certamente o uso dessas </a:t>
            </a:r>
            <a:r>
              <a:rPr lang="pt-BR" dirty="0" err="1" smtClean="0"/>
              <a:t>sediças</a:t>
            </a:r>
            <a:r>
              <a:rPr lang="pt-BR" dirty="0" smtClean="0"/>
              <a:t> fábulas, mas sim outras belezas naturais, não colhidas nos livros, e que só o céu da pátria lhes inspirará. Tão grande foi a influência que sobre o engenho brasileiro exerceu a grega mitologia, transportada pelos poetas portugueses, que muitas vezes poetas brasileiros se metamorfoseiam em pastores da Arcádia, e vão apascentar seus rebanhos imaginários nas margens do Tejo, e cantar à sombra das faias.</a:t>
            </a:r>
          </a:p>
          <a:p>
            <a:endParaRPr lang="pt-BR" dirty="0" smtClean="0"/>
          </a:p>
        </p:txBody>
      </p:sp>
    </p:spTree>
    <p:extLst>
      <p:ext uri="{BB962C8B-B14F-4D97-AF65-F5344CB8AC3E}">
        <p14:creationId xmlns:p14="http://schemas.microsoft.com/office/powerpoint/2010/main" val="13688645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r>
              <a:rPr lang="pt-BR" smtClean="0"/>
              <a:t>Manuel de Araújo Porto Alegre (1806 – 1879)</a:t>
            </a:r>
            <a:endParaRPr lang="pt-BR" smtClean="0"/>
          </a:p>
        </p:txBody>
      </p:sp>
      <p:sp>
        <p:nvSpPr>
          <p:cNvPr id="17411" name="Rectangle 3"/>
          <p:cNvSpPr>
            <a:spLocks noGrp="1" noChangeArrowheads="1"/>
          </p:cNvSpPr>
          <p:nvPr>
            <p:ph type="body" sz="half" idx="1"/>
          </p:nvPr>
        </p:nvSpPr>
        <p:spPr/>
        <p:txBody>
          <a:bodyPr>
            <a:normAutofit fontScale="47500" lnSpcReduction="20000"/>
          </a:bodyPr>
          <a:lstStyle/>
          <a:p>
            <a:endParaRPr lang="pt-BR" dirty="0" smtClean="0"/>
          </a:p>
          <a:p>
            <a:r>
              <a:rPr lang="pt-BR" dirty="0" smtClean="0"/>
              <a:t>Importante fomentador cultural</a:t>
            </a:r>
          </a:p>
          <a:p>
            <a:pPr lvl="1"/>
            <a:r>
              <a:rPr lang="pt-BR" dirty="0" smtClean="0"/>
              <a:t>Atua como intermediador de companhias de ópera</a:t>
            </a:r>
          </a:p>
          <a:p>
            <a:pPr lvl="1"/>
            <a:r>
              <a:rPr lang="pt-BR" dirty="0" smtClean="0"/>
              <a:t>Em 1840 é nomeado pintor  da Capela Imperial.</a:t>
            </a:r>
          </a:p>
          <a:p>
            <a:pPr lvl="2"/>
            <a:r>
              <a:rPr lang="pt-BR" dirty="0" smtClean="0"/>
              <a:t>Aluno de Debret.</a:t>
            </a:r>
          </a:p>
          <a:p>
            <a:pPr lvl="1"/>
            <a:r>
              <a:rPr lang="pt-BR" dirty="0" smtClean="0"/>
              <a:t>Em 1859, é nomeado embaixador em Berlim</a:t>
            </a:r>
          </a:p>
          <a:p>
            <a:pPr lvl="2"/>
            <a:r>
              <a:rPr lang="pt-BR" dirty="0" smtClean="0"/>
              <a:t>Diminui a atividade artística</a:t>
            </a:r>
          </a:p>
          <a:p>
            <a:pPr lvl="2"/>
            <a:r>
              <a:rPr lang="pt-BR" dirty="0" smtClean="0"/>
              <a:t>Sogro de Pedro Américo</a:t>
            </a:r>
          </a:p>
          <a:p>
            <a:r>
              <a:rPr lang="pt-BR" dirty="0" smtClean="0"/>
              <a:t>No entanto, o romantismo extrapola o mero anuncio do nacionalismo</a:t>
            </a:r>
          </a:p>
          <a:p>
            <a:pPr lvl="1"/>
            <a:r>
              <a:rPr lang="pt-BR" dirty="0" smtClean="0"/>
              <a:t>Promove novas configurações institucionais.</a:t>
            </a:r>
          </a:p>
          <a:p>
            <a:pPr lvl="1"/>
            <a:r>
              <a:rPr lang="pt-BR" dirty="0" smtClean="0"/>
              <a:t>Propõem novos programas poéticos correspondentes às transformações </a:t>
            </a:r>
            <a:r>
              <a:rPr lang="pt-BR" dirty="0" err="1" smtClean="0"/>
              <a:t>sócio-culturais</a:t>
            </a:r>
            <a:r>
              <a:rPr lang="pt-BR" dirty="0" smtClean="0"/>
              <a:t> de uma nação emergente.</a:t>
            </a:r>
          </a:p>
          <a:p>
            <a:endParaRPr lang="pt-BR" dirty="0" smtClean="0"/>
          </a:p>
        </p:txBody>
      </p:sp>
      <p:pic>
        <p:nvPicPr>
          <p:cNvPr id="17413" name="Picture 7" descr="http://www.expodigital.com.br/obras/Retrato%20de%20Manoel%20de%20Araujo.JPG"/>
          <p:cNvPicPr>
            <a:picLocks noChangeAspect="1" noChangeArrowheads="1"/>
          </p:cNvPicPr>
          <p:nvPr>
            <p:ph type="clipArt" sz="half" idx="2"/>
          </p:nvPr>
        </p:nvPicPr>
        <p:blipFill>
          <a:blip r:embed="rId2">
            <a:extLst>
              <a:ext uri="{28A0092B-C50C-407E-A947-70E740481C1C}">
                <a14:useLocalDpi xmlns:a14="http://schemas.microsoft.com/office/drawing/2010/main" val="0"/>
              </a:ext>
            </a:extLst>
          </a:blip>
          <a:srcRect/>
          <a:stretch>
            <a:fillRect/>
          </a:stretch>
        </p:blipFill>
        <p:spPr>
          <a:xfrm>
            <a:off x="5364088" y="2060848"/>
            <a:ext cx="2847032" cy="3847341"/>
          </a:xfrm>
        </p:spPr>
      </p:pic>
      <p:sp>
        <p:nvSpPr>
          <p:cNvPr id="17412" name="Rectangle 5"/>
          <p:cNvSpPr>
            <a:spLocks noChangeArrowheads="1"/>
          </p:cNvSpPr>
          <p:nvPr/>
        </p:nvSpPr>
        <p:spPr bwMode="auto">
          <a:xfrm>
            <a:off x="1414463" y="2286000"/>
            <a:ext cx="7258050" cy="183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pt-BR"/>
          </a:p>
        </p:txBody>
      </p:sp>
    </p:spTree>
    <p:extLst>
      <p:ext uri="{BB962C8B-B14F-4D97-AF65-F5344CB8AC3E}">
        <p14:creationId xmlns:p14="http://schemas.microsoft.com/office/powerpoint/2010/main" val="38803623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620688"/>
            <a:ext cx="8229600" cy="1143000"/>
          </a:xfrm>
        </p:spPr>
        <p:txBody>
          <a:bodyPr>
            <a:noAutofit/>
          </a:bodyPr>
          <a:lstStyle/>
          <a:p>
            <a:pPr lvl="2" algn="ctr" rtl="0">
              <a:spcBef>
                <a:spcPct val="0"/>
              </a:spcBef>
            </a:pPr>
            <a:r>
              <a:rPr lang="x-none" sz="3200" b="1" i="1"/>
              <a:t>Ideias sobre a música</a:t>
            </a:r>
            <a:r>
              <a:rPr lang="x-none" sz="3200" b="1"/>
              <a:t>, de Manuel de Araújo Porto Alegre - 1836</a:t>
            </a:r>
            <a:r>
              <a:rPr lang="pt-BR" sz="3200" b="1" dirty="0"/>
              <a:t/>
            </a:r>
            <a:br>
              <a:rPr lang="pt-BR" sz="3200" b="1" dirty="0"/>
            </a:br>
            <a:endParaRPr lang="pt-BR" sz="3200" dirty="0"/>
          </a:p>
        </p:txBody>
      </p:sp>
      <p:sp>
        <p:nvSpPr>
          <p:cNvPr id="3" name="Espaço Reservado para Conteúdo 2"/>
          <p:cNvSpPr>
            <a:spLocks noGrp="1"/>
          </p:cNvSpPr>
          <p:nvPr>
            <p:ph idx="1"/>
          </p:nvPr>
        </p:nvSpPr>
        <p:spPr>
          <a:xfrm>
            <a:off x="467544" y="1988840"/>
            <a:ext cx="8229600" cy="4525963"/>
          </a:xfrm>
        </p:spPr>
        <p:txBody>
          <a:bodyPr/>
          <a:lstStyle/>
          <a:p>
            <a:pPr algn="just"/>
            <a:r>
              <a:rPr lang="pt-BR" dirty="0"/>
              <a:t>Foi, no contexto e ideologia do Instituto Histórico de Paris, no qual </a:t>
            </a:r>
            <a:r>
              <a:rPr lang="pt-BR" dirty="0" err="1"/>
              <a:t>Cousin</a:t>
            </a:r>
            <a:r>
              <a:rPr lang="pt-BR" dirty="0"/>
              <a:t> tinha forte ascendência, que Gonçalves Magalhães, Torres Homem e Araújo Porto Alegre formularam a proposta de um artigo que, posteriormente, tornou-se a revista na qual abordavam o Brasil pela percepção histórica, sempre, como negação do passado colonial</a:t>
            </a:r>
          </a:p>
        </p:txBody>
      </p:sp>
    </p:spTree>
    <p:extLst>
      <p:ext uri="{BB962C8B-B14F-4D97-AF65-F5344CB8AC3E}">
        <p14:creationId xmlns:p14="http://schemas.microsoft.com/office/powerpoint/2010/main" val="35235961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Princípios de discurso</a:t>
            </a:r>
            <a:endParaRPr lang="pt-BR" dirty="0"/>
          </a:p>
        </p:txBody>
      </p:sp>
      <p:sp>
        <p:nvSpPr>
          <p:cNvPr id="3" name="Espaço Reservado para Conteúdo 2"/>
          <p:cNvSpPr>
            <a:spLocks noGrp="1"/>
          </p:cNvSpPr>
          <p:nvPr>
            <p:ph idx="1"/>
          </p:nvPr>
        </p:nvSpPr>
        <p:spPr/>
        <p:txBody>
          <a:bodyPr>
            <a:normAutofit fontScale="77500" lnSpcReduction="20000"/>
          </a:bodyPr>
          <a:lstStyle/>
          <a:p>
            <a:pPr algn="just"/>
            <a:r>
              <a:rPr lang="pt-BR" dirty="0"/>
              <a:t>Em síntese, a plataforma de discurso da revista exaltava a Revolução Francesa. </a:t>
            </a:r>
            <a:endParaRPr lang="pt-BR" dirty="0" smtClean="0"/>
          </a:p>
          <a:p>
            <a:pPr lvl="1" algn="just"/>
            <a:r>
              <a:rPr lang="pt-BR" dirty="0" smtClean="0"/>
              <a:t>No </a:t>
            </a:r>
            <a:r>
              <a:rPr lang="pt-BR" dirty="0"/>
              <a:t>alinhamento com a autodeterminação dos povos, Magalhães afirmou que a cultura brasileira havia começado a delinear-se ainda no século XVI, porém o regime colonial prejudicou o desenvolvimento dessa cultura, constrangendo uma natureza que seria altamente propícia ao gênio criativo. </a:t>
            </a:r>
            <a:endParaRPr lang="pt-BR" dirty="0" smtClean="0"/>
          </a:p>
          <a:p>
            <a:pPr lvl="1" algn="just"/>
            <a:r>
              <a:rPr lang="pt-BR" dirty="0" smtClean="0"/>
              <a:t>Ademais</a:t>
            </a:r>
            <a:r>
              <a:rPr lang="pt-BR" dirty="0"/>
              <a:t>, e essa será uma bandeira de discurso de Magalhães durante toda a sua vida, a destruição da cultura indígena impossibilitou uma contribuição decisiva para a formação da cultura nacional; </a:t>
            </a:r>
            <a:endParaRPr lang="pt-BR" dirty="0" smtClean="0"/>
          </a:p>
          <a:p>
            <a:pPr lvl="2" algn="just"/>
            <a:r>
              <a:rPr lang="pt-BR" dirty="0"/>
              <a:t>E</a:t>
            </a:r>
            <a:r>
              <a:rPr lang="pt-BR" dirty="0" smtClean="0"/>
              <a:t>ra </a:t>
            </a:r>
            <a:r>
              <a:rPr lang="pt-BR" dirty="0"/>
              <a:t>necessário reconhecer a própria condição de concidadão do ameríndio. </a:t>
            </a:r>
            <a:endParaRPr lang="pt-BR" dirty="0" smtClean="0"/>
          </a:p>
          <a:p>
            <a:pPr lvl="1" algn="just"/>
            <a:r>
              <a:rPr lang="pt-BR" dirty="0" smtClean="0"/>
              <a:t>Por </a:t>
            </a:r>
            <a:r>
              <a:rPr lang="pt-BR" dirty="0"/>
              <a:t>fim, a Independência do Brasil seria um fator preponderante para a afirmação de uma cultura brasileira.</a:t>
            </a:r>
          </a:p>
          <a:p>
            <a:endParaRPr lang="pt-BR" dirty="0"/>
          </a:p>
        </p:txBody>
      </p:sp>
    </p:spTree>
    <p:extLst>
      <p:ext uri="{BB962C8B-B14F-4D97-AF65-F5344CB8AC3E}">
        <p14:creationId xmlns:p14="http://schemas.microsoft.com/office/powerpoint/2010/main" val="16879645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 visão nativista de Porto Alegre</a:t>
            </a:r>
            <a:endParaRPr lang="pt-BR" dirty="0"/>
          </a:p>
        </p:txBody>
      </p:sp>
      <p:sp>
        <p:nvSpPr>
          <p:cNvPr id="3" name="Espaço Reservado para Conteúdo 2"/>
          <p:cNvSpPr>
            <a:spLocks noGrp="1"/>
          </p:cNvSpPr>
          <p:nvPr>
            <p:ph idx="1"/>
          </p:nvPr>
        </p:nvSpPr>
        <p:spPr/>
        <p:txBody>
          <a:bodyPr>
            <a:normAutofit fontScale="92500" lnSpcReduction="10000"/>
          </a:bodyPr>
          <a:lstStyle/>
          <a:p>
            <a:pPr algn="just"/>
            <a:r>
              <a:rPr lang="pt-BR" dirty="0"/>
              <a:t>Em </a:t>
            </a:r>
            <a:r>
              <a:rPr lang="pt-BR" i="1" dirty="0"/>
              <a:t>Ideias sobre a música</a:t>
            </a:r>
            <a:r>
              <a:rPr lang="pt-BR" dirty="0"/>
              <a:t> (1836), Porto Alegre define suas estruturas epistemológicas de análise. </a:t>
            </a:r>
            <a:endParaRPr lang="pt-BR" dirty="0" smtClean="0"/>
          </a:p>
          <a:p>
            <a:pPr lvl="1" algn="just"/>
            <a:r>
              <a:rPr lang="pt-BR" dirty="0" smtClean="0"/>
              <a:t>Logo</a:t>
            </a:r>
            <a:r>
              <a:rPr lang="pt-BR" dirty="0"/>
              <a:t>, no primeiro argumento, segue a óptica de </a:t>
            </a:r>
            <a:r>
              <a:rPr lang="pt-BR" dirty="0" err="1"/>
              <a:t>Cousin</a:t>
            </a:r>
            <a:r>
              <a:rPr lang="pt-BR" dirty="0"/>
              <a:t>, na qual antes das ideias – último estágio de ação –, vem a percepção do homem da natureza e sua transformação em sentido pela inteligência e liberdade (PAIM, 1999)</a:t>
            </a:r>
            <a:r>
              <a:rPr lang="pt-BR" i="1" dirty="0"/>
              <a:t>. </a:t>
            </a:r>
            <a:endParaRPr lang="pt-BR" i="1" dirty="0" smtClean="0"/>
          </a:p>
          <a:p>
            <a:pPr lvl="2" algn="just"/>
            <a:r>
              <a:rPr lang="pt-BR" dirty="0" smtClean="0"/>
              <a:t>É </a:t>
            </a:r>
            <a:r>
              <a:rPr lang="pt-BR" dirty="0"/>
              <a:t>um padrão evolucionista articulado a partir de uma perspectiva teleológica, ou seja, o julgamento do nível de civilização deve considerar a realização da natureza racional. </a:t>
            </a:r>
          </a:p>
          <a:p>
            <a:pPr algn="just"/>
            <a:endParaRPr lang="pt-BR" dirty="0"/>
          </a:p>
        </p:txBody>
      </p:sp>
    </p:spTree>
    <p:extLst>
      <p:ext uri="{BB962C8B-B14F-4D97-AF65-F5344CB8AC3E}">
        <p14:creationId xmlns:p14="http://schemas.microsoft.com/office/powerpoint/2010/main" val="4196784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Postulado historicista</a:t>
            </a:r>
            <a:endParaRPr lang="pt-BR" dirty="0"/>
          </a:p>
        </p:txBody>
      </p:sp>
      <p:sp>
        <p:nvSpPr>
          <p:cNvPr id="3" name="Espaço Reservado para Conteúdo 2"/>
          <p:cNvSpPr>
            <a:spLocks noGrp="1"/>
          </p:cNvSpPr>
          <p:nvPr>
            <p:ph idx="1"/>
          </p:nvPr>
        </p:nvSpPr>
        <p:spPr/>
        <p:txBody>
          <a:bodyPr>
            <a:normAutofit fontScale="85000" lnSpcReduction="10000"/>
          </a:bodyPr>
          <a:lstStyle/>
          <a:p>
            <a:pPr algn="just"/>
            <a:r>
              <a:rPr lang="pt-BR" dirty="0"/>
              <a:t>O postulado de Porto Alegre remete à discussão no âmbito do historicismo dos postulados de Kant, para quem, existiria um vetor único de desenvolvimento da razão baseado na disposição ideal da natureza racional do homem (natureza que sempre se realiza). </a:t>
            </a:r>
            <a:endParaRPr lang="pt-BR" dirty="0" smtClean="0"/>
          </a:p>
          <a:p>
            <a:pPr lvl="1" algn="just"/>
            <a:r>
              <a:rPr lang="pt-BR" dirty="0" smtClean="0"/>
              <a:t>Para </a:t>
            </a:r>
            <a:r>
              <a:rPr lang="pt-BR" dirty="0"/>
              <a:t>explicar o valor da música faz uma digressão histórico-linear desde os tempos homéricos até a manifestação da arte no fundador do império brasileiro, Dom Pedro. </a:t>
            </a:r>
            <a:endParaRPr lang="pt-BR" dirty="0" smtClean="0"/>
          </a:p>
          <a:p>
            <a:pPr lvl="1" algn="just"/>
            <a:r>
              <a:rPr lang="pt-BR" dirty="0" smtClean="0"/>
              <a:t>É </a:t>
            </a:r>
            <a:r>
              <a:rPr lang="pt-BR" dirty="0"/>
              <a:t>um recorrido que justamente culmina na ação suprema da razão: a fundação do Estado nacional. É nesse sentido que justifica as sociedades ou comunidades atrasadas e, pior, primitivas como a indígena brasileira: </a:t>
            </a:r>
          </a:p>
          <a:p>
            <a:pPr algn="just"/>
            <a:endParaRPr lang="pt-BR" dirty="0"/>
          </a:p>
        </p:txBody>
      </p:sp>
    </p:spTree>
    <p:extLst>
      <p:ext uri="{BB962C8B-B14F-4D97-AF65-F5344CB8AC3E}">
        <p14:creationId xmlns:p14="http://schemas.microsoft.com/office/powerpoint/2010/main" val="24144806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683568" y="1268760"/>
            <a:ext cx="7776864" cy="3108543"/>
          </a:xfrm>
          <a:prstGeom prst="rect">
            <a:avLst/>
          </a:prstGeom>
        </p:spPr>
        <p:txBody>
          <a:bodyPr wrap="square">
            <a:spAutoFit/>
          </a:bodyPr>
          <a:lstStyle/>
          <a:p>
            <a:pPr algn="just"/>
            <a:r>
              <a:rPr lang="pt-BR" sz="2800" dirty="0"/>
              <a:t>[...] </a:t>
            </a:r>
            <a:r>
              <a:rPr lang="x-none" sz="2800"/>
              <a:t>no estado selvagem, e de barbaria, a música não é mais do que uma assuada contínua; o canto se apresenta em forma de uivos e a orquestra [isto é, os instrumentos] como um tumulto de armas; mas logo que um pequeno grau de civilização se introduz, ela muda de caráter, e isso se observa nos selvagens do Brasil (PORTO ALEGRE, 1836, p.176).</a:t>
            </a:r>
            <a:endParaRPr lang="pt-BR" sz="2800" dirty="0"/>
          </a:p>
        </p:txBody>
      </p:sp>
    </p:spTree>
    <p:extLst>
      <p:ext uri="{BB962C8B-B14F-4D97-AF65-F5344CB8AC3E}">
        <p14:creationId xmlns:p14="http://schemas.microsoft.com/office/powerpoint/2010/main" val="2266689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620688"/>
            <a:ext cx="8229600" cy="5505475"/>
          </a:xfrm>
        </p:spPr>
        <p:txBody>
          <a:bodyPr>
            <a:normAutofit fontScale="92500" lnSpcReduction="20000"/>
          </a:bodyPr>
          <a:lstStyle/>
          <a:p>
            <a:pPr algn="just"/>
            <a:r>
              <a:rPr lang="pt-BR" dirty="0"/>
              <a:t>Porto Alegre determina a conciliação da música e do homem por um caráter da própria natureza, ou seja, o ato primeiro que detona a cadeia em direção à ideia absoluta: </a:t>
            </a:r>
            <a:endParaRPr lang="pt-BR" dirty="0" smtClean="0"/>
          </a:p>
          <a:p>
            <a:pPr algn="just"/>
            <a:endParaRPr lang="pt-BR" dirty="0" smtClean="0"/>
          </a:p>
          <a:p>
            <a:pPr marL="0" indent="0" algn="just">
              <a:buNone/>
            </a:pPr>
            <a:r>
              <a:rPr lang="pt-BR" dirty="0" smtClean="0"/>
              <a:t>“</a:t>
            </a:r>
            <a:r>
              <a:rPr lang="pt-BR" dirty="0"/>
              <a:t>Toda a natureza é uma orquestra, que, em variadas escalas, reproduz harmonias diferentes nas fibras do homem sensível” (PORTO ALEGRE, 1836, p.163). </a:t>
            </a:r>
            <a:endParaRPr lang="pt-BR" dirty="0" smtClean="0"/>
          </a:p>
          <a:p>
            <a:pPr algn="just"/>
            <a:endParaRPr lang="pt-BR" dirty="0" smtClean="0"/>
          </a:p>
          <a:p>
            <a:pPr algn="just"/>
            <a:r>
              <a:rPr lang="pt-BR" dirty="0" smtClean="0"/>
              <a:t>E </a:t>
            </a:r>
            <a:r>
              <a:rPr lang="pt-BR" dirty="0"/>
              <a:t>sendo a música um artefato da inteligência humana, definiu que os homens que não gostam de música são como as “feras”. </a:t>
            </a:r>
          </a:p>
          <a:p>
            <a:endParaRPr lang="pt-BR" dirty="0"/>
          </a:p>
        </p:txBody>
      </p:sp>
      <p:sp>
        <p:nvSpPr>
          <p:cNvPr id="4" name="Retângulo 3"/>
          <p:cNvSpPr/>
          <p:nvPr/>
        </p:nvSpPr>
        <p:spPr>
          <a:xfrm>
            <a:off x="467544" y="2636912"/>
            <a:ext cx="8208912" cy="165618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19898539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 </a:t>
            </a:r>
            <a:r>
              <a:rPr lang="pt-BR" i="1" dirty="0" err="1" smtClean="0"/>
              <a:t>ethos</a:t>
            </a:r>
            <a:r>
              <a:rPr lang="pt-BR" i="1" dirty="0" smtClean="0"/>
              <a:t> </a:t>
            </a:r>
            <a:r>
              <a:rPr lang="pt-BR" dirty="0" smtClean="0"/>
              <a:t> da música</a:t>
            </a:r>
            <a:endParaRPr lang="pt-BR" dirty="0"/>
          </a:p>
        </p:txBody>
      </p:sp>
      <p:sp>
        <p:nvSpPr>
          <p:cNvPr id="3" name="Espaço Reservado para Conteúdo 2"/>
          <p:cNvSpPr>
            <a:spLocks noGrp="1"/>
          </p:cNvSpPr>
          <p:nvPr>
            <p:ph idx="1"/>
          </p:nvPr>
        </p:nvSpPr>
        <p:spPr/>
        <p:txBody>
          <a:bodyPr>
            <a:normAutofit fontScale="77500" lnSpcReduction="20000"/>
          </a:bodyPr>
          <a:lstStyle/>
          <a:p>
            <a:pPr algn="just"/>
            <a:r>
              <a:rPr lang="pt-BR" dirty="0"/>
              <a:t>A segunda pauta escolar de Porto Alegre está na definição da música a partir da teoria do </a:t>
            </a:r>
            <a:r>
              <a:rPr lang="pt-BR" i="1" dirty="0" err="1"/>
              <a:t>ethos</a:t>
            </a:r>
            <a:r>
              <a:rPr lang="pt-BR" dirty="0"/>
              <a:t> </a:t>
            </a:r>
            <a:endParaRPr lang="pt-BR" dirty="0" smtClean="0"/>
          </a:p>
          <a:p>
            <a:pPr lvl="1" algn="just"/>
            <a:r>
              <a:rPr lang="pt-BR" dirty="0" smtClean="0"/>
              <a:t>Maine </a:t>
            </a:r>
            <a:r>
              <a:rPr lang="pt-BR" dirty="0"/>
              <a:t>de </a:t>
            </a:r>
            <a:r>
              <a:rPr lang="pt-BR" dirty="0" err="1"/>
              <a:t>Biram</a:t>
            </a:r>
            <a:r>
              <a:rPr lang="pt-BR" dirty="0"/>
              <a:t> e Victor </a:t>
            </a:r>
            <a:r>
              <a:rPr lang="pt-BR" dirty="0" err="1" smtClean="0"/>
              <a:t>Cousin</a:t>
            </a:r>
            <a:r>
              <a:rPr lang="pt-BR" dirty="0" smtClean="0"/>
              <a:t> </a:t>
            </a:r>
            <a:r>
              <a:rPr lang="pt-BR" dirty="0"/>
              <a:t>restauram, na França, os estudos </a:t>
            </a:r>
            <a:r>
              <a:rPr lang="pt-BR" dirty="0" smtClean="0"/>
              <a:t>platônicos, </a:t>
            </a:r>
            <a:r>
              <a:rPr lang="pt-BR" dirty="0"/>
              <a:t>e </a:t>
            </a:r>
            <a:endParaRPr lang="pt-BR" dirty="0" smtClean="0"/>
          </a:p>
          <a:p>
            <a:pPr lvl="1" algn="just"/>
            <a:r>
              <a:rPr lang="pt-BR" dirty="0" smtClean="0"/>
              <a:t>Ethos como </a:t>
            </a:r>
            <a:r>
              <a:rPr lang="pt-BR" dirty="0"/>
              <a:t>agente que revela a dualidade da percepção: corpo e espírito. </a:t>
            </a:r>
            <a:endParaRPr lang="pt-BR" dirty="0" smtClean="0"/>
          </a:p>
          <a:p>
            <a:pPr lvl="1" algn="just"/>
            <a:r>
              <a:rPr lang="pt-BR" dirty="0" smtClean="0"/>
              <a:t>Dessa </a:t>
            </a:r>
            <a:r>
              <a:rPr lang="pt-BR" dirty="0"/>
              <a:t>plataforma absolutamente eclética, Porto Alegre remete a arte a um plano de expressão ideal, então, afirmando que </a:t>
            </a:r>
          </a:p>
          <a:p>
            <a:pPr marL="457200" lvl="1" indent="0" algn="just">
              <a:buNone/>
            </a:pPr>
            <a:endParaRPr lang="pt-BR" dirty="0"/>
          </a:p>
          <a:p>
            <a:pPr marL="0" indent="0" algn="just">
              <a:buNone/>
            </a:pPr>
            <a:r>
              <a:rPr lang="pt-BR" dirty="0"/>
              <a:t>[...] </a:t>
            </a:r>
            <a:r>
              <a:rPr lang="x-none"/>
              <a:t>a música não tem corpo, é um fluído palpitante, é a imagem do </a:t>
            </a:r>
            <a:r>
              <a:rPr lang="x-none" b="1"/>
              <a:t>espiritualismo</a:t>
            </a:r>
            <a:r>
              <a:rPr lang="x-none"/>
              <a:t>, tem existência, exprime paixões. E quem a nutre? São as idéias [...], que sobre as asas do pensamento vão mais longe que o sol (PORTO ALEGRE, 1836, p.164) (grifo meu).</a:t>
            </a:r>
            <a:endParaRPr lang="pt-BR" dirty="0"/>
          </a:p>
          <a:p>
            <a:endParaRPr lang="pt-BR" dirty="0"/>
          </a:p>
        </p:txBody>
      </p:sp>
      <p:sp>
        <p:nvSpPr>
          <p:cNvPr id="4" name="Retângulo 3"/>
          <p:cNvSpPr/>
          <p:nvPr/>
        </p:nvSpPr>
        <p:spPr>
          <a:xfrm>
            <a:off x="451817" y="4437112"/>
            <a:ext cx="8208912" cy="165618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32123842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 questão emocional</a:t>
            </a:r>
            <a:endParaRPr lang="pt-BR" dirty="0"/>
          </a:p>
        </p:txBody>
      </p:sp>
      <p:sp>
        <p:nvSpPr>
          <p:cNvPr id="3" name="Espaço Reservado para Conteúdo 2"/>
          <p:cNvSpPr>
            <a:spLocks noGrp="1"/>
          </p:cNvSpPr>
          <p:nvPr>
            <p:ph idx="1"/>
          </p:nvPr>
        </p:nvSpPr>
        <p:spPr/>
        <p:txBody>
          <a:bodyPr>
            <a:normAutofit lnSpcReduction="10000"/>
          </a:bodyPr>
          <a:lstStyle/>
          <a:p>
            <a:r>
              <a:rPr lang="pt-BR" dirty="0"/>
              <a:t>Para Porto Alegre, a questão </a:t>
            </a:r>
            <a:r>
              <a:rPr lang="pt-BR" dirty="0" smtClean="0"/>
              <a:t>do </a:t>
            </a:r>
            <a:r>
              <a:rPr lang="pt-BR" dirty="0" err="1" smtClean="0"/>
              <a:t>ethos</a:t>
            </a:r>
            <a:r>
              <a:rPr lang="pt-BR" dirty="0" smtClean="0"/>
              <a:t> estaria </a:t>
            </a:r>
            <a:r>
              <a:rPr lang="pt-BR" dirty="0"/>
              <a:t>no desenvolvimento emocional do indivíduo: </a:t>
            </a:r>
          </a:p>
          <a:p>
            <a:pPr marL="0" indent="0">
              <a:buNone/>
            </a:pPr>
            <a:r>
              <a:rPr lang="x-none"/>
              <a:t>[...] a música é uma mola, que desperta no coração a inocência, a lembrança do amigo ausente, a saudade da Pátria, é uma nova força que faz girar na nossa alma a potência do heroísmo, os encantos da religião, a doçura do amor e do melancolismo (PORTO ALEGRE, 1836, p.164).</a:t>
            </a:r>
            <a:endParaRPr lang="pt-BR" dirty="0"/>
          </a:p>
          <a:p>
            <a:endParaRPr lang="pt-BR" dirty="0"/>
          </a:p>
        </p:txBody>
      </p:sp>
      <p:sp>
        <p:nvSpPr>
          <p:cNvPr id="4" name="Retângulo 3"/>
          <p:cNvSpPr/>
          <p:nvPr/>
        </p:nvSpPr>
        <p:spPr>
          <a:xfrm>
            <a:off x="466503" y="2564904"/>
            <a:ext cx="8208912" cy="33843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3413637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09600" y="304800"/>
            <a:ext cx="7772400" cy="1143000"/>
          </a:xfrm>
        </p:spPr>
        <p:txBody>
          <a:bodyPr>
            <a:normAutofit fontScale="90000"/>
          </a:bodyPr>
          <a:lstStyle/>
          <a:p>
            <a:r>
              <a:rPr lang="pt-BR" sz="3600" smtClean="0">
                <a:cs typeface="Times New Roman" pitchFamily="18" charset="0"/>
              </a:rPr>
              <a:t>A independência como marco histórico do movimento romântico</a:t>
            </a:r>
            <a:r>
              <a:rPr lang="pt-BR" sz="3600" smtClean="0"/>
              <a:t> </a:t>
            </a:r>
          </a:p>
        </p:txBody>
      </p:sp>
      <p:sp>
        <p:nvSpPr>
          <p:cNvPr id="13315" name="Rectangle 3"/>
          <p:cNvSpPr>
            <a:spLocks noGrp="1" noChangeArrowheads="1"/>
          </p:cNvSpPr>
          <p:nvPr>
            <p:ph type="body" idx="1"/>
          </p:nvPr>
        </p:nvSpPr>
        <p:spPr>
          <a:xfrm>
            <a:off x="685800" y="1600200"/>
            <a:ext cx="7772400" cy="4495800"/>
          </a:xfrm>
        </p:spPr>
        <p:txBody>
          <a:bodyPr/>
          <a:lstStyle/>
          <a:p>
            <a:pPr>
              <a:lnSpc>
                <a:spcPct val="90000"/>
              </a:lnSpc>
            </a:pPr>
            <a:r>
              <a:rPr lang="pt-BR" sz="2000" smtClean="0">
                <a:cs typeface="Times New Roman" pitchFamily="18" charset="0"/>
              </a:rPr>
              <a:t>A transferência, em 1808, da família real portuguesa para o Brasil trouxe o espírito do pensamento romântico europeu.</a:t>
            </a:r>
          </a:p>
          <a:p>
            <a:pPr>
              <a:lnSpc>
                <a:spcPct val="90000"/>
              </a:lnSpc>
            </a:pPr>
            <a:r>
              <a:rPr lang="pt-BR" sz="2000" smtClean="0">
                <a:cs typeface="Times New Roman" pitchFamily="18" charset="0"/>
              </a:rPr>
              <a:t>A Independência é um fenômeno sócio-econômico-cultural baixo o signo do romantismo </a:t>
            </a:r>
          </a:p>
          <a:p>
            <a:pPr lvl="1">
              <a:lnSpc>
                <a:spcPct val="90000"/>
              </a:lnSpc>
            </a:pPr>
            <a:r>
              <a:rPr lang="pt-BR" sz="1800" smtClean="0">
                <a:cs typeface="Times New Roman" pitchFamily="18" charset="0"/>
              </a:rPr>
              <a:t>O liberalismo, pese a resistência de pessoas como José Bonifácio, é um dos mais importantes fatos do mundo romântico.</a:t>
            </a:r>
          </a:p>
          <a:p>
            <a:pPr lvl="2">
              <a:lnSpc>
                <a:spcPct val="90000"/>
              </a:lnSpc>
            </a:pPr>
            <a:r>
              <a:rPr lang="pt-BR" sz="1600" smtClean="0">
                <a:cs typeface="Times New Roman" pitchFamily="18" charset="0"/>
              </a:rPr>
              <a:t>Sem embargo,  a escolha da monarquia ao contrário da República também pode ser visto como uma negação às conquistas do mundo romântico</a:t>
            </a:r>
          </a:p>
          <a:p>
            <a:pPr lvl="1">
              <a:lnSpc>
                <a:spcPct val="90000"/>
              </a:lnSpc>
            </a:pPr>
            <a:r>
              <a:rPr lang="pt-BR" sz="1800" smtClean="0">
                <a:cs typeface="Times New Roman" pitchFamily="18" charset="0"/>
              </a:rPr>
              <a:t> Ascensão da burguesia ao poder. Essa quebra do monopólio aristocrático é um dos maiores ganhos da Revolução Francesa.</a:t>
            </a:r>
          </a:p>
          <a:p>
            <a:pPr lvl="2">
              <a:lnSpc>
                <a:spcPct val="90000"/>
              </a:lnSpc>
            </a:pPr>
            <a:r>
              <a:rPr lang="pt-BR" sz="1600" smtClean="0">
                <a:cs typeface="Times New Roman" pitchFamily="18" charset="0"/>
              </a:rPr>
              <a:t>Segundo os marxistas, o romantismo marca o início da divisão social em duas classes: a dominante dos burgueses capitalistas e a do proletariado. O romantismo seria a expressão mais autêntica da burguesia. </a:t>
            </a:r>
          </a:p>
          <a:p>
            <a:pPr lvl="1">
              <a:lnSpc>
                <a:spcPct val="90000"/>
              </a:lnSpc>
            </a:pPr>
            <a:r>
              <a:rPr lang="pt-BR" sz="1800" smtClean="0">
                <a:cs typeface="Times New Roman" pitchFamily="18" charset="0"/>
              </a:rPr>
              <a:t>O deslocamento cada vez maior das decisões para uma burguesia comercial, em detrimento da aristocracia, é uma das principais marcas do mundo no início do século XIX  </a:t>
            </a:r>
          </a:p>
        </p:txBody>
      </p:sp>
    </p:spTree>
    <p:extLst>
      <p:ext uri="{BB962C8B-B14F-4D97-AF65-F5344CB8AC3E}">
        <p14:creationId xmlns:p14="http://schemas.microsoft.com/office/powerpoint/2010/main" val="25986365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57200" y="1166019"/>
            <a:ext cx="8229600" cy="4525963"/>
          </a:xfrm>
        </p:spPr>
        <p:txBody>
          <a:bodyPr>
            <a:normAutofit fontScale="77500" lnSpcReduction="20000"/>
          </a:bodyPr>
          <a:lstStyle/>
          <a:p>
            <a:r>
              <a:rPr lang="pt-BR" dirty="0" smtClean="0"/>
              <a:t>Outro ponto importante era de que </a:t>
            </a:r>
            <a:r>
              <a:rPr lang="pt-BR" dirty="0"/>
              <a:t>a música estava na relação direta com a expressão da condição psicológica da vida. </a:t>
            </a:r>
            <a:endParaRPr lang="pt-BR" dirty="0" smtClean="0"/>
          </a:p>
          <a:p>
            <a:pPr lvl="1"/>
            <a:r>
              <a:rPr lang="pt-BR" dirty="0" smtClean="0"/>
              <a:t>Ademais </a:t>
            </a:r>
            <a:r>
              <a:rPr lang="pt-BR" dirty="0"/>
              <a:t>presente em todos os momentos da </a:t>
            </a:r>
            <a:r>
              <a:rPr lang="pt-BR" dirty="0" smtClean="0"/>
              <a:t>história </a:t>
            </a:r>
          </a:p>
          <a:p>
            <a:endParaRPr lang="pt-BR" dirty="0"/>
          </a:p>
          <a:p>
            <a:endParaRPr lang="pt-BR" dirty="0"/>
          </a:p>
          <a:p>
            <a:pPr marL="0" indent="0" algn="just">
              <a:buNone/>
            </a:pPr>
            <a:r>
              <a:rPr lang="x-none"/>
              <a:t>[...] ligados à história, caminhando no labirinto da Antiguidade, veremos sempre a música representando um importante papel na cena social, na infância, na prosperidade das nações, esta arte divina sempre amiga do homem, o ampara com suas asas angélicas, e o transporta fora das realidades dos males, e da desgraça (PORTO ALEGRE, 1836, p. 164).</a:t>
            </a:r>
            <a:endParaRPr lang="pt-BR" dirty="0"/>
          </a:p>
          <a:p>
            <a:endParaRPr lang="pt-BR" dirty="0"/>
          </a:p>
        </p:txBody>
      </p:sp>
      <p:sp>
        <p:nvSpPr>
          <p:cNvPr id="4" name="Retângulo 3"/>
          <p:cNvSpPr/>
          <p:nvPr/>
        </p:nvSpPr>
        <p:spPr>
          <a:xfrm>
            <a:off x="436091" y="2924944"/>
            <a:ext cx="8208912" cy="280831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1491973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 </a:t>
            </a:r>
            <a:r>
              <a:rPr lang="pt-BR" i="1" dirty="0" smtClean="0"/>
              <a:t>Nacional</a:t>
            </a:r>
            <a:endParaRPr lang="pt-BR" dirty="0"/>
          </a:p>
        </p:txBody>
      </p:sp>
      <p:sp>
        <p:nvSpPr>
          <p:cNvPr id="3" name="Espaço Reservado para Conteúdo 2"/>
          <p:cNvSpPr>
            <a:spLocks noGrp="1"/>
          </p:cNvSpPr>
          <p:nvPr>
            <p:ph idx="1"/>
          </p:nvPr>
        </p:nvSpPr>
        <p:spPr/>
        <p:txBody>
          <a:bodyPr>
            <a:normAutofit fontScale="70000" lnSpcReduction="20000"/>
          </a:bodyPr>
          <a:lstStyle/>
          <a:p>
            <a:pPr algn="just"/>
            <a:r>
              <a:rPr lang="pt-BR" dirty="0"/>
              <a:t>Esse sentido é fundamental, pois define bem a óptica da interpretação de Porto Alegre. </a:t>
            </a:r>
            <a:endParaRPr lang="pt-BR" dirty="0" smtClean="0"/>
          </a:p>
          <a:p>
            <a:pPr lvl="1" algn="just"/>
            <a:r>
              <a:rPr lang="pt-BR" dirty="0" smtClean="0"/>
              <a:t>A </a:t>
            </a:r>
            <a:r>
              <a:rPr lang="pt-BR" dirty="0"/>
              <a:t>busca pelo “caráter nacional” estaria na concepção que definiria a “espiritualidade” do homem consubstanciada no ambiente e na história. </a:t>
            </a:r>
            <a:endParaRPr lang="pt-BR" dirty="0" smtClean="0"/>
          </a:p>
          <a:p>
            <a:pPr lvl="1" algn="just"/>
            <a:r>
              <a:rPr lang="pt-BR" dirty="0" smtClean="0"/>
              <a:t>Desta </a:t>
            </a:r>
            <a:r>
              <a:rPr lang="pt-BR" dirty="0"/>
              <a:t>forma, chega-se a outro ponto de alinhamento escolar de Porto Alegre: o historicismo. </a:t>
            </a:r>
          </a:p>
          <a:p>
            <a:pPr algn="just"/>
            <a:r>
              <a:rPr lang="pt-BR" dirty="0"/>
              <a:t>É justamente esse o ponto de articulação para o sentido “nacional”, pois não só traz o conceito do idealismo, mas da constituição do espírito. </a:t>
            </a:r>
            <a:endParaRPr lang="pt-BR" dirty="0" smtClean="0"/>
          </a:p>
          <a:p>
            <a:pPr lvl="1" algn="just"/>
            <a:r>
              <a:rPr lang="pt-BR" dirty="0"/>
              <a:t>A ação de memoriar a música do Brasil revela, em Porto Alegre, um sentido pelo qual a história deveria se pautar na construção de valores alicerçados na sensibilidade da terra. </a:t>
            </a:r>
            <a:endParaRPr lang="pt-BR" dirty="0" smtClean="0"/>
          </a:p>
          <a:p>
            <a:pPr lvl="1" algn="just"/>
            <a:r>
              <a:rPr lang="pt-BR" dirty="0" smtClean="0"/>
              <a:t>Desenvolvendo </a:t>
            </a:r>
            <a:r>
              <a:rPr lang="pt-BR" dirty="0"/>
              <a:t>uma atividade de crítico de artes, manifestou justamente a importância de observar a história pela evolução artística</a:t>
            </a:r>
            <a:endParaRPr lang="pt-BR" dirty="0" smtClean="0"/>
          </a:p>
        </p:txBody>
      </p:sp>
    </p:spTree>
    <p:extLst>
      <p:ext uri="{BB962C8B-B14F-4D97-AF65-F5344CB8AC3E}">
        <p14:creationId xmlns:p14="http://schemas.microsoft.com/office/powerpoint/2010/main" val="8500645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normAutofit fontScale="47500" lnSpcReduction="20000"/>
          </a:bodyPr>
          <a:lstStyle/>
          <a:p>
            <a:r>
              <a:rPr lang="pt-BR" dirty="0" smtClean="0"/>
              <a:t>Para </a:t>
            </a:r>
            <a:r>
              <a:rPr lang="pt-BR" dirty="0" err="1" smtClean="0"/>
              <a:t>Ísis</a:t>
            </a:r>
            <a:r>
              <a:rPr lang="pt-BR" dirty="0" smtClean="0"/>
              <a:t> Pimentel Castro (Arte &amp; História: a concepção de arte no oitocentos e sua relação com a cultura histórica. SÆCULUM – Revista de História, João Pessoa, v. 14, p.172-182, jan.-jun. 2006.</a:t>
            </a:r>
          </a:p>
          <a:p>
            <a:endParaRPr lang="pt-BR" dirty="0" smtClean="0"/>
          </a:p>
          <a:p>
            <a:pPr marL="0" indent="0" algn="just">
              <a:buNone/>
            </a:pPr>
            <a:r>
              <a:rPr lang="x-none" i="1" smtClean="0"/>
              <a:t>Desde sua atuação como crítico de arte, Porto-Alegre procurou unir história e arte. Essa união pode ser pensada por dois caminhos: o primeiro, centra-se na própria concepção de “obra de arte”, que deveria ser antes de tudo uma “obra histórica”, não somente por pertencer ao seu tempo, mas principalmente porque caberia à história o papel de civilizar os homens por meio dos exemplos do passado. A arte, a serviço da história, tornava-se um instrumento fecundo ao esclarecimento e ao progresso da humanidade. O segundo, entende que a história possibilita o estabelecimento de uma linha evolutiva no tempo por meio da criação de marcos históricos. A construção de um passado artístico glorioso tornava possível o estabelecimento de uma evolução artística, necessária à edificação de uma “arte brasileira”, uma vez que somente quando fosse criado um marco fundador para a produção artística do país, poderia ser instituída uma linha progressiva no tempo, que tornaria o presente “habilitado” para o desenvolvimento das belas artes. Essa linha evolutiva começava com as primeiras peças confeccionadas no período colonial e culminava, obviamente, com a produção dos artistas do Império. Empenhado na tarefa de estabelecer as origens da produção artística brasileira, Porto-Alegre criou o que, até hoje, chama-se de Escola Fluminense de Pintura, termo empregado pela primeira vez no ano de 1841. Esse ensaio foi o primeiro esforço de sistematizar o passado artístico brasileiro, reconhecido como o artigo fundador de uma história da arte brasileira. Em sua narrativa, o autor ocultou tudo aquilo que pudesse colocar em xeque o emprego do termo “escola fluminense”. A existência de poucas referências cronológicas serve, justamente, para evitar o questionamento do estilo, já que os artistas que o compunham, nem ao menos tiveram uma formação artística comum</a:t>
            </a:r>
            <a:r>
              <a:rPr lang="pt-BR" dirty="0" smtClean="0"/>
              <a:t> </a:t>
            </a:r>
          </a:p>
          <a:p>
            <a:pPr algn="just"/>
            <a:endParaRPr lang="pt-BR" dirty="0"/>
          </a:p>
        </p:txBody>
      </p:sp>
      <p:sp>
        <p:nvSpPr>
          <p:cNvPr id="6" name="Retângulo 5"/>
          <p:cNvSpPr/>
          <p:nvPr/>
        </p:nvSpPr>
        <p:spPr>
          <a:xfrm>
            <a:off x="467544" y="2204864"/>
            <a:ext cx="8208912" cy="3600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40893271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 apego historicista</a:t>
            </a:r>
            <a:endParaRPr lang="pt-BR" dirty="0"/>
          </a:p>
        </p:txBody>
      </p:sp>
      <p:sp>
        <p:nvSpPr>
          <p:cNvPr id="3" name="Espaço Reservado para Conteúdo 2"/>
          <p:cNvSpPr>
            <a:spLocks noGrp="1"/>
          </p:cNvSpPr>
          <p:nvPr>
            <p:ph idx="1"/>
          </p:nvPr>
        </p:nvSpPr>
        <p:spPr/>
        <p:txBody>
          <a:bodyPr>
            <a:normAutofit fontScale="70000" lnSpcReduction="20000"/>
          </a:bodyPr>
          <a:lstStyle/>
          <a:p>
            <a:r>
              <a:rPr lang="pt-BR" dirty="0"/>
              <a:t>Porto Alegre não tinha nenhum desejo de mascarar o alinhamento historicista, dizendo ao iniciar o subitem “sobre a música no Brasil”: </a:t>
            </a:r>
            <a:endParaRPr lang="pt-BR" dirty="0" smtClean="0"/>
          </a:p>
          <a:p>
            <a:pPr marL="0" indent="0">
              <a:buNone/>
            </a:pPr>
            <a:endParaRPr lang="pt-BR" dirty="0" smtClean="0"/>
          </a:p>
          <a:p>
            <a:pPr marL="0" indent="0">
              <a:buNone/>
            </a:pPr>
            <a:r>
              <a:rPr lang="pt-BR" dirty="0" smtClean="0"/>
              <a:t>“</a:t>
            </a:r>
            <a:r>
              <a:rPr lang="pt-BR" dirty="0"/>
              <a:t>o caráter dos diferentes povos, manifestando-se em suas produções artísticas, realça-se na música” (PORTO ALEGRE, 1836, p.173). </a:t>
            </a:r>
            <a:endParaRPr lang="pt-BR" dirty="0" smtClean="0"/>
          </a:p>
          <a:p>
            <a:endParaRPr lang="pt-BR" dirty="0" smtClean="0"/>
          </a:p>
          <a:p>
            <a:r>
              <a:rPr lang="pt-BR" dirty="0" smtClean="0"/>
              <a:t>Num </a:t>
            </a:r>
            <a:r>
              <a:rPr lang="pt-BR" dirty="0"/>
              <a:t>outro sentido, manifesta o valor da arte espiritual por excelência. </a:t>
            </a:r>
            <a:endParaRPr lang="pt-BR" dirty="0" smtClean="0"/>
          </a:p>
          <a:p>
            <a:r>
              <a:rPr lang="pt-BR" dirty="0" smtClean="0"/>
              <a:t>Destes </a:t>
            </a:r>
            <a:r>
              <a:rPr lang="pt-BR" dirty="0"/>
              <a:t>dois conceitos articulados, desdobra-se o discurso que constrói o sentido nacional, localizando sua manifestação: </a:t>
            </a:r>
            <a:r>
              <a:rPr lang="pt-BR" dirty="0" smtClean="0"/>
              <a:t>a </a:t>
            </a:r>
            <a:r>
              <a:rPr lang="pt-BR" dirty="0"/>
              <a:t>música de origem popular, especificamente, a modinha (mineira!) e o lundu (baiano!). </a:t>
            </a:r>
            <a:endParaRPr lang="pt-BR" dirty="0" smtClean="0"/>
          </a:p>
          <a:p>
            <a:pPr lvl="1"/>
            <a:r>
              <a:rPr lang="pt-BR" dirty="0" smtClean="0"/>
              <a:t>Essa </a:t>
            </a:r>
            <a:r>
              <a:rPr lang="pt-BR" dirty="0"/>
              <a:t>matriz, por sua força, “espalha-se” nas regiões de “influência”</a:t>
            </a:r>
          </a:p>
        </p:txBody>
      </p:sp>
      <p:sp>
        <p:nvSpPr>
          <p:cNvPr id="5" name="Retângulo 4"/>
          <p:cNvSpPr/>
          <p:nvPr/>
        </p:nvSpPr>
        <p:spPr>
          <a:xfrm>
            <a:off x="467544" y="2492896"/>
            <a:ext cx="8208912" cy="7200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29018527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1187624" y="1859340"/>
            <a:ext cx="6624736" cy="2031325"/>
          </a:xfrm>
          <a:prstGeom prst="rect">
            <a:avLst/>
          </a:prstGeom>
        </p:spPr>
        <p:txBody>
          <a:bodyPr wrap="square">
            <a:spAutoFit/>
          </a:bodyPr>
          <a:lstStyle/>
          <a:p>
            <a:pPr algn="just"/>
            <a:r>
              <a:rPr lang="x-none"/>
              <a:t>Todos os cânticos de um povo desde a sua infância até a sua decadência, veremos três sentimentos marcados, entre os quais a furto se mesclam outros secundários pela influência, que aparecendo na esfera musical, como </a:t>
            </a:r>
            <a:r>
              <a:rPr lang="x-none" b="1"/>
              <a:t>luminosos astros</a:t>
            </a:r>
            <a:r>
              <a:rPr lang="x-none"/>
              <a:t>, estendem seus raios benéficos (sic) sobre vastas regiões, e com eles aumentam a intensidade do gênio nacional, fornecendo-lhe uma nova estrada de inspirações (PORTO ALEGRE, 1836,</a:t>
            </a:r>
            <a:r>
              <a:rPr lang="pt-BR" dirty="0"/>
              <a:t> p.</a:t>
            </a:r>
            <a:r>
              <a:rPr lang="x-none"/>
              <a:t> 173) (grifo meu)</a:t>
            </a:r>
            <a:r>
              <a:rPr lang="pt-BR" dirty="0"/>
              <a:t>.</a:t>
            </a:r>
          </a:p>
        </p:txBody>
      </p:sp>
    </p:spTree>
    <p:extLst>
      <p:ext uri="{BB962C8B-B14F-4D97-AF65-F5344CB8AC3E}">
        <p14:creationId xmlns:p14="http://schemas.microsoft.com/office/powerpoint/2010/main" val="11272105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 natureza da música</a:t>
            </a:r>
            <a:endParaRPr lang="pt-BR" dirty="0"/>
          </a:p>
        </p:txBody>
      </p:sp>
      <p:sp>
        <p:nvSpPr>
          <p:cNvPr id="3" name="Espaço Reservado para Conteúdo 2"/>
          <p:cNvSpPr>
            <a:spLocks noGrp="1"/>
          </p:cNvSpPr>
          <p:nvPr>
            <p:ph idx="1"/>
          </p:nvPr>
        </p:nvSpPr>
        <p:spPr/>
        <p:txBody>
          <a:bodyPr>
            <a:normAutofit fontScale="92500" lnSpcReduction="20000"/>
          </a:bodyPr>
          <a:lstStyle/>
          <a:p>
            <a:pPr algn="just"/>
            <a:r>
              <a:rPr lang="pt-BR" dirty="0" smtClean="0"/>
              <a:t>Para Porto Alegre, os </a:t>
            </a:r>
            <a:r>
              <a:rPr lang="pt-BR" dirty="0"/>
              <a:t>sentimentos seriam a melodia que, “civilizada”, forjaria o segundo sentimento, a “harmonia”; e, na suprema evolução, a melodia articulada à melodia. </a:t>
            </a:r>
            <a:endParaRPr lang="pt-BR" dirty="0" smtClean="0"/>
          </a:p>
          <a:p>
            <a:pPr algn="just"/>
            <a:r>
              <a:rPr lang="pt-BR" dirty="0" smtClean="0"/>
              <a:t>Definem-se</a:t>
            </a:r>
            <a:r>
              <a:rPr lang="pt-BR" dirty="0"/>
              <a:t>, aqui, os parâmetros ideais da própria natureza da música, aos quais o homem aspira chegar</a:t>
            </a:r>
            <a:r>
              <a:rPr lang="pt-BR" dirty="0" smtClean="0"/>
              <a:t>.</a:t>
            </a:r>
          </a:p>
          <a:p>
            <a:pPr lvl="1" algn="just"/>
            <a:r>
              <a:rPr lang="pt-BR" dirty="0" smtClean="0"/>
              <a:t> </a:t>
            </a:r>
            <a:r>
              <a:rPr lang="pt-BR" dirty="0"/>
              <a:t>Assim, como é possível individuar, a música sem tais padrões seria primitiva, como seria a dos índios e, possivelmente, os batuques dos negros. </a:t>
            </a:r>
            <a:endParaRPr lang="pt-BR" dirty="0" smtClean="0"/>
          </a:p>
          <a:p>
            <a:pPr lvl="2" algn="just"/>
            <a:r>
              <a:rPr lang="pt-BR" dirty="0" smtClean="0"/>
              <a:t>Explicita-se</a:t>
            </a:r>
            <a:r>
              <a:rPr lang="pt-BR" dirty="0"/>
              <a:t>, dessa maneira, a cadeia que justifica o pensamento de Vico a </a:t>
            </a:r>
            <a:r>
              <a:rPr lang="pt-BR" dirty="0" err="1"/>
              <a:t>Herder</a:t>
            </a:r>
            <a:r>
              <a:rPr lang="pt-BR" dirty="0"/>
              <a:t>, de Kant a Hegel</a:t>
            </a:r>
          </a:p>
        </p:txBody>
      </p:sp>
    </p:spTree>
    <p:extLst>
      <p:ext uri="{BB962C8B-B14F-4D97-AF65-F5344CB8AC3E}">
        <p14:creationId xmlns:p14="http://schemas.microsoft.com/office/powerpoint/2010/main" val="11336209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971600" y="1720840"/>
            <a:ext cx="7128792" cy="3416320"/>
          </a:xfrm>
          <a:prstGeom prst="rect">
            <a:avLst/>
          </a:prstGeom>
        </p:spPr>
        <p:txBody>
          <a:bodyPr wrap="square">
            <a:spAutoFit/>
          </a:bodyPr>
          <a:lstStyle/>
          <a:p>
            <a:pPr algn="just"/>
            <a:r>
              <a:rPr lang="x-none"/>
              <a:t>Há certos dados na natureza do homem, que, por mais que voltem, sempre apresentam os mesmos resultados. Siga-se um curso musical desde a choupana até o paço, desde a praça da aldeia até o teatro da capital, e degradativamente se observará o progresso, e modificações indicadas. No estado selvagem, e de barbaria, a Música não é mais do que uma assuada contínua [...] O aldeão, quase no berço da civilização, o seu canto é sempre o mesmo [...] nas vilas a harmonia tem o seu império, é necessário o compasso seja bem marcado para que se excite a dançar, e mover bem o corpo, e ali complicam-se as figuras, enquanto nas capitais, no centro da chamada bela sociedade, a dança é um passo amaneirado, e consiste mais em conversar com o par que na multiplicação das figuras (PORTO ALEGRE, 1836,  p.176)</a:t>
            </a:r>
            <a:r>
              <a:rPr lang="pt-BR" dirty="0"/>
              <a:t>.</a:t>
            </a:r>
          </a:p>
        </p:txBody>
      </p:sp>
    </p:spTree>
    <p:extLst>
      <p:ext uri="{BB962C8B-B14F-4D97-AF65-F5344CB8AC3E}">
        <p14:creationId xmlns:p14="http://schemas.microsoft.com/office/powerpoint/2010/main" val="1813553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Expressão da terra e do clima</a:t>
            </a:r>
            <a:endParaRPr lang="pt-BR" dirty="0"/>
          </a:p>
        </p:txBody>
      </p:sp>
      <p:sp>
        <p:nvSpPr>
          <p:cNvPr id="3" name="Espaço Reservado para Conteúdo 2"/>
          <p:cNvSpPr>
            <a:spLocks noGrp="1"/>
          </p:cNvSpPr>
          <p:nvPr>
            <p:ph idx="1"/>
          </p:nvPr>
        </p:nvSpPr>
        <p:spPr/>
        <p:txBody>
          <a:bodyPr>
            <a:normAutofit fontScale="85000" lnSpcReduction="20000"/>
          </a:bodyPr>
          <a:lstStyle/>
          <a:p>
            <a:pPr algn="just"/>
            <a:r>
              <a:rPr lang="pt-BR" dirty="0"/>
              <a:t>Prossegue, nessa teleologia traçada na evolução vista pela “economia política”, inferindo que o homem </a:t>
            </a:r>
            <a:r>
              <a:rPr lang="pt-BR" i="1" dirty="0"/>
              <a:t>peralta</a:t>
            </a:r>
            <a:r>
              <a:rPr lang="pt-BR" dirty="0"/>
              <a:t> vai ao teatro e a sociedade </a:t>
            </a:r>
            <a:r>
              <a:rPr lang="pt-BR" i="1" dirty="0"/>
              <a:t>corrupta </a:t>
            </a:r>
            <a:r>
              <a:rPr lang="pt-BR" dirty="0"/>
              <a:t>adere aos modismos. </a:t>
            </a:r>
            <a:endParaRPr lang="pt-BR" dirty="0" smtClean="0"/>
          </a:p>
          <a:p>
            <a:pPr lvl="1" algn="just"/>
            <a:r>
              <a:rPr lang="pt-BR" dirty="0" smtClean="0"/>
              <a:t>Assim</a:t>
            </a:r>
            <a:r>
              <a:rPr lang="pt-BR" dirty="0"/>
              <a:t>, a verdadeira exposição das características essenciais da música e sua sociedade, visto que a dança, a ópera e os modismos seriam iguais, é justamente a música que expressa o clima e o solo. </a:t>
            </a:r>
            <a:endParaRPr lang="pt-BR" dirty="0" smtClean="0"/>
          </a:p>
          <a:p>
            <a:pPr lvl="1" algn="just"/>
            <a:r>
              <a:rPr lang="pt-BR" dirty="0" smtClean="0"/>
              <a:t>Ela </a:t>
            </a:r>
            <a:r>
              <a:rPr lang="pt-BR" dirty="0"/>
              <a:t>representaria o grau de civilização, assim como a linguagem verbal expressa as ideias; na música, as “</a:t>
            </a:r>
            <a:r>
              <a:rPr lang="pt-BR" dirty="0" err="1"/>
              <a:t>idéias</a:t>
            </a:r>
            <a:r>
              <a:rPr lang="pt-BR" dirty="0"/>
              <a:t> são a natureza e a linguagem é o artista” (PORTO ALEGRE, 1836, p. 176), e “cada nação tem o seu tipo fisionômico, sua mímica, e sua declamação, o que influi muito sobre suas produções artísticas” (PORTO ALEGRE, 1836, p. 176).</a:t>
            </a:r>
          </a:p>
          <a:p>
            <a:endParaRPr lang="pt-BR" dirty="0"/>
          </a:p>
        </p:txBody>
      </p:sp>
    </p:spTree>
    <p:extLst>
      <p:ext uri="{BB962C8B-B14F-4D97-AF65-F5344CB8AC3E}">
        <p14:creationId xmlns:p14="http://schemas.microsoft.com/office/powerpoint/2010/main" val="2851779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O impacto mesológico</a:t>
            </a:r>
            <a:endParaRPr lang="pt-BR" dirty="0"/>
          </a:p>
        </p:txBody>
      </p:sp>
      <p:sp>
        <p:nvSpPr>
          <p:cNvPr id="3" name="Espaço Reservado para Conteúdo 2"/>
          <p:cNvSpPr>
            <a:spLocks noGrp="1"/>
          </p:cNvSpPr>
          <p:nvPr>
            <p:ph idx="1"/>
          </p:nvPr>
        </p:nvSpPr>
        <p:spPr/>
        <p:txBody>
          <a:bodyPr>
            <a:normAutofit fontScale="70000" lnSpcReduction="20000"/>
          </a:bodyPr>
          <a:lstStyle/>
          <a:p>
            <a:pPr algn="just"/>
            <a:r>
              <a:rPr lang="pt-BR" dirty="0"/>
              <a:t>Porto Alegre passa a determinar uma classificação genérica da música e suas nações pela geografia: </a:t>
            </a:r>
            <a:endParaRPr lang="pt-BR" dirty="0" smtClean="0"/>
          </a:p>
          <a:p>
            <a:pPr lvl="1" algn="just"/>
            <a:r>
              <a:rPr lang="pt-BR" dirty="0" smtClean="0"/>
              <a:t>nações </a:t>
            </a:r>
            <a:r>
              <a:rPr lang="pt-BR" dirty="0"/>
              <a:t>meridionais - mais intelectualizadas, as setentrionais - mais apaixonadas, logo, melodiosas. </a:t>
            </a:r>
            <a:endParaRPr lang="pt-BR" dirty="0" smtClean="0"/>
          </a:p>
          <a:p>
            <a:pPr lvl="1" algn="just"/>
            <a:r>
              <a:rPr lang="pt-BR" dirty="0" smtClean="0"/>
              <a:t>A </a:t>
            </a:r>
            <a:r>
              <a:rPr lang="pt-BR" dirty="0"/>
              <a:t>relação com Portugal determina essa vertente para a música brasileira: o </a:t>
            </a:r>
            <a:r>
              <a:rPr lang="pt-BR" dirty="0" err="1"/>
              <a:t>melodismo</a:t>
            </a:r>
            <a:r>
              <a:rPr lang="pt-BR" dirty="0"/>
              <a:t>. </a:t>
            </a:r>
          </a:p>
          <a:p>
            <a:pPr algn="just"/>
            <a:r>
              <a:rPr lang="pt-BR" dirty="0"/>
              <a:t>Desta forma, definida pela história (herdeiros de Portugal) e pela geografia (absolutamente setentrional), a música brasileira é melodiosa. </a:t>
            </a:r>
            <a:endParaRPr lang="pt-BR" dirty="0" smtClean="0"/>
          </a:p>
          <a:p>
            <a:pPr lvl="1" algn="just"/>
            <a:r>
              <a:rPr lang="pt-BR" dirty="0" smtClean="0"/>
              <a:t>Evidentemente</a:t>
            </a:r>
            <a:r>
              <a:rPr lang="pt-BR" dirty="0"/>
              <a:t>, foca-se na cultura espontânea, assim, elegendo a modinha e o lundu como representantes da raça: melodiosos e voluptuosos. </a:t>
            </a:r>
            <a:endParaRPr lang="pt-BR" dirty="0" smtClean="0"/>
          </a:p>
          <a:p>
            <a:pPr lvl="1" algn="just"/>
            <a:r>
              <a:rPr lang="pt-BR" dirty="0" smtClean="0"/>
              <a:t>O </a:t>
            </a:r>
            <a:r>
              <a:rPr lang="pt-BR" dirty="0"/>
              <a:t>impacto mesológico é levado ao extremo “tudo é doce na Bahia, o terreno produz açúcar, e come-se chorando com o ardor da malagueta” (PORTO ALEGRE, 1836, p.180).</a:t>
            </a:r>
          </a:p>
          <a:p>
            <a:endParaRPr lang="pt-BR" dirty="0"/>
          </a:p>
        </p:txBody>
      </p:sp>
    </p:spTree>
    <p:extLst>
      <p:ext uri="{BB962C8B-B14F-4D97-AF65-F5344CB8AC3E}">
        <p14:creationId xmlns:p14="http://schemas.microsoft.com/office/powerpoint/2010/main" val="38184153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 redenção na cultura popular</a:t>
            </a:r>
            <a:endParaRPr lang="pt-BR" dirty="0"/>
          </a:p>
        </p:txBody>
      </p:sp>
      <p:sp>
        <p:nvSpPr>
          <p:cNvPr id="3" name="Espaço Reservado para Conteúdo 2"/>
          <p:cNvSpPr>
            <a:spLocks noGrp="1"/>
          </p:cNvSpPr>
          <p:nvPr>
            <p:ph idx="1"/>
          </p:nvPr>
        </p:nvSpPr>
        <p:spPr/>
        <p:txBody>
          <a:bodyPr>
            <a:normAutofit fontScale="85000" lnSpcReduction="20000"/>
          </a:bodyPr>
          <a:lstStyle/>
          <a:p>
            <a:pPr algn="just"/>
            <a:r>
              <a:rPr lang="pt-BR" dirty="0"/>
              <a:t>Pelo viés de considerar a manifestação musical, que, na interpretação da época, contrariaria os protocolos de dominação, está a perspectiva do contrato social realizado pela expressão que redime o total da população. </a:t>
            </a:r>
            <a:endParaRPr lang="pt-BR" dirty="0" smtClean="0"/>
          </a:p>
          <a:p>
            <a:pPr lvl="1" algn="just"/>
            <a:r>
              <a:rPr lang="pt-BR" dirty="0" smtClean="0"/>
              <a:t>O </a:t>
            </a:r>
            <a:r>
              <a:rPr lang="pt-BR" dirty="0"/>
              <a:t>lundu </a:t>
            </a:r>
            <a:r>
              <a:rPr lang="pt-BR" dirty="0" smtClean="0"/>
              <a:t>seria a </a:t>
            </a:r>
            <a:r>
              <a:rPr lang="pt-BR" dirty="0"/>
              <a:t>própria fórmula da contravenção do decoro palaciano. </a:t>
            </a:r>
            <a:endParaRPr lang="pt-BR" dirty="0" smtClean="0"/>
          </a:p>
          <a:p>
            <a:pPr lvl="2" algn="just"/>
            <a:r>
              <a:rPr lang="pt-BR" dirty="0" smtClean="0"/>
              <a:t>Ademais</a:t>
            </a:r>
            <a:r>
              <a:rPr lang="pt-BR" dirty="0"/>
              <a:t>, e ainda mais naquele momento, uma manifestação nitidamente popular. Escolher o lundu e não a música religiosa, de tanta tradição, era pautar um determinismo histórico fincado num alicerce representativo da nova nação. </a:t>
            </a:r>
            <a:endParaRPr lang="pt-BR" dirty="0" smtClean="0"/>
          </a:p>
          <a:p>
            <a:pPr lvl="2" algn="just"/>
            <a:r>
              <a:rPr lang="pt-BR" dirty="0" smtClean="0"/>
              <a:t>Isso </a:t>
            </a:r>
            <a:r>
              <a:rPr lang="pt-BR" dirty="0"/>
              <a:t>porque observar o que seria a história da arte no Brasil era mais do que meramente pontuar nomes e momentos, era revelar uma sensibilidade inerente, um denominador comum que deveria ser o índice de redenção e força propulsora da nova pátria.</a:t>
            </a:r>
          </a:p>
          <a:p>
            <a:endParaRPr lang="pt-BR" dirty="0"/>
          </a:p>
        </p:txBody>
      </p:sp>
    </p:spTree>
    <p:extLst>
      <p:ext uri="{BB962C8B-B14F-4D97-AF65-F5344CB8AC3E}">
        <p14:creationId xmlns:p14="http://schemas.microsoft.com/office/powerpoint/2010/main" val="3737712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A autonomia política do Brasil</a:t>
            </a:r>
            <a:endParaRPr lang="pt-BR" dirty="0"/>
          </a:p>
        </p:txBody>
      </p:sp>
      <p:sp>
        <p:nvSpPr>
          <p:cNvPr id="3" name="Espaço Reservado para Conteúdo 2"/>
          <p:cNvSpPr>
            <a:spLocks noGrp="1"/>
          </p:cNvSpPr>
          <p:nvPr>
            <p:ph idx="1"/>
          </p:nvPr>
        </p:nvSpPr>
        <p:spPr/>
        <p:txBody>
          <a:bodyPr/>
          <a:lstStyle/>
          <a:p>
            <a:r>
              <a:rPr lang="pt-BR" dirty="0" smtClean="0"/>
              <a:t>Desafios:</a:t>
            </a:r>
          </a:p>
          <a:p>
            <a:pPr lvl="1"/>
            <a:r>
              <a:rPr lang="pt-BR" dirty="0" smtClean="0"/>
              <a:t>A manutenção da unidade territorial</a:t>
            </a:r>
          </a:p>
          <a:p>
            <a:pPr lvl="1"/>
            <a:r>
              <a:rPr lang="pt-BR" dirty="0" smtClean="0"/>
              <a:t>Elite política de mentalidade localista, latifundiária, escravocrata e antiliberal</a:t>
            </a:r>
          </a:p>
          <a:p>
            <a:pPr lvl="1"/>
            <a:r>
              <a:rPr lang="pt-BR" dirty="0" smtClean="0"/>
              <a:t>Fragilidade dos setores burgueses, que não conseguiam aglutinar-se para forjar um discurso de reformas amplas, apoiado no trabalho livre e desenvolvimento do mercado</a:t>
            </a:r>
          </a:p>
          <a:p>
            <a:pPr lvl="1"/>
            <a:endParaRPr lang="pt-BR" dirty="0" smtClean="0"/>
          </a:p>
          <a:p>
            <a:pPr lvl="1"/>
            <a:endParaRPr lang="pt-BR" dirty="0"/>
          </a:p>
        </p:txBody>
      </p:sp>
    </p:spTree>
    <p:extLst>
      <p:ext uri="{BB962C8B-B14F-4D97-AF65-F5344CB8AC3E}">
        <p14:creationId xmlns:p14="http://schemas.microsoft.com/office/powerpoint/2010/main" val="310038831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Negação da tradição </a:t>
            </a:r>
            <a:r>
              <a:rPr lang="pt-BR" dirty="0" err="1" smtClean="0"/>
              <a:t>lusobrasileira</a:t>
            </a:r>
            <a:endParaRPr lang="pt-BR" dirty="0"/>
          </a:p>
        </p:txBody>
      </p:sp>
      <p:sp>
        <p:nvSpPr>
          <p:cNvPr id="3" name="Espaço Reservado para Conteúdo 2"/>
          <p:cNvSpPr>
            <a:spLocks noGrp="1"/>
          </p:cNvSpPr>
          <p:nvPr>
            <p:ph idx="1"/>
          </p:nvPr>
        </p:nvSpPr>
        <p:spPr/>
        <p:txBody>
          <a:bodyPr>
            <a:normAutofit fontScale="85000" lnSpcReduction="10000"/>
          </a:bodyPr>
          <a:lstStyle/>
          <a:p>
            <a:pPr algn="just"/>
            <a:r>
              <a:rPr lang="pt-BR" dirty="0" smtClean="0"/>
              <a:t>O determinismo </a:t>
            </a:r>
            <a:r>
              <a:rPr lang="pt-BR" dirty="0"/>
              <a:t>do cunho nativista negou o reconhecimento da música de tradição eclesiástica dos compositores dessas regiões, nem mesmo autores que ainda estavam presentes nas estantes das igrejas cariocas, como </a:t>
            </a:r>
            <a:r>
              <a:rPr lang="pt-BR" dirty="0" err="1"/>
              <a:t>Emerico</a:t>
            </a:r>
            <a:r>
              <a:rPr lang="pt-BR" dirty="0"/>
              <a:t> Lobo de Mesquita. </a:t>
            </a:r>
            <a:endParaRPr lang="pt-BR" dirty="0" smtClean="0"/>
          </a:p>
          <a:p>
            <a:pPr lvl="1" algn="just"/>
            <a:r>
              <a:rPr lang="pt-BR" dirty="0" smtClean="0"/>
              <a:t>Era </a:t>
            </a:r>
            <a:r>
              <a:rPr lang="pt-BR" dirty="0"/>
              <a:t>uma negação do passado, combatido numa </a:t>
            </a:r>
            <a:r>
              <a:rPr lang="pt-BR" dirty="0" err="1"/>
              <a:t>contra-hegemonia</a:t>
            </a:r>
            <a:r>
              <a:rPr lang="pt-BR" dirty="0"/>
              <a:t> pela música espontânea, intuitiva e popular. </a:t>
            </a:r>
            <a:endParaRPr lang="pt-BR" dirty="0" smtClean="0"/>
          </a:p>
          <a:p>
            <a:pPr lvl="2" algn="just"/>
            <a:r>
              <a:rPr lang="pt-BR" dirty="0" smtClean="0"/>
              <a:t>Nem </a:t>
            </a:r>
            <a:r>
              <a:rPr lang="pt-BR" dirty="0"/>
              <a:t>mesmo a biografia do padre José Maurício, igualmente publicada na revista, alardeava a certeza estilística e a compreensão ritualística nas composições do padre. </a:t>
            </a:r>
            <a:endParaRPr lang="pt-BR" dirty="0" smtClean="0"/>
          </a:p>
          <a:p>
            <a:pPr lvl="2" algn="just"/>
            <a:r>
              <a:rPr lang="pt-BR" dirty="0" smtClean="0"/>
              <a:t>Sua </a:t>
            </a:r>
            <a:r>
              <a:rPr lang="pt-BR" dirty="0"/>
              <a:t>afirmação converge à construção do mito de resistência, aliás, perspectiva que se projetará como cânone. </a:t>
            </a:r>
          </a:p>
          <a:p>
            <a:endParaRPr lang="pt-BR" dirty="0"/>
          </a:p>
        </p:txBody>
      </p:sp>
    </p:spTree>
    <p:extLst>
      <p:ext uri="{BB962C8B-B14F-4D97-AF65-F5344CB8AC3E}">
        <p14:creationId xmlns:p14="http://schemas.microsoft.com/office/powerpoint/2010/main" val="24992398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A influência da Escola Eclética francesa</a:t>
            </a:r>
            <a:endParaRPr lang="pt-BR" dirty="0"/>
          </a:p>
        </p:txBody>
      </p:sp>
      <p:sp>
        <p:nvSpPr>
          <p:cNvPr id="3" name="Espaço Reservado para Conteúdo 2"/>
          <p:cNvSpPr>
            <a:spLocks noGrp="1"/>
          </p:cNvSpPr>
          <p:nvPr>
            <p:ph idx="1"/>
          </p:nvPr>
        </p:nvSpPr>
        <p:spPr/>
        <p:txBody>
          <a:bodyPr>
            <a:normAutofit fontScale="70000" lnSpcReduction="20000"/>
          </a:bodyPr>
          <a:lstStyle/>
          <a:p>
            <a:pPr algn="just"/>
            <a:r>
              <a:rPr lang="pt-BR" dirty="0"/>
              <a:t>Os argumentos que </a:t>
            </a:r>
            <a:r>
              <a:rPr lang="pt-BR" dirty="0" smtClean="0"/>
              <a:t>definem todo </a:t>
            </a:r>
            <a:r>
              <a:rPr lang="pt-BR" dirty="0"/>
              <a:t>o alinhamento filosófico da primeira geração de românticos do Brasil têm um porto seguro: a Escola Eclética fundada nas ideias de Maine de </a:t>
            </a:r>
            <a:r>
              <a:rPr lang="pt-BR" dirty="0" err="1"/>
              <a:t>Biram</a:t>
            </a:r>
            <a:r>
              <a:rPr lang="pt-BR" dirty="0"/>
              <a:t> e Victor </a:t>
            </a:r>
            <a:r>
              <a:rPr lang="pt-BR" dirty="0" err="1"/>
              <a:t>Cousin</a:t>
            </a:r>
            <a:r>
              <a:rPr lang="pt-BR" dirty="0"/>
              <a:t>. </a:t>
            </a:r>
            <a:endParaRPr lang="pt-BR" dirty="0" smtClean="0"/>
          </a:p>
          <a:p>
            <a:pPr lvl="1" algn="just"/>
            <a:r>
              <a:rPr lang="pt-BR" dirty="0" smtClean="0"/>
              <a:t>Principalmente</a:t>
            </a:r>
            <a:r>
              <a:rPr lang="pt-BR" dirty="0"/>
              <a:t>, este último teve influência direta sobre os intelectuais brasileiros que tiveram forte atuação entre 1830 a 1870, rivalizando-se com os tradicionalistas católicos e kantianos liberais. </a:t>
            </a:r>
          </a:p>
          <a:p>
            <a:pPr algn="just"/>
            <a:r>
              <a:rPr lang="pt-BR" dirty="0" smtClean="0"/>
              <a:t>A ideia otimista de Estado</a:t>
            </a:r>
          </a:p>
          <a:p>
            <a:pPr lvl="1" algn="just"/>
            <a:r>
              <a:rPr lang="pt-BR" dirty="0" smtClean="0"/>
              <a:t>De </a:t>
            </a:r>
            <a:r>
              <a:rPr lang="pt-BR" dirty="0" err="1"/>
              <a:t>Cousin</a:t>
            </a:r>
            <a:r>
              <a:rPr lang="pt-BR" dirty="0"/>
              <a:t>, os intelectuais brasileiros, como Gonçalves de Magalhães, Araújo Porto Alegre, Silvestre Pinheiro Ferreira, entre outros, assimilaram a noção otimista do Estado, sempre, a partir de uma óptica liberal (encontro de todas as ideias) e legalista; constituída da ação transformadora do homem pela inteligência e liberdade, ultimada na forma do Estado, assim, encontrando o homem a sua relação com o belo, como afirma Victor </a:t>
            </a:r>
            <a:r>
              <a:rPr lang="pt-BR" dirty="0" err="1"/>
              <a:t>Cousin</a:t>
            </a:r>
            <a:endParaRPr lang="pt-BR" dirty="0"/>
          </a:p>
        </p:txBody>
      </p:sp>
    </p:spTree>
    <p:extLst>
      <p:ext uri="{BB962C8B-B14F-4D97-AF65-F5344CB8AC3E}">
        <p14:creationId xmlns:p14="http://schemas.microsoft.com/office/powerpoint/2010/main" val="16454462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115616" y="1305342"/>
            <a:ext cx="6624736" cy="2862322"/>
          </a:xfrm>
          <a:prstGeom prst="rect">
            <a:avLst/>
          </a:prstGeom>
        </p:spPr>
        <p:txBody>
          <a:bodyPr wrap="square">
            <a:spAutoFit/>
          </a:bodyPr>
          <a:lstStyle/>
          <a:p>
            <a:pPr algn="just"/>
            <a:r>
              <a:rPr lang="x-none"/>
              <a:t>A beleza da arte é superior à beleza natural com toda a superioridade do homem sobre a natureza. E não deve dizer-se que esta beleza seja uma quimera, pois a mais alta verdade está no pensamento; o que reflete melhor o pensamento é o mais verdadeiro, e as obras de arte são por isto muito mais verdadeiras que as da natureza. O mundo da arte é tão verdadeiro como o mundo político e o mundo da indústria. Como os outros dois, é obra da inteligência e da liberdade do homem, trabalhando umas vezes sobre uma natureza rebelde e sobre paixões desenfreadas, outras sobre belezas </a:t>
            </a:r>
            <a:r>
              <a:rPr lang="x-none"/>
              <a:t>grosseiras </a:t>
            </a:r>
            <a:r>
              <a:rPr lang="x-none" smtClean="0"/>
              <a:t>(</a:t>
            </a:r>
            <a:r>
              <a:rPr lang="pt-BR" dirty="0" err="1" smtClean="0"/>
              <a:t>Cousin</a:t>
            </a:r>
            <a:r>
              <a:rPr lang="pt-BR" dirty="0" smtClean="0"/>
              <a:t> </a:t>
            </a:r>
            <a:r>
              <a:rPr lang="x-none" smtClean="0"/>
              <a:t>apud </a:t>
            </a:r>
            <a:r>
              <a:rPr lang="x-none"/>
              <a:t>PAIM, 1999, p.11)</a:t>
            </a:r>
            <a:r>
              <a:rPr lang="pt-BR" dirty="0"/>
              <a:t>.</a:t>
            </a:r>
          </a:p>
        </p:txBody>
      </p:sp>
    </p:spTree>
    <p:extLst>
      <p:ext uri="{BB962C8B-B14F-4D97-AF65-F5344CB8AC3E}">
        <p14:creationId xmlns:p14="http://schemas.microsoft.com/office/powerpoint/2010/main" val="21368430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Expressão do romantismo</a:t>
            </a:r>
            <a:endParaRPr lang="pt-BR" dirty="0"/>
          </a:p>
        </p:txBody>
      </p:sp>
      <p:sp>
        <p:nvSpPr>
          <p:cNvPr id="3" name="Espaço Reservado para Conteúdo 2"/>
          <p:cNvSpPr>
            <a:spLocks noGrp="1"/>
          </p:cNvSpPr>
          <p:nvPr>
            <p:ph idx="1"/>
          </p:nvPr>
        </p:nvSpPr>
        <p:spPr/>
        <p:txBody>
          <a:bodyPr>
            <a:normAutofit fontScale="92500" lnSpcReduction="10000"/>
          </a:bodyPr>
          <a:lstStyle/>
          <a:p>
            <a:pPr algn="just"/>
            <a:r>
              <a:rPr lang="pt-BR" dirty="0"/>
              <a:t>Pauta romântica que encontra afirmações similares em </a:t>
            </a:r>
            <a:r>
              <a:rPr lang="pt-BR" dirty="0" err="1"/>
              <a:t>Schilling</a:t>
            </a:r>
            <a:r>
              <a:rPr lang="pt-BR" dirty="0"/>
              <a:t>, Schiller e </a:t>
            </a:r>
            <a:r>
              <a:rPr lang="pt-BR" dirty="0" err="1"/>
              <a:t>Holderlin</a:t>
            </a:r>
            <a:r>
              <a:rPr lang="pt-BR" dirty="0"/>
              <a:t>, a questão da estetização da realidade pela arte foi vista como fundamental para a definição da própria ação política e filosófica. </a:t>
            </a:r>
            <a:endParaRPr lang="pt-BR" dirty="0" smtClean="0"/>
          </a:p>
          <a:p>
            <a:pPr lvl="1" algn="just"/>
            <a:r>
              <a:rPr lang="pt-BR" dirty="0" smtClean="0"/>
              <a:t>Assim </a:t>
            </a:r>
            <a:r>
              <a:rPr lang="pt-BR" dirty="0"/>
              <a:t>como os alemães, </a:t>
            </a:r>
            <a:r>
              <a:rPr lang="pt-BR" dirty="0" err="1"/>
              <a:t>Cousin</a:t>
            </a:r>
            <a:r>
              <a:rPr lang="pt-BR" dirty="0"/>
              <a:t> considera a filosofia e arte um todo relacional. </a:t>
            </a:r>
            <a:endParaRPr lang="pt-BR" dirty="0" smtClean="0"/>
          </a:p>
          <a:p>
            <a:pPr lvl="2" algn="just"/>
            <a:r>
              <a:rPr lang="pt-BR" dirty="0" smtClean="0"/>
              <a:t>Observa </a:t>
            </a:r>
            <a:r>
              <a:rPr lang="pt-BR" dirty="0"/>
              <a:t>que a estetização da vida acaba por induzir uma visão religiosa, pois o homem, por meio da natureza, potencializa um reconhecimento à ordem divina; outro conceito caro aos redatores da </a:t>
            </a:r>
            <a:r>
              <a:rPr lang="pt-BR" i="1" dirty="0"/>
              <a:t>Revista </a:t>
            </a:r>
            <a:r>
              <a:rPr lang="pt-BR" i="1" dirty="0" err="1"/>
              <a:t>Nitheroy</a:t>
            </a:r>
            <a:r>
              <a:rPr lang="pt-BR" i="1" dirty="0"/>
              <a:t>.</a:t>
            </a:r>
            <a:endParaRPr lang="pt-BR" dirty="0"/>
          </a:p>
          <a:p>
            <a:pPr algn="just"/>
            <a:endParaRPr lang="pt-BR" dirty="0"/>
          </a:p>
        </p:txBody>
      </p:sp>
    </p:spTree>
    <p:extLst>
      <p:ext uri="{BB962C8B-B14F-4D97-AF65-F5344CB8AC3E}">
        <p14:creationId xmlns:p14="http://schemas.microsoft.com/office/powerpoint/2010/main" val="32543726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Idealismo romântico</a:t>
            </a:r>
            <a:endParaRPr lang="pt-BR" dirty="0"/>
          </a:p>
        </p:txBody>
      </p:sp>
      <p:sp>
        <p:nvSpPr>
          <p:cNvPr id="3" name="Espaço Reservado para Conteúdo 2"/>
          <p:cNvSpPr>
            <a:spLocks noGrp="1"/>
          </p:cNvSpPr>
          <p:nvPr>
            <p:ph idx="1"/>
          </p:nvPr>
        </p:nvSpPr>
        <p:spPr/>
        <p:txBody>
          <a:bodyPr>
            <a:normAutofit fontScale="55000" lnSpcReduction="20000"/>
          </a:bodyPr>
          <a:lstStyle/>
          <a:p>
            <a:r>
              <a:rPr lang="pt-BR" dirty="0" smtClean="0"/>
              <a:t>Desenvolvimento </a:t>
            </a:r>
            <a:r>
              <a:rPr lang="pt-BR" dirty="0"/>
              <a:t>do idealismo e </a:t>
            </a:r>
            <a:r>
              <a:rPr lang="pt-BR" dirty="0" smtClean="0"/>
              <a:t>historicismo</a:t>
            </a:r>
          </a:p>
          <a:p>
            <a:pPr lvl="1"/>
            <a:r>
              <a:rPr lang="pt-BR" dirty="0" smtClean="0"/>
              <a:t>Para </a:t>
            </a:r>
            <a:r>
              <a:rPr lang="pt-BR" dirty="0" err="1"/>
              <a:t>Cousin</a:t>
            </a:r>
            <a:r>
              <a:rPr lang="pt-BR" dirty="0"/>
              <a:t>, seguindo as considerações de Antônio Paim (1999), o mundo das ideias é derivado de um desenvolvimento da percepção do mundo:</a:t>
            </a:r>
          </a:p>
          <a:p>
            <a:r>
              <a:rPr lang="x-none"/>
              <a:t>O homem, pois, na visão de Cousin, percorrendo as etapas da ciência e da economia política, do direito e do Estado, das artes e do culto religioso, não se dá ainda por satisfeito e descobre que pode considerar autonomamente o próprio pensamento para cogitar da verdade e da falsidade e também da reflexão em geral</a:t>
            </a:r>
            <a:r>
              <a:rPr lang="x-none"/>
              <a:t>. </a:t>
            </a:r>
            <a:endParaRPr lang="pt-BR" dirty="0" smtClean="0"/>
          </a:p>
          <a:p>
            <a:pPr lvl="1"/>
            <a:r>
              <a:rPr lang="x-none" smtClean="0"/>
              <a:t>A </a:t>
            </a:r>
            <a:r>
              <a:rPr lang="x-none"/>
              <a:t>forma natural do pensamento são as idéias, razão pela qual o pensamento só se compreende tomando a si mesmo como objeto, isto é, as idéias. Aqui efetivamente a criação humana chega ao seu limite superior (PAIM, 1999, p.1</a:t>
            </a:r>
            <a:r>
              <a:rPr lang="pt-BR" dirty="0"/>
              <a:t>4</a:t>
            </a:r>
            <a:r>
              <a:rPr lang="x-none"/>
              <a:t>)</a:t>
            </a:r>
            <a:r>
              <a:rPr lang="pt-BR" dirty="0"/>
              <a:t>.</a:t>
            </a:r>
          </a:p>
          <a:p>
            <a:r>
              <a:rPr lang="pt-BR" dirty="0"/>
              <a:t>Contudo somente a filosofia poderia sistematizar a compreensão da formação das ideias. </a:t>
            </a:r>
            <a:endParaRPr lang="pt-BR" dirty="0" smtClean="0"/>
          </a:p>
          <a:p>
            <a:pPr lvl="1"/>
            <a:r>
              <a:rPr lang="pt-BR" dirty="0" smtClean="0"/>
              <a:t>O </a:t>
            </a:r>
            <a:r>
              <a:rPr lang="pt-BR" dirty="0"/>
              <a:t>seu princípio seria justamente histórico, pois, no tempo, formar-se-ia o universo das ideias, tanto como condição de existência – momento supremo das etapas da retroação, estetização e culto da natureza; como de desenvolvimento – a filosofia avançaria pelo confronto das ideias. Para tanto, assim como Hegel, de quem </a:t>
            </a:r>
            <a:r>
              <a:rPr lang="pt-BR" dirty="0" err="1"/>
              <a:t>Cousin</a:t>
            </a:r>
            <a:r>
              <a:rPr lang="pt-BR" dirty="0"/>
              <a:t> era próximo, o plano historicista era o fundamento do desenvolvimento da sociedade.</a:t>
            </a:r>
          </a:p>
        </p:txBody>
      </p:sp>
    </p:spTree>
    <p:extLst>
      <p:ext uri="{BB962C8B-B14F-4D97-AF65-F5344CB8AC3E}">
        <p14:creationId xmlns:p14="http://schemas.microsoft.com/office/powerpoint/2010/main" val="33093985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Influência de Hegel</a:t>
            </a:r>
            <a:endParaRPr lang="pt-BR" dirty="0"/>
          </a:p>
        </p:txBody>
      </p:sp>
      <p:sp>
        <p:nvSpPr>
          <p:cNvPr id="3" name="Espaço Reservado para Conteúdo 2"/>
          <p:cNvSpPr>
            <a:spLocks noGrp="1"/>
          </p:cNvSpPr>
          <p:nvPr>
            <p:ph idx="1"/>
          </p:nvPr>
        </p:nvSpPr>
        <p:spPr/>
        <p:txBody>
          <a:bodyPr>
            <a:normAutofit fontScale="70000" lnSpcReduction="20000"/>
          </a:bodyPr>
          <a:lstStyle/>
          <a:p>
            <a:pPr algn="just"/>
            <a:r>
              <a:rPr lang="pt-BR" dirty="0"/>
              <a:t>A transformação do idealismo hegeliano de </a:t>
            </a:r>
            <a:r>
              <a:rPr lang="pt-BR" dirty="0" err="1"/>
              <a:t>Cousin</a:t>
            </a:r>
            <a:r>
              <a:rPr lang="pt-BR" dirty="0"/>
              <a:t> em ecletismo está na associação com o psicologismo herdado de Maine de </a:t>
            </a:r>
            <a:r>
              <a:rPr lang="pt-BR" dirty="0" err="1"/>
              <a:t>Biram</a:t>
            </a:r>
            <a:r>
              <a:rPr lang="pt-BR" dirty="0"/>
              <a:t>. </a:t>
            </a:r>
            <a:endParaRPr lang="pt-BR" dirty="0" smtClean="0"/>
          </a:p>
          <a:p>
            <a:pPr lvl="1" algn="just"/>
            <a:r>
              <a:rPr lang="pt-BR" dirty="0" smtClean="0"/>
              <a:t>Primeiro</a:t>
            </a:r>
            <a:r>
              <a:rPr lang="pt-BR" dirty="0"/>
              <a:t>, por uma conversão ao platonismo – expressa, em Porto Alegre, como concepção da teoria do </a:t>
            </a:r>
            <a:r>
              <a:rPr lang="pt-BR" i="1" dirty="0" err="1"/>
              <a:t>ethos</a:t>
            </a:r>
            <a:r>
              <a:rPr lang="pt-BR" dirty="0"/>
              <a:t>; </a:t>
            </a:r>
            <a:endParaRPr lang="pt-BR" dirty="0" smtClean="0"/>
          </a:p>
          <a:p>
            <a:pPr lvl="1" algn="just"/>
            <a:r>
              <a:rPr lang="pt-BR" dirty="0" smtClean="0"/>
              <a:t>e</a:t>
            </a:r>
            <a:r>
              <a:rPr lang="pt-BR" dirty="0"/>
              <a:t>, segundo, pela expressão do pensamento espiritualista, ou seja, a consideração de uma realidade dualística – a perfeição de Deus e da razão – como o caminho para a filosofia e moral perfeita. </a:t>
            </a:r>
            <a:endParaRPr lang="pt-BR" dirty="0" smtClean="0"/>
          </a:p>
          <a:p>
            <a:pPr algn="just"/>
            <a:r>
              <a:rPr lang="pt-BR" dirty="0" smtClean="0"/>
              <a:t>É </a:t>
            </a:r>
            <a:r>
              <a:rPr lang="pt-BR" dirty="0"/>
              <a:t>um resgate romântico da antiga escolástica, que justifica não somente o apego à arte como forma filosófica de expressão, mas o conceito de infinito e adesão à religiosidade. </a:t>
            </a:r>
            <a:endParaRPr lang="pt-BR" dirty="0" smtClean="0"/>
          </a:p>
          <a:p>
            <a:pPr lvl="1" algn="just"/>
            <a:r>
              <a:rPr lang="pt-BR" dirty="0" smtClean="0"/>
              <a:t>Desdobramentos </a:t>
            </a:r>
            <a:r>
              <a:rPr lang="pt-BR" dirty="0"/>
              <a:t>dessa escola são o simbolismo, o liberalismo e, por ele, o laicismo, pois para a verdade seria necessária a dialética da grande contradição – espírito e corpo.</a:t>
            </a:r>
          </a:p>
          <a:p>
            <a:endParaRPr lang="pt-BR" dirty="0"/>
          </a:p>
        </p:txBody>
      </p:sp>
    </p:spTree>
    <p:extLst>
      <p:ext uri="{BB962C8B-B14F-4D97-AF65-F5344CB8AC3E}">
        <p14:creationId xmlns:p14="http://schemas.microsoft.com/office/powerpoint/2010/main" val="36214003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Fundamentação eclética</a:t>
            </a:r>
            <a:endParaRPr lang="pt-BR" dirty="0"/>
          </a:p>
        </p:txBody>
      </p:sp>
      <p:sp>
        <p:nvSpPr>
          <p:cNvPr id="3" name="Espaço Reservado para Conteúdo 2"/>
          <p:cNvSpPr>
            <a:spLocks noGrp="1"/>
          </p:cNvSpPr>
          <p:nvPr>
            <p:ph idx="1"/>
          </p:nvPr>
        </p:nvSpPr>
        <p:spPr/>
        <p:txBody>
          <a:bodyPr>
            <a:normAutofit fontScale="70000" lnSpcReduction="20000"/>
          </a:bodyPr>
          <a:lstStyle/>
          <a:p>
            <a:pPr algn="just"/>
            <a:r>
              <a:rPr lang="pt-BR" dirty="0" smtClean="0"/>
              <a:t>Por </a:t>
            </a:r>
            <a:r>
              <a:rPr lang="pt-BR" dirty="0"/>
              <a:t>ecletismo, entende-se o esforço filosófico por equilibrar a explicação científica com termos que não a apartem de uma espiritualidade fundamental para um psicologismo da observação científica</a:t>
            </a:r>
            <a:r>
              <a:rPr lang="pt-BR" dirty="0" smtClean="0"/>
              <a:t>:</a:t>
            </a:r>
          </a:p>
          <a:p>
            <a:pPr marL="0" indent="0" algn="just">
              <a:buNone/>
            </a:pPr>
            <a:endParaRPr lang="pt-BR" dirty="0"/>
          </a:p>
          <a:p>
            <a:pPr marL="0" indent="0" algn="just">
              <a:buNone/>
            </a:pPr>
            <a:r>
              <a:rPr lang="x-none" i="1"/>
              <a:t>Ao caracterizar como fato primitivo da consciência ao esforço voluntário - decorrente da iniciativa do sujeito, sem que haja sido instado por estímulos externos – e assim se apreender como causa e liberdade, o espiritualismo eclético punha na balança um argumento que então se considerava como correspondendo plenamente às exigências da observação científica. Como Biran nunca se propusera refutar o empirismo, mas apenas torná-lo coerente, introduzia-se a psicologia no caminho da ciência moderna. A afirmativa da realidade espiritual se fazia incorporando as conquistas da Época Moderna e, ao mesmo tempo, ampliando o campo de aplicação do que se entendia como a metodologia de eficácia: comprovada (PAIM, 1999, p.21)</a:t>
            </a:r>
            <a:r>
              <a:rPr lang="pt-BR" i="1" dirty="0"/>
              <a:t>.</a:t>
            </a:r>
          </a:p>
          <a:p>
            <a:endParaRPr lang="pt-BR" dirty="0"/>
          </a:p>
        </p:txBody>
      </p:sp>
      <p:sp>
        <p:nvSpPr>
          <p:cNvPr id="4" name="Retângulo 3"/>
          <p:cNvSpPr/>
          <p:nvPr/>
        </p:nvSpPr>
        <p:spPr>
          <a:xfrm>
            <a:off x="467544" y="2996952"/>
            <a:ext cx="8208912" cy="316835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395251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Nativismo romântico</a:t>
            </a:r>
            <a:endParaRPr lang="pt-BR" dirty="0"/>
          </a:p>
        </p:txBody>
      </p:sp>
      <p:sp>
        <p:nvSpPr>
          <p:cNvPr id="3" name="Espaço Reservado para Conteúdo 2"/>
          <p:cNvSpPr>
            <a:spLocks noGrp="1"/>
          </p:cNvSpPr>
          <p:nvPr>
            <p:ph idx="1"/>
          </p:nvPr>
        </p:nvSpPr>
        <p:spPr/>
        <p:txBody>
          <a:bodyPr>
            <a:normAutofit lnSpcReduction="10000"/>
          </a:bodyPr>
          <a:lstStyle/>
          <a:p>
            <a:r>
              <a:rPr lang="pt-BR" dirty="0" smtClean="0"/>
              <a:t>Estetização da ação política</a:t>
            </a:r>
          </a:p>
          <a:p>
            <a:pPr lvl="1" algn="just"/>
            <a:r>
              <a:rPr lang="pt-BR" dirty="0"/>
              <a:t>A falta de coesão da classe burguesa impedia uma “revolução” nos moldes </a:t>
            </a:r>
            <a:r>
              <a:rPr lang="pt-BR" dirty="0" smtClean="0"/>
              <a:t>franceses</a:t>
            </a:r>
            <a:endParaRPr lang="pt-BR" dirty="0"/>
          </a:p>
          <a:p>
            <a:pPr lvl="1" algn="just"/>
            <a:r>
              <a:rPr lang="pt-BR" dirty="0" smtClean="0"/>
              <a:t>A </a:t>
            </a:r>
            <a:r>
              <a:rPr lang="pt-BR" dirty="0"/>
              <a:t>desarticulação política não impediu a formação de </a:t>
            </a:r>
            <a:r>
              <a:rPr lang="pt-BR" dirty="0" smtClean="0"/>
              <a:t>intelectuais</a:t>
            </a:r>
          </a:p>
          <a:p>
            <a:pPr lvl="2" algn="just"/>
            <a:r>
              <a:rPr lang="pt-BR" dirty="0" smtClean="0"/>
              <a:t>Mesmo </a:t>
            </a:r>
            <a:r>
              <a:rPr lang="pt-BR" dirty="0"/>
              <a:t>isolados da ação política ou fragilmente representados por liberais como Gonçalves Ledo, deram vozes ao desejo de modernização através de uma crítica sistemática aos modelos de hegemonia social que se perpetuavam desde as profundezas </a:t>
            </a:r>
            <a:r>
              <a:rPr lang="pt-BR" dirty="0" smtClean="0"/>
              <a:t>coloniais</a:t>
            </a:r>
            <a:endParaRPr lang="pt-BR" dirty="0"/>
          </a:p>
          <a:p>
            <a:pPr lvl="1" algn="just"/>
            <a:endParaRPr lang="pt-BR" dirty="0"/>
          </a:p>
        </p:txBody>
      </p:sp>
    </p:spTree>
    <p:extLst>
      <p:ext uri="{BB962C8B-B14F-4D97-AF65-F5344CB8AC3E}">
        <p14:creationId xmlns:p14="http://schemas.microsoft.com/office/powerpoint/2010/main" val="9040481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fontScale="90000"/>
          </a:bodyPr>
          <a:lstStyle/>
          <a:p>
            <a:r>
              <a:rPr lang="pt-BR" smtClean="0"/>
              <a:t>Século XIX: A literatura e o ideário romântico </a:t>
            </a:r>
            <a:endParaRPr lang="pt-BR" smtClean="0"/>
          </a:p>
        </p:txBody>
      </p:sp>
      <p:sp>
        <p:nvSpPr>
          <p:cNvPr id="14339" name="Rectangle 3"/>
          <p:cNvSpPr>
            <a:spLocks noGrp="1" noChangeArrowheads="1"/>
          </p:cNvSpPr>
          <p:nvPr>
            <p:ph type="body" idx="1"/>
          </p:nvPr>
        </p:nvSpPr>
        <p:spPr/>
        <p:txBody>
          <a:bodyPr>
            <a:normAutofit fontScale="70000" lnSpcReduction="20000"/>
          </a:bodyPr>
          <a:lstStyle/>
          <a:p>
            <a:pPr algn="just"/>
            <a:r>
              <a:rPr lang="pt-BR" dirty="0" smtClean="0"/>
              <a:t>Após a independência, despontam a prosa patriótica, o ensaio político e o sermão nacionalista</a:t>
            </a:r>
          </a:p>
          <a:p>
            <a:pPr lvl="1" algn="just"/>
            <a:r>
              <a:rPr lang="pt-BR" dirty="0" smtClean="0"/>
              <a:t>Ainda que não foram esteticamente significativos, foi para a definição da consciência nacional. </a:t>
            </a:r>
          </a:p>
          <a:p>
            <a:pPr lvl="1" algn="just"/>
            <a:r>
              <a:rPr lang="pt-BR" dirty="0" smtClean="0"/>
              <a:t>Neste momento, o dado mais importante é a definição de que existe, ou deveria existir, uma literatura portuguesa e outra, brasileira. </a:t>
            </a:r>
          </a:p>
          <a:p>
            <a:pPr algn="just"/>
            <a:r>
              <a:rPr lang="pt-BR" dirty="0" smtClean="0"/>
              <a:t>Abundaram no momento da fundação do Império os jornais e panfletos políticos ou simplesmente facciosos </a:t>
            </a:r>
          </a:p>
          <a:p>
            <a:pPr lvl="1" algn="just"/>
            <a:r>
              <a:rPr lang="pt-BR" dirty="0" smtClean="0"/>
              <a:t>Mais do que ideias, esses periódicos representavam as paixões do momento e lhes traziam no estilo os ardores e violências. </a:t>
            </a:r>
          </a:p>
          <a:p>
            <a:pPr algn="just"/>
            <a:r>
              <a:rPr lang="pt-BR" dirty="0" smtClean="0"/>
              <a:t>Escritores brasileiros começaram a enfatizar a liberdade individual, o subjetivismo, e uma preocupação com os assuntos sociais.</a:t>
            </a:r>
          </a:p>
          <a:p>
            <a:pPr algn="just"/>
            <a:r>
              <a:rPr lang="pt-BR" dirty="0" smtClean="0"/>
              <a:t>Na música vigora ainda o sentido clássico</a:t>
            </a:r>
          </a:p>
        </p:txBody>
      </p:sp>
    </p:spTree>
    <p:extLst>
      <p:ext uri="{BB962C8B-B14F-4D97-AF65-F5344CB8AC3E}">
        <p14:creationId xmlns:p14="http://schemas.microsoft.com/office/powerpoint/2010/main" val="25318142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 perspectiva do atraso </a:t>
            </a:r>
            <a:endParaRPr lang="pt-BR" dirty="0"/>
          </a:p>
        </p:txBody>
      </p:sp>
      <p:sp>
        <p:nvSpPr>
          <p:cNvPr id="3" name="Espaço Reservado para Conteúdo 2"/>
          <p:cNvSpPr>
            <a:spLocks noGrp="1"/>
          </p:cNvSpPr>
          <p:nvPr>
            <p:ph idx="1"/>
          </p:nvPr>
        </p:nvSpPr>
        <p:spPr/>
        <p:txBody>
          <a:bodyPr>
            <a:normAutofit fontScale="85000" lnSpcReduction="20000"/>
          </a:bodyPr>
          <a:lstStyle/>
          <a:p>
            <a:pPr algn="just"/>
            <a:r>
              <a:rPr lang="pt-BR" dirty="0" smtClean="0"/>
              <a:t>Forjava-se </a:t>
            </a:r>
            <a:r>
              <a:rPr lang="pt-BR" dirty="0"/>
              <a:t>a certeza de que o atraso do Brasil estaria vinculado às amarras de um clero corrompido e de uma nobreza espoliativa. </a:t>
            </a:r>
            <a:endParaRPr lang="pt-BR" dirty="0" smtClean="0"/>
          </a:p>
          <a:p>
            <a:pPr lvl="1" algn="just"/>
            <a:r>
              <a:rPr lang="pt-BR" dirty="0" smtClean="0"/>
              <a:t>Sob </a:t>
            </a:r>
            <a:r>
              <a:rPr lang="pt-BR" dirty="0"/>
              <a:t>esses alicerces, erguia-se o discurso abolicionista, capitalista e anticlerical no sentido de resistência a uma Igreja que compartilhava, desde sempre, as benesses do poder oligárquico. </a:t>
            </a:r>
            <a:endParaRPr lang="pt-BR" dirty="0" smtClean="0"/>
          </a:p>
          <a:p>
            <a:pPr algn="just"/>
            <a:r>
              <a:rPr lang="pt-BR" dirty="0" smtClean="0"/>
              <a:t>A negação da música religiosa</a:t>
            </a:r>
            <a:endParaRPr lang="pt-BR" dirty="0"/>
          </a:p>
          <a:p>
            <a:pPr lvl="1" algn="just"/>
            <a:r>
              <a:rPr lang="pt-BR" dirty="0" smtClean="0"/>
              <a:t>Tal </a:t>
            </a:r>
            <a:r>
              <a:rPr lang="pt-BR" dirty="0"/>
              <a:t>perspectiva é importante, pois, desse sentimento, formou-se um cânone que, na historiografia musical, negará a importância da música religiosa feita no Brasil, em tempos coloniais, de Manuel de Araújo Porto Alegre a Mario de Andrade.</a:t>
            </a:r>
          </a:p>
        </p:txBody>
      </p:sp>
    </p:spTree>
    <p:extLst>
      <p:ext uri="{BB962C8B-B14F-4D97-AF65-F5344CB8AC3E}">
        <p14:creationId xmlns:p14="http://schemas.microsoft.com/office/powerpoint/2010/main" val="14277790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 política pelas letras</a:t>
            </a:r>
            <a:endParaRPr lang="pt-BR" dirty="0"/>
          </a:p>
        </p:txBody>
      </p:sp>
      <p:sp>
        <p:nvSpPr>
          <p:cNvPr id="3" name="Espaço Reservado para Conteúdo 2"/>
          <p:cNvSpPr>
            <a:spLocks noGrp="1"/>
          </p:cNvSpPr>
          <p:nvPr>
            <p:ph idx="1"/>
          </p:nvPr>
        </p:nvSpPr>
        <p:spPr/>
        <p:txBody>
          <a:bodyPr>
            <a:normAutofit fontScale="92500" lnSpcReduction="10000"/>
          </a:bodyPr>
          <a:lstStyle/>
          <a:p>
            <a:pPr lvl="1" algn="just"/>
            <a:r>
              <a:rPr lang="pt-BR" dirty="0" smtClean="0"/>
              <a:t>Alinhava-se </a:t>
            </a:r>
            <a:r>
              <a:rPr lang="pt-BR" dirty="0"/>
              <a:t>à tendência da revolução romântica de que tinha plena </a:t>
            </a:r>
            <a:r>
              <a:rPr lang="pt-BR" dirty="0" smtClean="0"/>
              <a:t>consciência</a:t>
            </a:r>
          </a:p>
          <a:p>
            <a:pPr lvl="1" algn="just"/>
            <a:r>
              <a:rPr lang="pt-BR" dirty="0"/>
              <a:t>Como o discurso da autonomia dos povos que animava a revolução estendia-se às formas de expressão da terra, definia-se também a existência, viva ou latente, de uma literatura portuguesa e outra brasileira. </a:t>
            </a:r>
            <a:endParaRPr lang="pt-BR" dirty="0" smtClean="0"/>
          </a:p>
          <a:p>
            <a:pPr lvl="2" algn="just"/>
            <a:r>
              <a:rPr lang="pt-BR" dirty="0" smtClean="0"/>
              <a:t>Em </a:t>
            </a:r>
            <a:r>
              <a:rPr lang="pt-BR" dirty="0"/>
              <a:t>pouco tempo, escritores brasileiros, como Domingos José Gonçalves de Magalhães, começaram a enfatizar a liberdade individual, o subjetivismo e uma preocupação com a construção de uma história do Brasil pela perspectiva do brasileiro.</a:t>
            </a:r>
          </a:p>
          <a:p>
            <a:pPr lvl="1" algn="just"/>
            <a:endParaRPr lang="pt-BR" dirty="0"/>
          </a:p>
        </p:txBody>
      </p:sp>
    </p:spTree>
    <p:extLst>
      <p:ext uri="{BB962C8B-B14F-4D97-AF65-F5344CB8AC3E}">
        <p14:creationId xmlns:p14="http://schemas.microsoft.com/office/powerpoint/2010/main" val="13945064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Revista </a:t>
            </a:r>
            <a:r>
              <a:rPr lang="pt-BR" dirty="0" err="1" smtClean="0"/>
              <a:t>Nitheroy</a:t>
            </a:r>
            <a:endParaRPr lang="pt-BR" dirty="0"/>
          </a:p>
        </p:txBody>
      </p:sp>
      <p:sp>
        <p:nvSpPr>
          <p:cNvPr id="3" name="Espaço Reservado para Conteúdo 2"/>
          <p:cNvSpPr>
            <a:spLocks noGrp="1"/>
          </p:cNvSpPr>
          <p:nvPr>
            <p:ph idx="1"/>
          </p:nvPr>
        </p:nvSpPr>
        <p:spPr/>
        <p:txBody>
          <a:bodyPr>
            <a:normAutofit fontScale="70000" lnSpcReduction="20000"/>
          </a:bodyPr>
          <a:lstStyle/>
          <a:p>
            <a:r>
              <a:rPr lang="pt-BR" dirty="0"/>
              <a:t>O primeiro grande momento foi a publicação da </a:t>
            </a:r>
            <a:r>
              <a:rPr lang="pt-BR" i="1" dirty="0"/>
              <a:t>Revista</a:t>
            </a:r>
            <a:r>
              <a:rPr lang="pt-BR" dirty="0"/>
              <a:t> </a:t>
            </a:r>
            <a:r>
              <a:rPr lang="pt-BR" i="1" dirty="0" err="1" smtClean="0"/>
              <a:t>Nitheroy</a:t>
            </a:r>
            <a:r>
              <a:rPr lang="pt-BR" dirty="0" smtClean="0"/>
              <a:t>, em 1836</a:t>
            </a:r>
          </a:p>
          <a:p>
            <a:pPr lvl="1"/>
            <a:r>
              <a:rPr lang="pt-BR" dirty="0" smtClean="0"/>
              <a:t>o </a:t>
            </a:r>
            <a:r>
              <a:rPr lang="pt-BR" dirty="0"/>
              <a:t>ideário romântico nacionalista é sistematizado na literatura de Domingos José Gonçalves de Magalhães. </a:t>
            </a:r>
            <a:endParaRPr lang="pt-BR" dirty="0" smtClean="0"/>
          </a:p>
          <a:p>
            <a:pPr lvl="1"/>
            <a:r>
              <a:rPr lang="pt-BR" dirty="0" smtClean="0"/>
              <a:t>Junto </a:t>
            </a:r>
            <a:r>
              <a:rPr lang="pt-BR" dirty="0"/>
              <a:t>com Manuel de Araújo Porto Alegre e Francisco de Sales Torres Homem, lançou a </a:t>
            </a:r>
            <a:r>
              <a:rPr lang="pt-BR" i="1" dirty="0"/>
              <a:t>Revista </a:t>
            </a:r>
            <a:r>
              <a:rPr lang="pt-BR" i="1" dirty="0" err="1"/>
              <a:t>Nitheroy</a:t>
            </a:r>
            <a:r>
              <a:rPr lang="pt-BR" dirty="0"/>
              <a:t>, com apoio de D. Pedro I. </a:t>
            </a:r>
            <a:endParaRPr lang="pt-BR" dirty="0" smtClean="0"/>
          </a:p>
          <a:p>
            <a:pPr lvl="1"/>
            <a:r>
              <a:rPr lang="pt-BR" dirty="0" smtClean="0"/>
              <a:t>O </a:t>
            </a:r>
            <a:r>
              <a:rPr lang="pt-BR" dirty="0"/>
              <a:t>contexto que gerou a publicação foi a presença dos jovens brasileiros nos círculos parisienses da Academia, que não foram em missão para a França, e sim buscando a sofisticação de seus talentos; </a:t>
            </a:r>
            <a:endParaRPr lang="pt-BR" dirty="0" smtClean="0"/>
          </a:p>
          <a:p>
            <a:pPr lvl="2"/>
            <a:r>
              <a:rPr lang="pt-BR" dirty="0" smtClean="0"/>
              <a:t>Gonçalves </a:t>
            </a:r>
            <a:r>
              <a:rPr lang="pt-BR" dirty="0"/>
              <a:t>de Magalhães para estudar filosofia; Porto Alegre, pintura, com Debret; e Torres Homem, direito. </a:t>
            </a:r>
            <a:endParaRPr lang="pt-BR" dirty="0" smtClean="0"/>
          </a:p>
          <a:p>
            <a:pPr lvl="2"/>
            <a:r>
              <a:rPr lang="pt-BR" dirty="0" smtClean="0"/>
              <a:t>Viveram </a:t>
            </a:r>
            <a:r>
              <a:rPr lang="pt-BR" dirty="0"/>
              <a:t>no vórtice do romantismo literário e filosófico francês, vivenciando as artes e o pensamento através de Victor </a:t>
            </a:r>
            <a:r>
              <a:rPr lang="pt-BR" dirty="0" err="1"/>
              <a:t>Cousin</a:t>
            </a:r>
            <a:r>
              <a:rPr lang="pt-BR" dirty="0"/>
              <a:t>, Lamartine, Vitor Hugo, Almeida Garret, mentores, entre outros, do Instituto Histórico de Paris</a:t>
            </a:r>
          </a:p>
        </p:txBody>
      </p:sp>
    </p:spTree>
    <p:extLst>
      <p:ext uri="{BB962C8B-B14F-4D97-AF65-F5344CB8AC3E}">
        <p14:creationId xmlns:p14="http://schemas.microsoft.com/office/powerpoint/2010/main" val="4845497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304800"/>
            <a:ext cx="7772400" cy="609600"/>
          </a:xfrm>
        </p:spPr>
        <p:txBody>
          <a:bodyPr>
            <a:normAutofit fontScale="90000"/>
          </a:bodyPr>
          <a:lstStyle/>
          <a:p>
            <a:r>
              <a:rPr lang="pt-BR" sz="3600" smtClean="0"/>
              <a:t>Gonçalves de Magalhães (1811 – 1882)</a:t>
            </a:r>
          </a:p>
        </p:txBody>
      </p:sp>
      <p:sp>
        <p:nvSpPr>
          <p:cNvPr id="15363" name="Rectangle 3"/>
          <p:cNvSpPr>
            <a:spLocks noGrp="1" noChangeArrowheads="1"/>
          </p:cNvSpPr>
          <p:nvPr>
            <p:ph type="body" sz="half" idx="2"/>
          </p:nvPr>
        </p:nvSpPr>
        <p:spPr>
          <a:xfrm>
            <a:off x="3962400" y="1066800"/>
            <a:ext cx="4953000" cy="4114800"/>
          </a:xfrm>
        </p:spPr>
        <p:txBody>
          <a:bodyPr>
            <a:normAutofit fontScale="92500" lnSpcReduction="20000"/>
          </a:bodyPr>
          <a:lstStyle/>
          <a:p>
            <a:pPr>
              <a:lnSpc>
                <a:spcPct val="90000"/>
              </a:lnSpc>
            </a:pPr>
            <a:r>
              <a:rPr lang="pt-BR" sz="2000" smtClean="0">
                <a:cs typeface="Times New Roman" pitchFamily="18" charset="0"/>
              </a:rPr>
              <a:t>Em 1836, o ideário romântico nacionalista é sistematizado na literatura de Domingos José Gonçalves de Magalhães</a:t>
            </a:r>
            <a:r>
              <a:rPr lang="pt-BR" sz="2000" smtClean="0"/>
              <a:t> </a:t>
            </a:r>
          </a:p>
          <a:p>
            <a:pPr>
              <a:lnSpc>
                <a:spcPct val="90000"/>
              </a:lnSpc>
            </a:pPr>
            <a:r>
              <a:rPr lang="pt-BR" sz="2000" smtClean="0">
                <a:cs typeface="Times New Roman" pitchFamily="18" charset="0"/>
              </a:rPr>
              <a:t>Lança junto com Manuel de Araújo Porto Alegre a </a:t>
            </a:r>
            <a:r>
              <a:rPr lang="pt-BR" sz="2000" b="1" smtClean="0">
                <a:cs typeface="Times New Roman" pitchFamily="18" charset="0"/>
              </a:rPr>
              <a:t>Revista Nitheroy</a:t>
            </a:r>
            <a:r>
              <a:rPr lang="pt-BR" sz="2000" smtClean="0">
                <a:cs typeface="Times New Roman" pitchFamily="18" charset="0"/>
              </a:rPr>
              <a:t>, com apoio de D. Pedro I.</a:t>
            </a:r>
            <a:r>
              <a:rPr lang="pt-BR" sz="1800" smtClean="0">
                <a:cs typeface="Times New Roman" pitchFamily="18" charset="0"/>
              </a:rPr>
              <a:t> </a:t>
            </a:r>
          </a:p>
          <a:p>
            <a:pPr lvl="1">
              <a:lnSpc>
                <a:spcPct val="90000"/>
              </a:lnSpc>
            </a:pPr>
            <a:r>
              <a:rPr lang="pt-BR" sz="1800" smtClean="0">
                <a:cs typeface="Times New Roman" pitchFamily="18" charset="0"/>
              </a:rPr>
              <a:t>Circulam apenas dois números, em Paris.</a:t>
            </a:r>
          </a:p>
          <a:p>
            <a:pPr lvl="2">
              <a:lnSpc>
                <a:spcPct val="90000"/>
              </a:lnSpc>
            </a:pPr>
            <a:r>
              <a:rPr lang="pt-BR" sz="1600" smtClean="0">
                <a:cs typeface="Times New Roman" pitchFamily="18" charset="0"/>
              </a:rPr>
              <a:t>Exalta a Revolução Francesa</a:t>
            </a:r>
            <a:r>
              <a:rPr lang="pt-BR" sz="1600" smtClean="0"/>
              <a:t> </a:t>
            </a:r>
          </a:p>
          <a:p>
            <a:pPr lvl="2">
              <a:lnSpc>
                <a:spcPct val="90000"/>
              </a:lnSpc>
            </a:pPr>
            <a:r>
              <a:rPr lang="pt-BR" sz="1600" smtClean="0">
                <a:cs typeface="Times New Roman" pitchFamily="18" charset="0"/>
              </a:rPr>
              <a:t>Magalhães diz que a cultura brasileira havia começado a delinear-se ainda no século XVI</a:t>
            </a:r>
          </a:p>
          <a:p>
            <a:pPr lvl="3">
              <a:lnSpc>
                <a:spcPct val="90000"/>
              </a:lnSpc>
            </a:pPr>
            <a:r>
              <a:rPr lang="pt-BR" sz="1400" smtClean="0">
                <a:cs typeface="Times New Roman" pitchFamily="18" charset="0"/>
              </a:rPr>
              <a:t>O regime colonial prejudicou o desenvolvimento dessa cultura. </a:t>
            </a:r>
          </a:p>
          <a:p>
            <a:pPr lvl="3">
              <a:lnSpc>
                <a:spcPct val="90000"/>
              </a:lnSpc>
            </a:pPr>
            <a:r>
              <a:rPr lang="pt-BR" sz="1400" smtClean="0">
                <a:cs typeface="Times New Roman" pitchFamily="18" charset="0"/>
              </a:rPr>
              <a:t>A destruição da cultura indígena impossibilitou uma contribuição decisiva para a formação da cultura nacional (daqui parte o indianismo</a:t>
            </a:r>
          </a:p>
          <a:p>
            <a:pPr lvl="3">
              <a:lnSpc>
                <a:spcPct val="90000"/>
              </a:lnSpc>
            </a:pPr>
            <a:r>
              <a:rPr lang="pt-BR" sz="1400" smtClean="0">
                <a:cs typeface="Times New Roman" pitchFamily="18" charset="0"/>
              </a:rPr>
              <a:t>A natureza brasileira seria altamente propícia ao gênio criativo</a:t>
            </a:r>
          </a:p>
          <a:p>
            <a:pPr lvl="2">
              <a:lnSpc>
                <a:spcPct val="90000"/>
              </a:lnSpc>
            </a:pPr>
            <a:r>
              <a:rPr lang="pt-BR" sz="1600" smtClean="0">
                <a:cs typeface="Times New Roman" pitchFamily="18" charset="0"/>
              </a:rPr>
              <a:t>Independência do Brasil seria um fator preponderante para a afirmação de uma cultura brasileira.</a:t>
            </a:r>
          </a:p>
        </p:txBody>
      </p:sp>
      <p:sp>
        <p:nvSpPr>
          <p:cNvPr id="15364" name="Rectangle 5"/>
          <p:cNvSpPr>
            <a:spLocks noChangeArrowheads="1"/>
          </p:cNvSpPr>
          <p:nvPr/>
        </p:nvSpPr>
        <p:spPr bwMode="auto">
          <a:xfrm>
            <a:off x="3506788" y="-11441113"/>
            <a:ext cx="9145587" cy="0"/>
          </a:xfrm>
          <a:prstGeom prst="rect">
            <a:avLst/>
          </a:prstGeom>
          <a:solidFill>
            <a:srgbClr val="E4D09B"/>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endParaRPr lang="pt-BR"/>
          </a:p>
        </p:txBody>
      </p:sp>
      <p:sp>
        <p:nvSpPr>
          <p:cNvPr id="15365" name="Rectangle 6"/>
          <p:cNvSpPr>
            <a:spLocks noChangeArrowheads="1"/>
          </p:cNvSpPr>
          <p:nvPr/>
        </p:nvSpPr>
        <p:spPr bwMode="auto">
          <a:xfrm>
            <a:off x="3506788" y="2274888"/>
            <a:ext cx="9144000" cy="0"/>
          </a:xfrm>
          <a:prstGeom prst="rect">
            <a:avLst/>
          </a:prstGeom>
          <a:solidFill>
            <a:srgbClr val="E7C675"/>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endParaRPr lang="pt-BR"/>
          </a:p>
        </p:txBody>
      </p:sp>
      <p:sp>
        <p:nvSpPr>
          <p:cNvPr id="15366" name="Rectangle 7"/>
          <p:cNvSpPr>
            <a:spLocks noChangeArrowheads="1"/>
          </p:cNvSpPr>
          <p:nvPr/>
        </p:nvSpPr>
        <p:spPr bwMode="auto">
          <a:xfrm>
            <a:off x="3506788" y="2274888"/>
            <a:ext cx="9144000" cy="0"/>
          </a:xfrm>
          <a:prstGeom prst="rect">
            <a:avLst/>
          </a:prstGeom>
          <a:solidFill>
            <a:srgbClr val="E4D09B"/>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endParaRPr lang="pt-BR"/>
          </a:p>
        </p:txBody>
      </p:sp>
      <p:pic>
        <p:nvPicPr>
          <p:cNvPr id="15367" name="Picture 10" descr="Gonçalves de Magalhães"/>
          <p:cNvPicPr>
            <a:picLocks noChangeAspect="1" noChangeArrowheads="1"/>
          </p:cNvPicPr>
          <p:nvPr>
            <p:ph type="clipArt" sz="half" idx="1"/>
          </p:nvPr>
        </p:nvPicPr>
        <p:blipFill>
          <a:blip r:embed="rId2">
            <a:extLst>
              <a:ext uri="{28A0092B-C50C-407E-A947-70E740481C1C}">
                <a14:useLocalDpi xmlns:a14="http://schemas.microsoft.com/office/drawing/2010/main" val="0"/>
              </a:ext>
            </a:extLst>
          </a:blip>
          <a:srcRect/>
          <a:stretch>
            <a:fillRect/>
          </a:stretch>
        </p:blipFill>
        <p:spPr>
          <a:xfrm>
            <a:off x="228600" y="990600"/>
            <a:ext cx="3328988" cy="4114800"/>
          </a:xfrm>
          <a:noFill/>
        </p:spPr>
      </p:pic>
      <p:pic>
        <p:nvPicPr>
          <p:cNvPr id="15368" name="Picture 14" descr="http://www.terra.com.br/literatura/romantismo/rom_liv_A_Rev_no_Bra_rev_Niteroi_p11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3200400"/>
            <a:ext cx="200025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9679767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4631</Words>
  <Application>Microsoft Office PowerPoint</Application>
  <PresentationFormat>Apresentação na tela (4:3)</PresentationFormat>
  <Paragraphs>179</Paragraphs>
  <Slides>36</Slides>
  <Notes>0</Notes>
  <HiddenSlides>0</HiddenSlides>
  <MMClips>0</MMClips>
  <ScaleCrop>false</ScaleCrop>
  <HeadingPairs>
    <vt:vector size="4" baseType="variant">
      <vt:variant>
        <vt:lpstr>Tema</vt:lpstr>
      </vt:variant>
      <vt:variant>
        <vt:i4>1</vt:i4>
      </vt:variant>
      <vt:variant>
        <vt:lpstr>Títulos de slides</vt:lpstr>
      </vt:variant>
      <vt:variant>
        <vt:i4>36</vt:i4>
      </vt:variant>
    </vt:vector>
  </HeadingPairs>
  <TitlesOfParts>
    <vt:vector size="37" baseType="lpstr">
      <vt:lpstr>Tema do Office</vt:lpstr>
      <vt:lpstr>Análise da Historiografia Musical Brasileira</vt:lpstr>
      <vt:lpstr>A independência como marco histórico do movimento romântico </vt:lpstr>
      <vt:lpstr>A autonomia política do Brasil</vt:lpstr>
      <vt:lpstr>Nativismo romântico</vt:lpstr>
      <vt:lpstr>Século XIX: A literatura e o ideário romântico </vt:lpstr>
      <vt:lpstr>A perspectiva do atraso </vt:lpstr>
      <vt:lpstr>A política pelas letras</vt:lpstr>
      <vt:lpstr>Revista Nitheroy</vt:lpstr>
      <vt:lpstr>Gonçalves de Magalhães (1811 – 1882)</vt:lpstr>
      <vt:lpstr>Discurso sobre a história da literatura no Brasil - 1836 </vt:lpstr>
      <vt:lpstr>Manuel de Araújo Porto Alegre (1806 – 1879)</vt:lpstr>
      <vt:lpstr>Ideias sobre a música, de Manuel de Araújo Porto Alegre - 1836 </vt:lpstr>
      <vt:lpstr>Princípios de discurso</vt:lpstr>
      <vt:lpstr>A visão nativista de Porto Alegre</vt:lpstr>
      <vt:lpstr>Postulado historicista</vt:lpstr>
      <vt:lpstr>Apresentação do PowerPoint</vt:lpstr>
      <vt:lpstr>Apresentação do PowerPoint</vt:lpstr>
      <vt:lpstr>O ethos  da música</vt:lpstr>
      <vt:lpstr>A questão emocional</vt:lpstr>
      <vt:lpstr>Apresentação do PowerPoint</vt:lpstr>
      <vt:lpstr>O Nacional</vt:lpstr>
      <vt:lpstr>Apresentação do PowerPoint</vt:lpstr>
      <vt:lpstr>O apego historicista</vt:lpstr>
      <vt:lpstr>Apresentação do PowerPoint</vt:lpstr>
      <vt:lpstr>A natureza da música</vt:lpstr>
      <vt:lpstr>Apresentação do PowerPoint</vt:lpstr>
      <vt:lpstr>Expressão da terra e do clima</vt:lpstr>
      <vt:lpstr>O impacto mesológico</vt:lpstr>
      <vt:lpstr>A redenção na cultura popular</vt:lpstr>
      <vt:lpstr>Negação da tradição lusobrasileira</vt:lpstr>
      <vt:lpstr>A influência da Escola Eclética francesa</vt:lpstr>
      <vt:lpstr>Apresentação do PowerPoint</vt:lpstr>
      <vt:lpstr>Expressão do romantismo</vt:lpstr>
      <vt:lpstr>Idealismo romântico</vt:lpstr>
      <vt:lpstr>Influência de Hegel</vt:lpstr>
      <vt:lpstr>Fundamentação eclética</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Análise da Historiografia Musical Brasileira</dc:title>
  <dc:creator>Neto</dc:creator>
  <cp:lastModifiedBy>Neto</cp:lastModifiedBy>
  <cp:revision>19</cp:revision>
  <dcterms:created xsi:type="dcterms:W3CDTF">2011-09-21T13:42:35Z</dcterms:created>
  <dcterms:modified xsi:type="dcterms:W3CDTF">2011-09-21T14:49:41Z</dcterms:modified>
</cp:coreProperties>
</file>