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316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304" r:id="rId26"/>
    <p:sldId id="305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317" r:id="rId35"/>
    <p:sldId id="308" r:id="rId36"/>
    <p:sldId id="310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18" r:id="rId50"/>
    <p:sldId id="301" r:id="rId51"/>
    <p:sldId id="319" r:id="rId52"/>
    <p:sldId id="302" r:id="rId53"/>
  </p:sldIdLst>
  <p:sldSz cx="9144000" cy="6858000" type="screen4x3"/>
  <p:notesSz cx="6669088" cy="9820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8A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4" d="100"/>
          <a:sy n="44" d="100"/>
        </p:scale>
        <p:origin x="-18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30"/>
    </p:cViewPr>
  </p:sorterViewPr>
  <p:notesViewPr>
    <p:cSldViewPr>
      <p:cViewPr varScale="1">
        <p:scale>
          <a:sx n="34" d="100"/>
          <a:sy n="34" d="100"/>
        </p:scale>
        <p:origin x="-1638" y="-84"/>
      </p:cViewPr>
      <p:guideLst>
        <p:guide orient="horz" pos="3093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kumimoji="0" sz="1200"/>
            </a:lvl1pPr>
          </a:lstStyle>
          <a:p>
            <a:endParaRPr lang="pt-B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kumimoji="0" sz="1200"/>
            </a:lvl1pPr>
          </a:lstStyle>
          <a:p>
            <a:endParaRPr lang="pt-BR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8908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kumimoji="0" sz="1200"/>
            </a:lvl1pPr>
          </a:lstStyle>
          <a:p>
            <a:endParaRPr lang="pt-BR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29738"/>
            <a:ext cx="28908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kumimoji="0" sz="1200"/>
            </a:lvl1pPr>
          </a:lstStyle>
          <a:p>
            <a:fld id="{7CFE45C4-9EB2-43F8-9978-061AD19DE50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kumimoji="0"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kumimoji="0"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6600"/>
            <a:ext cx="4911725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65663"/>
            <a:ext cx="489108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9738"/>
            <a:ext cx="28908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kumimoji="0"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9738"/>
            <a:ext cx="289083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kumimoji="0" sz="1200"/>
            </a:lvl1pPr>
          </a:lstStyle>
          <a:p>
            <a:fld id="{B32C18FA-DC02-49C3-9A0D-D2FCD95A155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D2699A-E80F-4807-A525-43FF2FD9CC2C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DCC3D-7B61-4C4D-8EC5-A03A619A7B4C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E4183-E557-4562-8206-21D6489808AF}" type="slidenum">
              <a:rPr lang="en-US"/>
              <a:pPr/>
              <a:t>3</a:t>
            </a:fld>
            <a:endParaRPr lang="en-US"/>
          </a:p>
        </p:txBody>
      </p:sp>
      <p:sp>
        <p:nvSpPr>
          <p:cNvPr id="7475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3E608-12CC-46B2-B4A0-70E3AC4F93D1}" type="slidenum">
              <a:rPr lang="en-US"/>
              <a:pPr/>
              <a:t>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C18FA-DC02-49C3-9A0D-D2FCD95A155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pic>
        <p:nvPicPr>
          <p:cNvPr id="65539" name="Picture 1027" descr="D:\FRONTPAGE THEMES\NATURE\ANABNR2.PNG"/>
          <p:cNvPicPr>
            <a:picLocks noChangeAspect="1" noChangeArrowheads="1"/>
          </p:cNvPicPr>
          <p:nvPr/>
        </p:nvPicPr>
        <p:blipFill>
          <a:blip r:embed="rId2" cstate="print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</p:spPr>
      </p:pic>
      <p:sp>
        <p:nvSpPr>
          <p:cNvPr id="65540" name="Rectangle 1028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554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5542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5543" name="Rectangle 103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5544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5545" name="Rectangle 10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622EADB5-68FC-4592-8587-A31C6DEBD56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F5180-2667-4284-860A-102C39979824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58ECD-4D37-4E72-960B-01EA5E76C8FB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A26B4-D61B-421F-BC4C-7C9436BE710F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05807-9535-4F95-A465-B25A5295AAC1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82271-D256-4D99-8B03-452A05CC718E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4F762-EBB1-4786-BF4F-4A0065E92D4F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B3BCE-4386-4182-A24C-523DAFB123F9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05BBD-A5B7-4892-B8ED-9D2EFF9B2982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F66AD-5288-44ED-926D-2607AB8F6243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2F106-85BE-47F9-B774-0DB6725673A7}" type="slidenum">
              <a:rPr lang="pt-BR"/>
              <a:pPr/>
              <a:t>‹nº›</a:t>
            </a:fld>
            <a:endParaRPr lang="pt-B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4515" name="Rectangle 1027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4516" name="Rectangle 1028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4517" name="Rectangle 1029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451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4519" name="Rectangle 10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4520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pic>
        <p:nvPicPr>
          <p:cNvPr id="64521" name="Picture 1033" descr="C:\Wendy\anabnr2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64522" name="Rectangle 10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4523" name="Rectangle 10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8C057799-A807-42A2-85FB-F7058EF397F8}" type="slidenum">
              <a:rPr lang="pt-BR"/>
              <a:pPr/>
              <a:t>‹nº›</a:t>
            </a:fld>
            <a:endParaRPr lang="pt-BR" sz="1400"/>
          </a:p>
        </p:txBody>
      </p:sp>
      <p:sp>
        <p:nvSpPr>
          <p:cNvPr id="64524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zilnet.com.br/contexts/brasilrevistas.%0b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riodonordeste.com.br/" TargetMode="External"/><Relationship Id="rId2" Type="http://schemas.openxmlformats.org/officeDocument/2006/relationships/hyperlink" Target="http://www/providafamilia.org/pena_morte_nascituro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bi.usp.br/sibi/produtos/imgs/Caderno_Estudos_9_PT_1.pd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ARTIGO2010-2.pptx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APRESENTAÇÃO E NORMALIZAÇÃO DE TRABALHOS ACADÊMICOS</a:t>
            </a:r>
            <a:endParaRPr lang="pt-BR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SERVIÇO DE BIBLIOTECA E </a:t>
            </a:r>
            <a:r>
              <a:rPr lang="pt-BR" sz="2400" dirty="0" smtClean="0">
                <a:latin typeface="Arial" charset="0"/>
              </a:rPr>
              <a:t>DOCUMENTAÇÃO</a:t>
            </a:r>
            <a:endParaRPr lang="pt-BR" sz="2400" dirty="0">
              <a:latin typeface="Arial" charset="0"/>
            </a:endParaRPr>
          </a:p>
          <a:p>
            <a:r>
              <a:rPr lang="pt-BR" sz="2400" dirty="0">
                <a:latin typeface="Arial" charset="0"/>
              </a:rPr>
              <a:t>FEA/USP</a:t>
            </a:r>
          </a:p>
          <a:p>
            <a:r>
              <a:rPr lang="en-US" sz="2400" dirty="0" smtClean="0">
                <a:latin typeface="Arial" charset="0"/>
              </a:rPr>
              <a:t>2010</a:t>
            </a: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ESTRUTURA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b="1" dirty="0">
                <a:latin typeface="Arial" charset="0"/>
              </a:rPr>
              <a:t>Elementos Pós-textuais</a:t>
            </a:r>
            <a:br>
              <a:rPr lang="pt-BR" sz="2400" b="1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/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Referências (obrigatório)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/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Apêndice – elaborado pelo autor (opcional)</a:t>
            </a:r>
            <a:br>
              <a:rPr lang="pt-BR" sz="2400" dirty="0">
                <a:latin typeface="Arial" charset="0"/>
              </a:rPr>
            </a:br>
            <a:endParaRPr lang="pt-BR" sz="2400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 - </a:t>
            </a:r>
            <a:r>
              <a:rPr lang="pt-BR" sz="2400" dirty="0">
                <a:latin typeface="Arial" charset="0"/>
              </a:rPr>
              <a:t>Anexo - não elaborado pelo autor (opcional)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/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Glossário </a:t>
            </a:r>
            <a:r>
              <a:rPr lang="pt-BR" sz="2400" dirty="0" smtClean="0">
                <a:latin typeface="Arial" charset="0"/>
              </a:rPr>
              <a:t>– lista de palavras técnicas (opcional</a:t>
            </a:r>
            <a:r>
              <a:rPr lang="pt-BR" sz="2400" dirty="0">
                <a:latin typeface="Arial" charset="0"/>
              </a:rPr>
              <a:t>)</a:t>
            </a:r>
            <a:br>
              <a:rPr lang="pt-BR" sz="2400" dirty="0">
                <a:latin typeface="Arial" charset="0"/>
              </a:rPr>
            </a:br>
            <a:endParaRPr lang="pt-BR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pt-BR" sz="3600" dirty="0">
              <a:latin typeface="Albertus Extra Bold" pitchFamily="34" charset="0"/>
            </a:endParaRPr>
          </a:p>
          <a:p>
            <a:pPr>
              <a:lnSpc>
                <a:spcPct val="90000"/>
              </a:lnSpc>
            </a:pPr>
            <a:endParaRPr lang="pt-BR" sz="3600" dirty="0">
              <a:latin typeface="Albertus Extra Bold" pitchFamily="34" charset="0"/>
            </a:endParaRPr>
          </a:p>
          <a:p>
            <a:pPr>
              <a:lnSpc>
                <a:spcPct val="90000"/>
              </a:lnSpc>
            </a:pPr>
            <a:endParaRPr lang="pt-BR" sz="3600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NORMAS DA ABNT</a:t>
            </a:r>
            <a:br>
              <a:rPr lang="pt-BR" sz="3200">
                <a:latin typeface="Arial" charset="0"/>
              </a:rPr>
            </a:br>
            <a:r>
              <a:rPr lang="pt-BR" sz="3200">
                <a:latin typeface="Arial" charset="0"/>
              </a:rPr>
              <a:t>QUE DEVEM SER CONSULTADAS</a:t>
            </a:r>
            <a:endParaRPr lang="pt-BR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 smtClean="0">
              <a:latin typeface="Arial" charset="0"/>
            </a:endParaRPr>
          </a:p>
          <a:p>
            <a:r>
              <a:rPr lang="pt-BR" sz="2600" dirty="0" smtClean="0">
                <a:latin typeface="Arial" charset="0"/>
              </a:rPr>
              <a:t>NBR </a:t>
            </a:r>
            <a:r>
              <a:rPr lang="pt-BR" sz="2600" dirty="0">
                <a:latin typeface="Arial" charset="0"/>
              </a:rPr>
              <a:t>6023 - Referências </a:t>
            </a:r>
            <a:r>
              <a:rPr lang="pt-BR" sz="2600" dirty="0" smtClean="0">
                <a:latin typeface="Arial" charset="0"/>
              </a:rPr>
              <a:t>– Elaboração</a:t>
            </a:r>
          </a:p>
          <a:p>
            <a:endParaRPr lang="pt-BR" sz="2600" dirty="0">
              <a:latin typeface="Arial" charset="0"/>
            </a:endParaRPr>
          </a:p>
          <a:p>
            <a:r>
              <a:rPr lang="pt-BR" sz="2600" dirty="0">
                <a:latin typeface="Arial" charset="0"/>
              </a:rPr>
              <a:t>NBR 6024 - Numeração progressiva das seções de um </a:t>
            </a:r>
            <a:r>
              <a:rPr lang="pt-BR" sz="2600" dirty="0" smtClean="0">
                <a:latin typeface="Arial" charset="0"/>
              </a:rPr>
              <a:t>documento</a:t>
            </a:r>
          </a:p>
          <a:p>
            <a:endParaRPr lang="pt-BR" sz="2600" dirty="0">
              <a:latin typeface="Arial" charset="0"/>
            </a:endParaRPr>
          </a:p>
          <a:p>
            <a:r>
              <a:rPr lang="pt-BR" sz="2600" dirty="0">
                <a:latin typeface="Arial" charset="0"/>
              </a:rPr>
              <a:t>NBR 6027 </a:t>
            </a:r>
            <a:r>
              <a:rPr lang="pt-BR" sz="2600" dirty="0" smtClean="0">
                <a:latin typeface="Arial" charset="0"/>
              </a:rPr>
              <a:t>– Sumário</a:t>
            </a:r>
          </a:p>
          <a:p>
            <a:pPr>
              <a:buNone/>
            </a:pPr>
            <a:endParaRPr lang="pt-BR" sz="2600" dirty="0">
              <a:latin typeface="Arial" charset="0"/>
            </a:endParaRPr>
          </a:p>
          <a:p>
            <a:r>
              <a:rPr lang="pt-BR" sz="2600" dirty="0">
                <a:latin typeface="Arial" charset="0"/>
              </a:rPr>
              <a:t>NBR 6028 </a:t>
            </a:r>
            <a:r>
              <a:rPr lang="pt-BR" sz="2600" dirty="0" smtClean="0">
                <a:latin typeface="Arial" charset="0"/>
              </a:rPr>
              <a:t>– Resumos</a:t>
            </a:r>
          </a:p>
          <a:p>
            <a:pPr>
              <a:buNone/>
            </a:pPr>
            <a:endParaRPr lang="pt-BR" sz="2600" dirty="0">
              <a:latin typeface="Arial" charset="0"/>
            </a:endParaRPr>
          </a:p>
          <a:p>
            <a:pPr>
              <a:buNone/>
            </a:pPr>
            <a:endParaRPr lang="pt-BR" sz="26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NORMAS DA ABNT</a:t>
            </a:r>
            <a:br>
              <a:rPr lang="pt-BR" sz="3200">
                <a:latin typeface="Arial" charset="0"/>
              </a:rPr>
            </a:br>
            <a:r>
              <a:rPr lang="pt-BR" sz="3200">
                <a:latin typeface="Arial" charset="0"/>
              </a:rPr>
              <a:t>QUE DEVEM SER CONSULTADAS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600" dirty="0" smtClean="0">
              <a:latin typeface="Arial" charset="0"/>
            </a:endParaRPr>
          </a:p>
          <a:p>
            <a:r>
              <a:rPr lang="pt-BR" sz="2600" dirty="0" smtClean="0">
                <a:latin typeface="Arial" charset="0"/>
              </a:rPr>
              <a:t>NBR 6034 - Preparação de índices de publicações</a:t>
            </a:r>
          </a:p>
          <a:p>
            <a:pPr>
              <a:buNone/>
            </a:pPr>
            <a:endParaRPr lang="pt-BR" sz="2600" dirty="0" smtClean="0">
              <a:latin typeface="Arial" charset="0"/>
            </a:endParaRPr>
          </a:p>
          <a:p>
            <a:r>
              <a:rPr lang="pt-BR" sz="2600" dirty="0" smtClean="0">
                <a:latin typeface="Arial" charset="0"/>
              </a:rPr>
              <a:t>NBR </a:t>
            </a:r>
            <a:r>
              <a:rPr lang="pt-BR" sz="2600" dirty="0">
                <a:latin typeface="Arial" charset="0"/>
              </a:rPr>
              <a:t>10520 - Apresentação de citações em </a:t>
            </a:r>
            <a:r>
              <a:rPr lang="pt-BR" sz="2600" dirty="0" smtClean="0">
                <a:latin typeface="Arial" charset="0"/>
              </a:rPr>
              <a:t>documentos</a:t>
            </a:r>
          </a:p>
          <a:p>
            <a:pPr>
              <a:buNone/>
            </a:pPr>
            <a:endParaRPr lang="pt-BR" sz="2600" dirty="0">
              <a:latin typeface="Arial" charset="0"/>
            </a:endParaRPr>
          </a:p>
          <a:p>
            <a:r>
              <a:rPr lang="pt-BR" sz="2600" dirty="0">
                <a:latin typeface="Arial" charset="0"/>
              </a:rPr>
              <a:t>NBR 14724 - Trabalhos acadêmicos - Apresentação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dirty="0" smtClean="0">
                <a:latin typeface="Arial" charset="0"/>
              </a:rPr>
              <a:t>SUMÁRIO</a:t>
            </a:r>
            <a:r>
              <a:rPr lang="pt-BR" sz="2800" dirty="0">
                <a:latin typeface="Arial" charset="0"/>
              </a:rPr>
              <a:t/>
            </a:r>
            <a:br>
              <a:rPr lang="pt-BR" sz="2800" dirty="0">
                <a:latin typeface="Arial" charset="0"/>
              </a:rPr>
            </a:br>
            <a:r>
              <a:rPr lang="pt-BR" sz="2800" dirty="0">
                <a:latin typeface="Arial" charset="0"/>
              </a:rPr>
              <a:t>                    </a:t>
            </a:r>
            <a:r>
              <a:rPr lang="pt-BR" sz="4000" dirty="0">
                <a:solidFill>
                  <a:schemeClr val="accent1"/>
                </a:solidFill>
                <a:latin typeface="Arial" charset="0"/>
                <a:sym typeface="Symbol" pitchFamily="18" charset="2"/>
              </a:rPr>
              <a:t></a:t>
            </a:r>
            <a:br>
              <a:rPr lang="pt-BR" sz="4000" dirty="0">
                <a:solidFill>
                  <a:schemeClr val="accent1"/>
                </a:solidFill>
                <a:latin typeface="Arial" charset="0"/>
                <a:sym typeface="Symbol" pitchFamily="18" charset="2"/>
              </a:rPr>
            </a:br>
            <a:r>
              <a:rPr lang="pt-BR" sz="4000" dirty="0">
                <a:latin typeface="Arial" charset="0"/>
                <a:sym typeface="Symbol" pitchFamily="18" charset="2"/>
              </a:rPr>
              <a:t>                   </a:t>
            </a:r>
            <a:r>
              <a:rPr lang="pt-BR" sz="2800" dirty="0" smtClean="0">
                <a:latin typeface="Arial" charset="0"/>
                <a:sym typeface="Symbol" pitchFamily="18" charset="2"/>
              </a:rPr>
              <a:t>LISTA</a:t>
            </a:r>
            <a:r>
              <a:rPr lang="pt-BR" sz="2800" dirty="0">
                <a:latin typeface="Arial" charset="0"/>
                <a:sym typeface="Symbol" pitchFamily="18" charset="2"/>
              </a:rPr>
              <a:t/>
            </a:r>
            <a:br>
              <a:rPr lang="pt-BR" sz="2800" dirty="0">
                <a:latin typeface="Arial" charset="0"/>
                <a:sym typeface="Symbol" pitchFamily="18" charset="2"/>
              </a:rPr>
            </a:br>
            <a:r>
              <a:rPr lang="pt-BR" sz="4000" dirty="0">
                <a:latin typeface="Arial" charset="0"/>
                <a:sym typeface="Symbol" pitchFamily="18" charset="2"/>
              </a:rPr>
              <a:t>                                 </a:t>
            </a:r>
            <a:r>
              <a:rPr lang="pt-BR" sz="4000" dirty="0">
                <a:solidFill>
                  <a:schemeClr val="accent1"/>
                </a:solidFill>
                <a:latin typeface="Arial" charset="0"/>
                <a:sym typeface="Symbol" pitchFamily="18" charset="2"/>
              </a:rPr>
              <a:t></a:t>
            </a:r>
            <a:r>
              <a:rPr lang="pt-BR" sz="4000" dirty="0">
                <a:latin typeface="Arial" charset="0"/>
                <a:sym typeface="Symbol" pitchFamily="18" charset="2"/>
              </a:rPr>
              <a:t/>
            </a:r>
            <a:br>
              <a:rPr lang="pt-BR" sz="4000" dirty="0">
                <a:latin typeface="Arial" charset="0"/>
                <a:sym typeface="Symbol" pitchFamily="18" charset="2"/>
              </a:rPr>
            </a:br>
            <a:r>
              <a:rPr lang="pt-BR" sz="4000" dirty="0">
                <a:latin typeface="Arial" charset="0"/>
                <a:sym typeface="Symbol" pitchFamily="18" charset="2"/>
              </a:rPr>
              <a:t/>
            </a:r>
            <a:br>
              <a:rPr lang="pt-BR" sz="4000" dirty="0">
                <a:latin typeface="Arial" charset="0"/>
                <a:sym typeface="Symbol" pitchFamily="18" charset="2"/>
              </a:rPr>
            </a:br>
            <a:r>
              <a:rPr lang="pt-BR" sz="4000" dirty="0">
                <a:latin typeface="Arial" charset="0"/>
                <a:sym typeface="Symbol" pitchFamily="18" charset="2"/>
              </a:rPr>
              <a:t>                                    </a:t>
            </a:r>
            <a:r>
              <a:rPr lang="pt-BR" sz="2800" dirty="0">
                <a:latin typeface="Arial" charset="0"/>
                <a:sym typeface="Symbol" pitchFamily="18" charset="2"/>
              </a:rPr>
              <a:t>  </a:t>
            </a:r>
            <a:r>
              <a:rPr lang="pt-BR" sz="2800" dirty="0" smtClean="0">
                <a:latin typeface="Arial" charset="0"/>
                <a:sym typeface="Symbol" pitchFamily="18" charset="2"/>
              </a:rPr>
              <a:t>ÍNDICE</a:t>
            </a:r>
            <a:r>
              <a:rPr lang="pt-BR" sz="4000" dirty="0">
                <a:latin typeface="Arial" charset="0"/>
                <a:sym typeface="Symbol" pitchFamily="18" charset="2"/>
              </a:rPr>
              <a:t/>
            </a:r>
            <a:br>
              <a:rPr lang="pt-BR" sz="4000" dirty="0">
                <a:latin typeface="Arial" charset="0"/>
                <a:sym typeface="Symbol" pitchFamily="18" charset="2"/>
              </a:rPr>
            </a:br>
            <a:r>
              <a:rPr lang="pt-BR" sz="4000" dirty="0">
                <a:latin typeface="Arial" charset="0"/>
                <a:sym typeface="Symbol" pitchFamily="18" charset="2"/>
              </a:rPr>
              <a:t/>
            </a:r>
            <a:br>
              <a:rPr lang="pt-BR" sz="4000" dirty="0">
                <a:latin typeface="Arial" charset="0"/>
                <a:sym typeface="Symbol" pitchFamily="18" charset="2"/>
              </a:rPr>
            </a:br>
            <a:r>
              <a:rPr lang="pt-BR" sz="4000" dirty="0">
                <a:sym typeface="Symbol" pitchFamily="18" charset="2"/>
              </a:rPr>
              <a:t>						</a:t>
            </a:r>
            <a:br>
              <a:rPr lang="pt-BR" sz="4000" dirty="0">
                <a:sym typeface="Symbol" pitchFamily="18" charset="2"/>
              </a:rPr>
            </a:br>
            <a:endParaRPr lang="pt-BR" sz="4000" dirty="0"/>
          </a:p>
          <a:p>
            <a:pPr>
              <a:lnSpc>
                <a:spcPct val="90000"/>
              </a:lnSpc>
            </a:pPr>
            <a:endParaRPr lang="pt-BR" sz="2800" dirty="0"/>
          </a:p>
          <a:p>
            <a:pPr>
              <a:lnSpc>
                <a:spcPct val="90000"/>
              </a:lnSpc>
            </a:pPr>
            <a:endParaRPr lang="pt-BR" sz="2800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SUMÁRIO</a:t>
            </a:r>
            <a:endParaRPr lang="pt-BR">
              <a:latin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pt-BR" sz="2600" dirty="0">
                <a:latin typeface="Arial" charset="0"/>
              </a:rPr>
              <a:t>“Enumeração das </a:t>
            </a:r>
            <a:r>
              <a:rPr lang="pt-BR" sz="2600" dirty="0" smtClean="0">
                <a:latin typeface="Arial" charset="0"/>
              </a:rPr>
              <a:t>divisões</a:t>
            </a:r>
            <a:r>
              <a:rPr lang="pt-BR" sz="2600" dirty="0">
                <a:latin typeface="Arial" charset="0"/>
              </a:rPr>
              <a:t>, seções e outras partes de </a:t>
            </a:r>
            <a:r>
              <a:rPr lang="pt-BR" sz="2600" dirty="0" smtClean="0">
                <a:latin typeface="Arial" charset="0"/>
              </a:rPr>
              <a:t>uma publicação, </a:t>
            </a:r>
            <a:r>
              <a:rPr lang="pt-BR" sz="2600" dirty="0">
                <a:latin typeface="Arial" charset="0"/>
              </a:rPr>
              <a:t>na mesma ordem </a:t>
            </a:r>
            <a:r>
              <a:rPr lang="pt-BR" sz="2600" dirty="0" smtClean="0">
                <a:latin typeface="Arial" charset="0"/>
              </a:rPr>
              <a:t>e grafia em </a:t>
            </a:r>
            <a:r>
              <a:rPr lang="pt-BR" sz="2600" dirty="0">
                <a:latin typeface="Arial" charset="0"/>
              </a:rPr>
              <a:t>que a matéria nele se sucede.”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				(ABNT- NBR 6027)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LISTA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charset="0"/>
              </a:rPr>
              <a:t>“Elemento opcional. Enumeração de elementos selecionados do texto, tais como, abreviaturas e siglas, ilustrações, símbolos, tabelas, etc., na ordem de sua ocorrência.” (ver NBR 6027)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ÍNDICE</a:t>
            </a:r>
            <a:endParaRPr lang="pt-BR" sz="3200" dirty="0">
              <a:latin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“Elemento opcional, que consiste em lista de palavras ou frases ordenadas alfabeticamente (autor, título ou assunto) ou sistematicamente (ordenação por classes, numérica ou cronológica); localiza e remete para as informações contidas no texto.” </a:t>
            </a:r>
            <a:r>
              <a:rPr lang="pt-BR" sz="2800" dirty="0" smtClean="0">
                <a:latin typeface="Arial" charset="0"/>
              </a:rPr>
              <a:t>(ver NBR 6034).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- NBR 6023</a:t>
            </a:r>
            <a:endParaRPr lang="pt-BR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MONOGRAFIA NO </a:t>
            </a:r>
            <a:r>
              <a:rPr lang="pt-BR" sz="2400" b="1" dirty="0" smtClean="0">
                <a:latin typeface="Arial" charset="0"/>
              </a:rPr>
              <a:t>TODO</a:t>
            </a:r>
          </a:p>
          <a:p>
            <a:pPr>
              <a:buNone/>
            </a:pPr>
            <a:endParaRPr lang="pt-BR" sz="2400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GOMES</a:t>
            </a:r>
            <a:r>
              <a:rPr lang="pt-BR" sz="2400" dirty="0">
                <a:latin typeface="Arial" charset="0"/>
              </a:rPr>
              <a:t>, L. G. F. F.</a:t>
            </a:r>
            <a:r>
              <a:rPr lang="pt-BR" sz="2400" b="1" dirty="0">
                <a:latin typeface="Arial" charset="0"/>
              </a:rPr>
              <a:t> Novela e sociedade no  Brasil. </a:t>
            </a:r>
            <a:r>
              <a:rPr lang="pt-BR" sz="2400" dirty="0">
                <a:latin typeface="Arial" charset="0"/>
              </a:rPr>
              <a:t>Niterói: </a:t>
            </a:r>
            <a:r>
              <a:rPr lang="pt-BR" sz="2400" dirty="0" err="1" smtClean="0">
                <a:latin typeface="Arial" charset="0"/>
              </a:rPr>
              <a:t>EdUFF</a:t>
            </a:r>
            <a:r>
              <a:rPr lang="pt-BR" sz="2400" dirty="0">
                <a:latin typeface="Arial" charset="0"/>
              </a:rPr>
              <a:t>, 1998. 137 p. 21 cm. (Coleção Antropologia e Ciência Política, 15). Bibliografia: p. 131-132. ISBN 85-228-0268-8.</a:t>
            </a:r>
          </a:p>
          <a:p>
            <a:endParaRPr lang="pt-BR" sz="2400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PERFIL </a:t>
            </a:r>
            <a:r>
              <a:rPr lang="pt-BR" sz="2400" dirty="0">
                <a:latin typeface="Arial" charset="0"/>
              </a:rPr>
              <a:t>da administração pública paulista. 6.ed.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São Paulo: FUNDAP, 1994. 317 p. Inclui índice.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ISBN 85-7285-026-0.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MONOGRAFIA NO TODO - MEIO ELETRÔNICO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ALVES</a:t>
            </a:r>
            <a:r>
              <a:rPr lang="pt-BR" sz="2400" dirty="0">
                <a:latin typeface="Arial" charset="0"/>
              </a:rPr>
              <a:t>, Castro. </a:t>
            </a:r>
            <a:r>
              <a:rPr lang="pt-BR" sz="2400" b="1" dirty="0">
                <a:latin typeface="Arial" charset="0"/>
              </a:rPr>
              <a:t>Navio Negreiro</a:t>
            </a:r>
            <a:r>
              <a:rPr lang="pt-BR" sz="2400" dirty="0">
                <a:latin typeface="Arial" charset="0"/>
              </a:rPr>
              <a:t>. </a:t>
            </a:r>
            <a:r>
              <a:rPr lang="pt-BR" sz="2400" dirty="0" smtClean="0">
                <a:latin typeface="Arial" charset="0"/>
              </a:rPr>
              <a:t>[</a:t>
            </a:r>
            <a:r>
              <a:rPr lang="pt-BR" sz="2400" dirty="0" err="1" smtClean="0">
                <a:latin typeface="Arial" charset="0"/>
              </a:rPr>
              <a:t>S.l.</a:t>
            </a:r>
            <a:r>
              <a:rPr lang="pt-BR" sz="2400" dirty="0" smtClean="0">
                <a:latin typeface="Arial" charset="0"/>
              </a:rPr>
              <a:t>]: </a:t>
            </a:r>
            <a:r>
              <a:rPr lang="pt-BR" sz="2400" dirty="0">
                <a:latin typeface="Arial" charset="0"/>
              </a:rPr>
              <a:t>Virtual Books, 2000</a:t>
            </a:r>
            <a:r>
              <a:rPr lang="pt-BR" sz="2400" dirty="0" smtClean="0">
                <a:latin typeface="Arial" charset="0"/>
              </a:rPr>
              <a:t>. Disponível em: &lt;</a:t>
            </a:r>
            <a:r>
              <a:rPr lang="pt-BR" sz="2400" dirty="0">
                <a:latin typeface="Arial" charset="0"/>
              </a:rPr>
              <a:t>http:www.terra.com.br/virtualbooks/freebook/</a:t>
            </a:r>
            <a:br>
              <a:rPr lang="pt-BR" sz="2400" dirty="0">
                <a:latin typeface="Arial" charset="0"/>
              </a:rPr>
            </a:br>
            <a:r>
              <a:rPr lang="pt-BR" sz="2400" dirty="0" err="1">
                <a:latin typeface="Arial" charset="0"/>
              </a:rPr>
              <a:t>port</a:t>
            </a:r>
            <a:r>
              <a:rPr lang="pt-BR" sz="2400" dirty="0">
                <a:latin typeface="Arial" charset="0"/>
              </a:rPr>
              <a:t>/Lport2/navionegreiro.htm&gt;. Acesso em: 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10 jan. 2002, 16:30:30.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PARTE DE MONOGRAFIA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ROMANO</a:t>
            </a:r>
            <a:r>
              <a:rPr lang="pt-BR" sz="2400" dirty="0">
                <a:latin typeface="Arial" charset="0"/>
              </a:rPr>
              <a:t>, Giovanni. Imagens da juventude na era moderna. In: LEVI, G.; SCHMIDT, J. (Org.). </a:t>
            </a:r>
            <a:r>
              <a:rPr lang="pt-BR" sz="2400" b="1" dirty="0">
                <a:latin typeface="Arial" charset="0"/>
              </a:rPr>
              <a:t>História</a:t>
            </a:r>
            <a:r>
              <a:rPr lang="pt-BR" sz="2400" dirty="0">
                <a:latin typeface="Arial" charset="0"/>
              </a:rPr>
              <a:t> </a:t>
            </a:r>
            <a:r>
              <a:rPr lang="pt-BR" sz="2400" b="1" dirty="0">
                <a:latin typeface="Arial" charset="0"/>
              </a:rPr>
              <a:t>dos jovens 2</a:t>
            </a:r>
            <a:r>
              <a:rPr lang="pt-BR" sz="2400" dirty="0">
                <a:latin typeface="Arial" charset="0"/>
              </a:rPr>
              <a:t>. São Paulo: Companhia das Letras, 1996. p. 7-16.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Arial" charset="0"/>
              </a:rPr>
              <a:t>TRABALHO ACADÊMICO</a:t>
            </a:r>
            <a:endParaRPr lang="en-US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>
                <a:latin typeface="Arial" charset="0"/>
              </a:rPr>
              <a:t>“</a:t>
            </a:r>
            <a:r>
              <a:rPr lang="en-US" sz="2600" dirty="0" err="1">
                <a:latin typeface="Arial" charset="0"/>
              </a:rPr>
              <a:t>Documento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que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representa</a:t>
            </a:r>
            <a:r>
              <a:rPr lang="en-US" sz="2600" dirty="0">
                <a:latin typeface="Arial" charset="0"/>
              </a:rPr>
              <a:t>  o </a:t>
            </a:r>
            <a:r>
              <a:rPr lang="en-US" sz="2600" dirty="0" err="1">
                <a:latin typeface="Arial" charset="0"/>
              </a:rPr>
              <a:t>resultado</a:t>
            </a:r>
            <a:r>
              <a:rPr lang="en-US" sz="2600" dirty="0">
                <a:latin typeface="Arial" charset="0"/>
              </a:rPr>
              <a:t>  de </a:t>
            </a:r>
            <a:r>
              <a:rPr lang="en-US" sz="2600" dirty="0" err="1">
                <a:latin typeface="Arial" charset="0"/>
              </a:rPr>
              <a:t>estudo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devendo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expressar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conhecimento</a:t>
            </a:r>
            <a:r>
              <a:rPr lang="en-US" sz="2600" dirty="0">
                <a:latin typeface="Arial" charset="0"/>
              </a:rPr>
              <a:t> do </a:t>
            </a:r>
            <a:r>
              <a:rPr lang="en-US" sz="2600" dirty="0" err="1">
                <a:latin typeface="Arial" charset="0"/>
              </a:rPr>
              <a:t>assunto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escolhido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que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deve</a:t>
            </a:r>
            <a:r>
              <a:rPr lang="en-US" sz="2600" dirty="0">
                <a:latin typeface="Arial" charset="0"/>
              </a:rPr>
              <a:t> ser </a:t>
            </a:r>
            <a:r>
              <a:rPr lang="en-US" sz="2600" dirty="0" err="1">
                <a:latin typeface="Arial" charset="0"/>
              </a:rPr>
              <a:t>obrigatoriamente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emanado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da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disciplina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módulo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estudo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independente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curso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dirty="0" err="1">
                <a:latin typeface="Arial" charset="0"/>
              </a:rPr>
              <a:t>programa</a:t>
            </a:r>
            <a:r>
              <a:rPr lang="en-US" sz="2600" dirty="0">
                <a:latin typeface="Arial" charset="0"/>
              </a:rPr>
              <a:t> e </a:t>
            </a:r>
            <a:r>
              <a:rPr lang="en-US" sz="2600" dirty="0" err="1">
                <a:latin typeface="Arial" charset="0"/>
              </a:rPr>
              <a:t>outros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ministrados</a:t>
            </a:r>
            <a:r>
              <a:rPr lang="en-US" sz="2600" dirty="0">
                <a:latin typeface="Arial" charset="0"/>
              </a:rPr>
              <a:t>. </a:t>
            </a:r>
            <a:r>
              <a:rPr lang="en-US" sz="2600" dirty="0" err="1">
                <a:latin typeface="Arial" charset="0"/>
              </a:rPr>
              <a:t>Deve</a:t>
            </a:r>
            <a:r>
              <a:rPr lang="en-US" sz="2600" dirty="0">
                <a:latin typeface="Arial" charset="0"/>
              </a:rPr>
              <a:t> ser </a:t>
            </a:r>
            <a:r>
              <a:rPr lang="en-US" sz="2600" dirty="0" err="1">
                <a:latin typeface="Arial" charset="0"/>
              </a:rPr>
              <a:t>feito</a:t>
            </a:r>
            <a:r>
              <a:rPr lang="en-US" sz="2600" dirty="0">
                <a:latin typeface="Arial" charset="0"/>
              </a:rPr>
              <a:t> sob a </a:t>
            </a:r>
            <a:r>
              <a:rPr lang="en-US" sz="2600" dirty="0" err="1">
                <a:latin typeface="Arial" charset="0"/>
              </a:rPr>
              <a:t>coordenacão</a:t>
            </a:r>
            <a:r>
              <a:rPr lang="en-US" sz="2600" dirty="0">
                <a:latin typeface="Arial" charset="0"/>
              </a:rPr>
              <a:t> de um </a:t>
            </a:r>
            <a:r>
              <a:rPr lang="en-US" sz="2600" dirty="0" err="1">
                <a:latin typeface="Arial" charset="0"/>
              </a:rPr>
              <a:t>orientador</a:t>
            </a:r>
            <a:r>
              <a:rPr lang="en-US" sz="2600" dirty="0">
                <a:latin typeface="Arial" charset="0"/>
              </a:rPr>
              <a:t>.” </a:t>
            </a:r>
            <a:br>
              <a:rPr lang="en-US" sz="2600" dirty="0">
                <a:latin typeface="Arial" charset="0"/>
              </a:rPr>
            </a:br>
            <a:r>
              <a:rPr lang="en-US" sz="2600" dirty="0">
                <a:latin typeface="Arial" charset="0"/>
              </a:rPr>
              <a:t> ABNT - NBR 14724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PARTE DE MONOGRAFIA - MEIO ELETRÔNICO</a:t>
            </a:r>
            <a:endParaRPr lang="pt-BR" sz="2400" dirty="0">
              <a:latin typeface="Arial" charset="0"/>
            </a:endParaRPr>
          </a:p>
          <a:p>
            <a:endParaRPr lang="pt-BR" sz="2400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POLÍTICA</a:t>
            </a:r>
            <a:r>
              <a:rPr lang="pt-BR" sz="2400" dirty="0">
                <a:latin typeface="Arial" charset="0"/>
              </a:rPr>
              <a:t>.  In: DICIONÁRIO  da Língua Portuguesa. Lisboa: </a:t>
            </a:r>
            <a:r>
              <a:rPr lang="pt-BR" sz="2400" dirty="0" err="1">
                <a:latin typeface="Arial" charset="0"/>
              </a:rPr>
              <a:t>Priberam</a:t>
            </a:r>
            <a:r>
              <a:rPr lang="pt-BR" sz="2400" dirty="0">
                <a:latin typeface="Arial" charset="0"/>
              </a:rPr>
              <a:t> Informática, 1998. Disponível em: &lt;http://www.priberam.pt/dlDLPO&gt;. Acesso em: 08 mar. 1999.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PUBLICAÇÃO PERÍODICA NO TODO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BOLETIM </a:t>
            </a:r>
            <a:r>
              <a:rPr lang="pt-BR" sz="2400" dirty="0">
                <a:latin typeface="Arial" charset="0"/>
              </a:rPr>
              <a:t>GEOGRÁFICO. Rio de Janeiro: IBGE, 1943-1978. Trimestral.</a:t>
            </a:r>
          </a:p>
          <a:p>
            <a:endParaRPr lang="pt-BR" sz="2400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PARTES DE REVISTA, BOLETIM ETC.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DINHEIRO</a:t>
            </a:r>
            <a:r>
              <a:rPr lang="pt-BR" sz="2400" dirty="0">
                <a:latin typeface="Arial" charset="0"/>
              </a:rPr>
              <a:t>: revista semanal de negócios. São Paulo: Ed. Três, n. 148, 28 jun. 2000</a:t>
            </a:r>
            <a:r>
              <a:rPr lang="pt-BR" sz="2400" dirty="0">
                <a:latin typeface="Albertus Extra Bold" pitchFamily="34" charset="0"/>
              </a:rPr>
              <a:t>. </a:t>
            </a:r>
            <a:r>
              <a:rPr lang="pt-BR" sz="2400" dirty="0">
                <a:latin typeface="Arial" charset="0"/>
              </a:rPr>
              <a:t>98 p.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b="1" dirty="0">
                <a:latin typeface="Arial" charset="0"/>
              </a:rPr>
              <a:t>ARTIGO E/OU MATÉRIA DE REVISTA, BOLETIM, ETC. (COM TÍTULO PRÓPRIO)</a:t>
            </a:r>
          </a:p>
          <a:p>
            <a:pPr>
              <a:lnSpc>
                <a:spcPct val="90000"/>
              </a:lnSpc>
            </a:pPr>
            <a:endParaRPr lang="pt-BR" sz="2400" b="1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 AS </a:t>
            </a:r>
            <a:r>
              <a:rPr lang="pt-BR" sz="2400" dirty="0">
                <a:latin typeface="Arial" charset="0"/>
              </a:rPr>
              <a:t>500 maiores empresas do Brasil.</a:t>
            </a:r>
            <a:r>
              <a:rPr lang="pt-BR" sz="2400" b="1" dirty="0">
                <a:latin typeface="Arial" charset="0"/>
              </a:rPr>
              <a:t> Conjuntura</a:t>
            </a:r>
            <a:r>
              <a:rPr lang="pt-BR" sz="2400" dirty="0">
                <a:latin typeface="Arial" charset="0"/>
              </a:rPr>
              <a:t> </a:t>
            </a:r>
            <a:r>
              <a:rPr lang="pt-BR" sz="2400" b="1" dirty="0">
                <a:latin typeface="Arial" charset="0"/>
              </a:rPr>
              <a:t>Econômica</a:t>
            </a:r>
            <a:r>
              <a:rPr lang="pt-BR" sz="2400" dirty="0">
                <a:latin typeface="Arial" charset="0"/>
              </a:rPr>
              <a:t>, Rio de Janeiro, v. 38, n. 9., set. 1984. Edição especial.</a:t>
            </a:r>
          </a:p>
          <a:p>
            <a:pPr>
              <a:lnSpc>
                <a:spcPct val="90000"/>
              </a:lnSpc>
            </a:pPr>
            <a:endParaRPr lang="pt-BR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 MÃO-DE-OBRA </a:t>
            </a:r>
            <a:r>
              <a:rPr lang="pt-BR" sz="2400" dirty="0">
                <a:latin typeface="Arial" charset="0"/>
              </a:rPr>
              <a:t>e previdência</a:t>
            </a:r>
            <a:r>
              <a:rPr lang="pt-BR" sz="2400" b="1" dirty="0">
                <a:latin typeface="Arial" charset="0"/>
              </a:rPr>
              <a:t>. Pesquisa Nacional por Amostra de Domicílios</a:t>
            </a:r>
            <a:r>
              <a:rPr lang="pt-BR" sz="2400" dirty="0">
                <a:latin typeface="Arial" charset="0"/>
              </a:rPr>
              <a:t>, Rio de Janeiro</a:t>
            </a:r>
            <a:r>
              <a:rPr lang="en-US" sz="2400" dirty="0">
                <a:latin typeface="Arial" charset="0"/>
              </a:rPr>
              <a:t>,</a:t>
            </a:r>
            <a:r>
              <a:rPr lang="pt-BR" sz="2400" dirty="0">
                <a:latin typeface="Arial" charset="0"/>
              </a:rPr>
              <a:t> v. 7, 1983. Suplemento</a:t>
            </a:r>
            <a:r>
              <a:rPr lang="pt-BR" sz="2400" dirty="0">
                <a:latin typeface="Albertus Extra Bold" pitchFamily="34" charset="0"/>
              </a:rPr>
              <a:t>.</a:t>
            </a:r>
            <a:endParaRPr lang="pt-BR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- NBR 6023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b="1" dirty="0">
                <a:latin typeface="Arial" charset="0"/>
              </a:rPr>
              <a:t>ARTIGO E/OU MATÉRIA DE REVISTA, BOLETIM, ETC. (COM TÍTULO PRÓPRIO)</a:t>
            </a:r>
          </a:p>
          <a:p>
            <a:pPr>
              <a:lnSpc>
                <a:spcPct val="90000"/>
              </a:lnSpc>
            </a:pPr>
            <a:endParaRPr lang="pt-BR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GURGEL</a:t>
            </a:r>
            <a:r>
              <a:rPr lang="pt-BR" sz="2400" dirty="0">
                <a:latin typeface="Arial" charset="0"/>
              </a:rPr>
              <a:t>, C. Reforma do Estado e segurança pública. </a:t>
            </a:r>
            <a:r>
              <a:rPr lang="pt-BR" sz="2400" b="1" dirty="0">
                <a:latin typeface="Arial" charset="0"/>
              </a:rPr>
              <a:t>Política e Administração</a:t>
            </a:r>
            <a:r>
              <a:rPr lang="pt-BR" sz="2400" dirty="0">
                <a:latin typeface="Arial" charset="0"/>
              </a:rPr>
              <a:t>, Rio de Janeiro,  v. 3, n. 2, p. 15-21, set. 1997.</a:t>
            </a:r>
          </a:p>
          <a:p>
            <a:pPr>
              <a:lnSpc>
                <a:spcPct val="90000"/>
              </a:lnSpc>
            </a:pPr>
            <a:endParaRPr lang="pt-BR" sz="2400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TOURINHO </a:t>
            </a:r>
            <a:r>
              <a:rPr lang="pt-BR" sz="2400" dirty="0">
                <a:latin typeface="Arial" charset="0"/>
              </a:rPr>
              <a:t>NETO, F. C. Dano ambiental. </a:t>
            </a:r>
            <a:r>
              <a:rPr lang="pt-BR" sz="2400" b="1" dirty="0" err="1">
                <a:latin typeface="Arial" charset="0"/>
              </a:rPr>
              <a:t>Consulex</a:t>
            </a:r>
            <a:r>
              <a:rPr lang="pt-BR" sz="2400" b="1" dirty="0">
                <a:latin typeface="Arial" charset="0"/>
              </a:rPr>
              <a:t>, </a:t>
            </a:r>
            <a:r>
              <a:rPr lang="pt-BR" sz="2400" dirty="0">
                <a:latin typeface="Arial" charset="0"/>
              </a:rPr>
              <a:t>Brasília, DF, ano 1, n. 1, p. 18-23, fev. 1997.</a:t>
            </a:r>
          </a:p>
          <a:p>
            <a:pPr>
              <a:lnSpc>
                <a:spcPct val="90000"/>
              </a:lnSpc>
            </a:pP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- NBR 6023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ARTIGO E/OU MATÉRIA DE REVISTA, BOLETIM, ETC EM MEIO ELETRÔNICO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200" dirty="0" smtClean="0">
                <a:latin typeface="Arial" charset="0"/>
              </a:rPr>
              <a:t>      SILVA</a:t>
            </a:r>
            <a:r>
              <a:rPr lang="pt-BR" sz="2200" dirty="0">
                <a:latin typeface="Arial" charset="0"/>
              </a:rPr>
              <a:t>, M. M. L. Crimes da era digital. </a:t>
            </a:r>
            <a:r>
              <a:rPr lang="pt-BR" sz="2200" b="1" dirty="0">
                <a:latin typeface="Arial" charset="0"/>
              </a:rPr>
              <a:t>.NET, </a:t>
            </a:r>
            <a:r>
              <a:rPr lang="pt-BR" sz="2200" dirty="0">
                <a:latin typeface="Arial" charset="0"/>
              </a:rPr>
              <a:t>Rio de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dirty="0">
                <a:latin typeface="Arial" charset="0"/>
              </a:rPr>
              <a:t>Janeiro, nov. 1998. Seção</a:t>
            </a:r>
            <a:r>
              <a:rPr lang="pt-BR" sz="2200" b="1" dirty="0">
                <a:latin typeface="Arial" charset="0"/>
              </a:rPr>
              <a:t> </a:t>
            </a:r>
            <a:r>
              <a:rPr lang="pt-BR" sz="2200" dirty="0">
                <a:latin typeface="Arial" charset="0"/>
              </a:rPr>
              <a:t>Ponto de Vista. Disponível em:&lt;</a:t>
            </a:r>
            <a:r>
              <a:rPr lang="pt-BR" sz="2200" dirty="0">
                <a:latin typeface="Arial" charset="0"/>
                <a:hlinkClick r:id="rId2"/>
              </a:rPr>
              <a:t>http://www.brazilnet.com.br/contexts/brasilrevistas.</a:t>
            </a:r>
            <a:br>
              <a:rPr lang="pt-BR" sz="2200" dirty="0">
                <a:latin typeface="Arial" charset="0"/>
                <a:hlinkClick r:id="rId2"/>
              </a:rPr>
            </a:br>
            <a:r>
              <a:rPr lang="pt-BR" sz="2200" dirty="0" err="1">
                <a:latin typeface="Arial" charset="0"/>
                <a:hlinkClick r:id="rId2"/>
              </a:rPr>
              <a:t>htm</a:t>
            </a:r>
            <a:r>
              <a:rPr lang="pt-BR" sz="2200" dirty="0">
                <a:latin typeface="Arial" charset="0"/>
              </a:rPr>
              <a:t>&gt;. Acesso em 28 nov. 1998.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 REFERÊNCIAS - NBR 6023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ARTIGO E/OU MATÉRIA DE JORNAL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200" dirty="0" smtClean="0">
                <a:latin typeface="Arial" charset="0"/>
              </a:rPr>
              <a:t>      NAVES</a:t>
            </a:r>
            <a:r>
              <a:rPr lang="pt-BR" sz="2200" dirty="0">
                <a:latin typeface="Arial" charset="0"/>
              </a:rPr>
              <a:t>, P. Lagos andinos dão banho de beleza. </a:t>
            </a:r>
            <a:r>
              <a:rPr lang="pt-BR" sz="2200" b="1" dirty="0">
                <a:latin typeface="Arial" charset="0"/>
              </a:rPr>
              <a:t>Folha de S. Paulo</a:t>
            </a:r>
            <a:r>
              <a:rPr lang="pt-BR" sz="2200" dirty="0">
                <a:latin typeface="Arial" charset="0"/>
              </a:rPr>
              <a:t>, São Paulo, 28 jun. 1999. Folha Turismo, Caderno 8, p. 13.</a:t>
            </a:r>
          </a:p>
          <a:p>
            <a:endParaRPr lang="pt-BR" sz="2200" dirty="0">
              <a:latin typeface="Arial" charset="0"/>
            </a:endParaRPr>
          </a:p>
          <a:p>
            <a:pPr>
              <a:buNone/>
            </a:pPr>
            <a:r>
              <a:rPr lang="pt-BR" sz="2200" dirty="0" smtClean="0">
                <a:latin typeface="Arial" charset="0"/>
              </a:rPr>
              <a:t>      LEAL</a:t>
            </a:r>
            <a:r>
              <a:rPr lang="pt-BR" sz="2200" dirty="0">
                <a:latin typeface="Arial" charset="0"/>
              </a:rPr>
              <a:t>, L. N. MP fiscaliza com autonomia total. </a:t>
            </a:r>
            <a:r>
              <a:rPr lang="pt-BR" sz="2200" b="1" dirty="0">
                <a:latin typeface="Arial" charset="0"/>
              </a:rPr>
              <a:t>Jornal do Brasil</a:t>
            </a:r>
            <a:r>
              <a:rPr lang="pt-BR" sz="2200" dirty="0">
                <a:latin typeface="Arial" charset="0"/>
              </a:rPr>
              <a:t>, Rio de Janeiro, p. 3, 25 abr. 1999.</a:t>
            </a:r>
          </a:p>
          <a:p>
            <a:endParaRPr lang="pt-BR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 - NBR 6023</a:t>
            </a:r>
          </a:p>
        </p:txBody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b="1" dirty="0">
                <a:latin typeface="Arial" charset="0"/>
              </a:rPr>
              <a:t>ARTIGO E/OU MATÉRIA DE JORNAL  EM MEIO ELETRÔNICO</a:t>
            </a:r>
          </a:p>
          <a:p>
            <a:pPr>
              <a:buFont typeface="Wingdings" pitchFamily="2" charset="2"/>
              <a:buNone/>
            </a:pPr>
            <a:endParaRPr lang="pt-BR" sz="2000" b="1" dirty="0">
              <a:latin typeface="Arial" charset="0"/>
            </a:endParaRPr>
          </a:p>
          <a:p>
            <a:pPr>
              <a:buNone/>
            </a:pPr>
            <a:r>
              <a:rPr lang="pt-BR" sz="2000" dirty="0" smtClean="0">
                <a:latin typeface="Arial" charset="0"/>
              </a:rPr>
              <a:t>       SILVA</a:t>
            </a:r>
            <a:r>
              <a:rPr lang="pt-BR" sz="2000" dirty="0">
                <a:latin typeface="Arial" charset="0"/>
              </a:rPr>
              <a:t>, Ives </a:t>
            </a:r>
            <a:r>
              <a:rPr lang="pt-BR" sz="2000" dirty="0" err="1">
                <a:latin typeface="Arial" charset="0"/>
              </a:rPr>
              <a:t>Gandra</a:t>
            </a:r>
            <a:r>
              <a:rPr lang="pt-BR" sz="2000" dirty="0">
                <a:latin typeface="Arial" charset="0"/>
              </a:rPr>
              <a:t> </a:t>
            </a:r>
            <a:r>
              <a:rPr lang="pt-BR" sz="2000" dirty="0" err="1">
                <a:latin typeface="Arial" charset="0"/>
              </a:rPr>
              <a:t>da.</a:t>
            </a:r>
            <a:r>
              <a:rPr lang="pt-BR" sz="2000" dirty="0">
                <a:latin typeface="Arial" charset="0"/>
              </a:rPr>
              <a:t> Pena de morte para o nascituro. </a:t>
            </a:r>
            <a:r>
              <a:rPr lang="pt-BR" sz="2000" b="1" dirty="0">
                <a:latin typeface="Arial" charset="0"/>
              </a:rPr>
              <a:t>O Estado de S. Paulo</a:t>
            </a:r>
            <a:r>
              <a:rPr lang="pt-BR" sz="2000" dirty="0">
                <a:latin typeface="Arial" charset="0"/>
              </a:rPr>
              <a:t>, São Paulo, 19 set. 1998.  Disponível em: </a:t>
            </a:r>
            <a:r>
              <a:rPr lang="pt-BR" sz="2000" dirty="0">
                <a:latin typeface="Arial" charset="0"/>
                <a:hlinkClick r:id="rId2"/>
              </a:rPr>
              <a:t>http://www/providafamilia.org/pena_morte_nascituro.htm</a:t>
            </a:r>
            <a:r>
              <a:rPr lang="pt-BR" sz="2000" dirty="0">
                <a:latin typeface="Arial" charset="0"/>
              </a:rPr>
              <a:t>&gt;. Acesso em: 19 set. 1998.</a:t>
            </a:r>
          </a:p>
          <a:p>
            <a:endParaRPr lang="pt-BR" sz="2000" dirty="0">
              <a:latin typeface="Arial" charset="0"/>
            </a:endParaRPr>
          </a:p>
          <a:p>
            <a:pPr>
              <a:buNone/>
            </a:pPr>
            <a:r>
              <a:rPr lang="pt-BR" sz="2000" dirty="0" smtClean="0">
                <a:latin typeface="Arial" charset="0"/>
              </a:rPr>
              <a:t>       ARRANJO </a:t>
            </a:r>
            <a:r>
              <a:rPr lang="pt-BR" sz="2000" dirty="0">
                <a:latin typeface="Arial" charset="0"/>
              </a:rPr>
              <a:t>tributário. Diário do Nordeste Online, Fortaleza, 27 nov. 1998. Disponível em: &lt;</a:t>
            </a:r>
            <a:r>
              <a:rPr lang="pt-BR" sz="2000" dirty="0">
                <a:latin typeface="Arial" charset="0"/>
                <a:hlinkClick r:id="rId3"/>
              </a:rPr>
              <a:t>http://www.diariodonordeste.com.br</a:t>
            </a:r>
            <a:r>
              <a:rPr lang="pt-BR" sz="2000" dirty="0">
                <a:latin typeface="Arial" charset="0"/>
              </a:rPr>
              <a:t>&gt;. Acesso em: 28 nov. 1998.</a:t>
            </a:r>
            <a:endParaRPr lang="pt-BR" sz="2000" b="1" dirty="0">
              <a:latin typeface="Arial" charset="0"/>
            </a:endParaRPr>
          </a:p>
          <a:p>
            <a:endParaRPr lang="pt-BR" sz="2000" b="1" dirty="0">
              <a:latin typeface="Arial" charset="0"/>
            </a:endParaRPr>
          </a:p>
          <a:p>
            <a:endParaRPr lang="pt-BR" sz="2000" b="1" dirty="0">
              <a:latin typeface="Arial" charset="0"/>
            </a:endParaRPr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 REFERÊNCIAS - NBR 6023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b="1" dirty="0">
                <a:latin typeface="Arial" charset="0"/>
              </a:rPr>
              <a:t>EVENTO COMO UM TODO</a:t>
            </a: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 IUFOST </a:t>
            </a:r>
            <a:r>
              <a:rPr lang="pt-BR" sz="2400" dirty="0">
                <a:latin typeface="Arial" charset="0"/>
              </a:rPr>
              <a:t>INTERNATIONAL SYMPOSIUM ON CHEMICAL CHANGES DURING FOOD PROCESSING, 1984, Valência.  </a:t>
            </a:r>
            <a:r>
              <a:rPr lang="pt-BR" sz="2400" b="1" dirty="0" err="1">
                <a:latin typeface="Arial" charset="0"/>
              </a:rPr>
              <a:t>Proceedings</a:t>
            </a:r>
            <a:r>
              <a:rPr lang="pt-BR" sz="2400" b="1" dirty="0">
                <a:latin typeface="Arial" charset="0"/>
              </a:rPr>
              <a:t>...</a:t>
            </a:r>
            <a:br>
              <a:rPr lang="pt-BR" sz="2400" b="1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Valencia: Instituto de Agroquímica Y Tecnologia de Alimentos, 1984.</a:t>
            </a:r>
          </a:p>
          <a:p>
            <a:pPr>
              <a:lnSpc>
                <a:spcPct val="90000"/>
              </a:lnSpc>
            </a:pPr>
            <a:endParaRPr lang="pt-BR" sz="2400" dirty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charset="0"/>
              </a:rPr>
              <a:t>      REUNIÃO </a:t>
            </a:r>
            <a:r>
              <a:rPr lang="pt-BR" sz="2400" dirty="0">
                <a:latin typeface="Arial" charset="0"/>
              </a:rPr>
              <a:t>ANUAL DA SOCIEDADE BRASILEIRA DE QUÍMICA, 20., 1997, Poços de Caldas. </a:t>
            </a:r>
            <a:r>
              <a:rPr lang="pt-BR" sz="2400" b="1" dirty="0" err="1">
                <a:latin typeface="Arial" charset="0"/>
              </a:rPr>
              <a:t>Quimica</a:t>
            </a:r>
            <a:r>
              <a:rPr lang="pt-BR" sz="2400" b="1" dirty="0">
                <a:latin typeface="Arial" charset="0"/>
              </a:rPr>
              <a:t>: </a:t>
            </a:r>
            <a:r>
              <a:rPr lang="pt-BR" sz="2400" dirty="0">
                <a:latin typeface="Arial" charset="0"/>
              </a:rPr>
              <a:t>academia, indústria, sociedade: livro de resumos. São Paulo: Sociedade Brasileira de Química, 1997.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- NBR 6023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EVENTO COMO UM TODO EM MEIO ELETRÔNICO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CONGRESSO </a:t>
            </a:r>
            <a:r>
              <a:rPr lang="pt-BR" sz="2400" dirty="0">
                <a:latin typeface="Arial" charset="0"/>
              </a:rPr>
              <a:t>DE INICIAÇÃO CIENTÍFICA DA </a:t>
            </a:r>
            <a:r>
              <a:rPr lang="pt-BR" sz="2400" dirty="0" err="1">
                <a:latin typeface="Arial" charset="0"/>
              </a:rPr>
              <a:t>UFPe</a:t>
            </a:r>
            <a:r>
              <a:rPr lang="pt-BR" sz="2400" dirty="0">
                <a:latin typeface="Arial" charset="0"/>
              </a:rPr>
              <a:t>, 4., 1996, Recife. </a:t>
            </a:r>
            <a:r>
              <a:rPr lang="pt-BR" sz="2400" b="1" dirty="0">
                <a:latin typeface="Arial" charset="0"/>
              </a:rPr>
              <a:t>Anais eletrônicos</a:t>
            </a:r>
            <a:r>
              <a:rPr lang="pt-BR" sz="2400" dirty="0">
                <a:latin typeface="Arial" charset="0"/>
              </a:rPr>
              <a:t>... Recife: </a:t>
            </a:r>
            <a:r>
              <a:rPr lang="pt-BR" sz="2400" dirty="0" err="1">
                <a:latin typeface="Arial" charset="0"/>
              </a:rPr>
              <a:t>UFPe</a:t>
            </a:r>
            <a:r>
              <a:rPr lang="pt-BR" sz="2400" dirty="0">
                <a:latin typeface="Arial" charset="0"/>
              </a:rPr>
              <a:t>, 1996. Disponível em: &lt;http://www.propesq.ufpe.br/anais/anais.htm&gt;. Acesso em: 21 jan. 1997</a:t>
            </a:r>
            <a:r>
              <a:rPr lang="pt-BR" sz="2400" dirty="0">
                <a:latin typeface="Albertus Extra Bold" pitchFamily="34" charset="0"/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 REFERÊNCIAS - NBR 6023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TRABALHO APRESENTADO EM EVENTO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BRAINER</a:t>
            </a:r>
            <a:r>
              <a:rPr lang="pt-BR" sz="2400" dirty="0">
                <a:latin typeface="Arial" charset="0"/>
              </a:rPr>
              <a:t>,  A . R. A .; MEDEIROS, C. B. Incorporação do tempo em SGBD orientado a objetos. In: SIMPÓSIO BRASILEIRO DE BANCO DE DADOS, 9., 1994, São Paulo. </a:t>
            </a:r>
            <a:r>
              <a:rPr lang="pt-BR" sz="2400" b="1" dirty="0">
                <a:latin typeface="Arial" charset="0"/>
              </a:rPr>
              <a:t>Anais...</a:t>
            </a:r>
            <a:r>
              <a:rPr lang="pt-BR" sz="2400" dirty="0">
                <a:latin typeface="Arial" charset="0"/>
              </a:rPr>
              <a:t>São Paulo: USP, 1994. p. 16-29.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AVALIAÇÃO DA MONOGRAFIA</a:t>
            </a:r>
            <a:endParaRPr lang="pt-BR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Segundo </a:t>
            </a:r>
            <a:r>
              <a:rPr lang="pt-BR" sz="2400" dirty="0" err="1">
                <a:latin typeface="Arial" charset="0"/>
              </a:rPr>
              <a:t>Tachizawa</a:t>
            </a:r>
            <a:r>
              <a:rPr lang="pt-BR" sz="2400" dirty="0">
                <a:latin typeface="Arial" charset="0"/>
              </a:rPr>
              <a:t> (1998, p.19), a avaliação de uma monografia  segue os seguintes parâmetros de análise</a:t>
            </a:r>
            <a:r>
              <a:rPr lang="pt-BR" sz="2400" dirty="0" smtClean="0">
                <a:latin typeface="Arial" charset="0"/>
              </a:rPr>
              <a:t>:</a:t>
            </a:r>
          </a:p>
          <a:p>
            <a:pPr>
              <a:buNone/>
            </a:pPr>
            <a:endParaRPr lang="pt-BR" sz="2400" dirty="0">
              <a:latin typeface="Arial" charset="0"/>
            </a:endParaRPr>
          </a:p>
          <a:p>
            <a:r>
              <a:rPr lang="pt-BR" sz="2400" dirty="0">
                <a:latin typeface="Arial" charset="0"/>
              </a:rPr>
              <a:t>- clareza do(s) objetivo(s</a:t>
            </a:r>
            <a:r>
              <a:rPr lang="pt-BR" sz="2400" dirty="0" smtClean="0">
                <a:latin typeface="Arial" charset="0"/>
              </a:rPr>
              <a:t>);</a:t>
            </a:r>
            <a:endParaRPr lang="pt-BR" sz="2400" dirty="0">
              <a:latin typeface="Arial" charset="0"/>
            </a:endParaRPr>
          </a:p>
          <a:p>
            <a:r>
              <a:rPr lang="pt-BR" sz="2400" dirty="0" smtClean="0">
                <a:latin typeface="Arial" charset="0"/>
              </a:rPr>
              <a:t>- </a:t>
            </a:r>
            <a:r>
              <a:rPr lang="pt-BR" sz="2400" dirty="0">
                <a:latin typeface="Arial" charset="0"/>
              </a:rPr>
              <a:t>delimitação do problema a ser investigado;</a:t>
            </a:r>
          </a:p>
          <a:p>
            <a:r>
              <a:rPr lang="pt-BR" sz="2400" dirty="0">
                <a:latin typeface="Arial" charset="0"/>
              </a:rPr>
              <a:t>- coerência entre objetivo e conteúdo do  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  trabalho;</a:t>
            </a:r>
          </a:p>
          <a:p>
            <a:r>
              <a:rPr lang="pt-BR" sz="2400" dirty="0">
                <a:latin typeface="Arial" charset="0"/>
              </a:rPr>
              <a:t>- tratamento metodológico;</a:t>
            </a:r>
          </a:p>
          <a:p>
            <a:endParaRPr lang="pt-BR" sz="26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 REFERÊNCIAS - NBR 6023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TRABALHO APRESENTADO EM EVENTO EM MEIO </a:t>
            </a:r>
            <a:r>
              <a:rPr lang="pt-BR" sz="2400" b="1" dirty="0" smtClean="0">
                <a:latin typeface="Arial" charset="0"/>
              </a:rPr>
              <a:t>ELETRÔNICO  (CD-ROM)</a:t>
            </a:r>
            <a:endParaRPr lang="pt-BR" sz="2400" b="1" dirty="0">
              <a:latin typeface="Arial" charset="0"/>
            </a:endParaRP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GUNCHO</a:t>
            </a:r>
            <a:r>
              <a:rPr lang="pt-BR" sz="2400" dirty="0">
                <a:latin typeface="Arial" charset="0"/>
              </a:rPr>
              <a:t>, M. R. A educação à distância e a biblioteca universitária. In: SEMINÁRIO DE BIBLIOTECAS UNIVERSITÁRIAS, 10., 1998, Fortaleza. </a:t>
            </a:r>
            <a:r>
              <a:rPr lang="pt-BR" sz="2400" b="1" dirty="0">
                <a:latin typeface="Arial" charset="0"/>
              </a:rPr>
              <a:t>Anais...</a:t>
            </a:r>
            <a:r>
              <a:rPr lang="pt-BR" sz="2400" dirty="0">
                <a:latin typeface="Arial" charset="0"/>
              </a:rPr>
              <a:t>Fortaleza: </a:t>
            </a:r>
            <a:r>
              <a:rPr lang="pt-BR" sz="2400" dirty="0" err="1">
                <a:latin typeface="Arial" charset="0"/>
              </a:rPr>
              <a:t>Tec</a:t>
            </a:r>
            <a:r>
              <a:rPr lang="pt-BR" sz="2400" dirty="0">
                <a:latin typeface="Arial" charset="0"/>
              </a:rPr>
              <a:t> Treina, 1998.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1 CD-ROM.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REFERÊNCIAS - NBR 6023</a:t>
            </a:r>
            <a:endParaRPr lang="pt-BR">
              <a:latin typeface="Arial" charset="0"/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TRABALHO APRESENTADO EM EVENTO EM MEIO </a:t>
            </a:r>
            <a:r>
              <a:rPr lang="pt-BR" sz="2400" b="1" dirty="0" smtClean="0">
                <a:latin typeface="Arial" charset="0"/>
              </a:rPr>
              <a:t>ELETRÔNICO  (</a:t>
            </a:r>
            <a:r>
              <a:rPr lang="pt-BR" sz="2400" b="1" i="1" dirty="0" smtClean="0">
                <a:latin typeface="Arial" charset="0"/>
              </a:rPr>
              <a:t>online</a:t>
            </a:r>
            <a:r>
              <a:rPr lang="pt-BR" sz="2400" b="1" dirty="0" smtClean="0">
                <a:latin typeface="Arial" charset="0"/>
              </a:rPr>
              <a:t>)</a:t>
            </a:r>
          </a:p>
          <a:p>
            <a:pPr>
              <a:buNone/>
            </a:pPr>
            <a:endParaRPr lang="pt-BR" sz="2400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SILVA</a:t>
            </a:r>
            <a:r>
              <a:rPr lang="pt-BR" sz="2400" dirty="0">
                <a:latin typeface="Arial" charset="0"/>
              </a:rPr>
              <a:t>, R. N.; OLIVEIRA, R. Os limites pedagógicos do paradigma da qualidade total na educação. In: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CONGRESSO DE INICIAÇÃO CIENTÍFICA DA </a:t>
            </a:r>
            <a:r>
              <a:rPr lang="pt-BR" sz="2400" dirty="0" err="1">
                <a:latin typeface="Arial" charset="0"/>
              </a:rPr>
              <a:t>UFPe</a:t>
            </a:r>
            <a:r>
              <a:rPr lang="pt-BR" sz="2400" dirty="0">
                <a:latin typeface="Arial" charset="0"/>
              </a:rPr>
              <a:t>, 4., 1996, Recife. </a:t>
            </a:r>
            <a:r>
              <a:rPr lang="pt-BR" sz="2400" b="1" dirty="0">
                <a:latin typeface="Arial" charset="0"/>
              </a:rPr>
              <a:t>Anais Eletrônicos</a:t>
            </a:r>
            <a:r>
              <a:rPr lang="pt-BR" sz="2400" dirty="0">
                <a:latin typeface="Arial" charset="0"/>
              </a:rPr>
              <a:t>...Recife: </a:t>
            </a:r>
            <a:r>
              <a:rPr lang="pt-BR" sz="2400" dirty="0" err="1">
                <a:latin typeface="Arial" charset="0"/>
              </a:rPr>
              <a:t>UFPe</a:t>
            </a:r>
            <a:r>
              <a:rPr lang="pt-BR" sz="2400" dirty="0">
                <a:latin typeface="Arial" charset="0"/>
              </a:rPr>
              <a:t>, 1996. Disponível em: &lt;http://www.propesq.ufpe.br/anais/anais/educ/ce04htm&gt;. Acesso em: 21 jan. 1997.</a:t>
            </a:r>
          </a:p>
          <a:p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 REFERÊNCIAS - NBR 6023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TESES</a:t>
            </a:r>
          </a:p>
          <a:p>
            <a:endParaRPr lang="pt-BR" sz="2400" b="1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ARAUJO</a:t>
            </a:r>
            <a:r>
              <a:rPr lang="pt-BR" sz="2400" dirty="0">
                <a:latin typeface="Arial" charset="0"/>
              </a:rPr>
              <a:t>, U. A . M. </a:t>
            </a:r>
            <a:r>
              <a:rPr lang="pt-BR" sz="2400" b="1" dirty="0">
                <a:latin typeface="Arial" charset="0"/>
              </a:rPr>
              <a:t>Máscaras inteiriças </a:t>
            </a:r>
            <a:r>
              <a:rPr lang="pt-BR" sz="2400" b="1" dirty="0" err="1">
                <a:latin typeface="Arial" charset="0"/>
              </a:rPr>
              <a:t>Tukúna</a:t>
            </a:r>
            <a:r>
              <a:rPr lang="pt-BR" sz="2400" dirty="0">
                <a:latin typeface="Arial" charset="0"/>
              </a:rPr>
              <a:t>: possibilidades de estudo de artefatos de museu para o conhecimento do universo indígena. 1985. 102 f. Dissertação (Mestrado em Ciências Sociais) - Fundação Escola de Sociologia e Política de São Paulo, São Paulo, 1986.</a:t>
            </a:r>
          </a:p>
          <a:p>
            <a:endParaRPr lang="pt-BR" sz="2400" b="1" dirty="0">
              <a:latin typeface="Arial" charset="0"/>
            </a:endParaRPr>
          </a:p>
          <a:p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latin typeface="Arial" charset="0"/>
              </a:rPr>
              <a:t>REFERÊNCIAS - NBR 6023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TESES</a:t>
            </a:r>
          </a:p>
          <a:p>
            <a:endParaRPr lang="pt-BR" dirty="0">
              <a:latin typeface="Arial" charset="0"/>
            </a:endParaRP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MORGADO</a:t>
            </a:r>
            <a:r>
              <a:rPr lang="pt-BR" sz="2400" dirty="0">
                <a:latin typeface="Arial" charset="0"/>
              </a:rPr>
              <a:t>, M. L. C. </a:t>
            </a:r>
            <a:r>
              <a:rPr lang="pt-BR" sz="2400" b="1" dirty="0" err="1">
                <a:latin typeface="Arial" charset="0"/>
              </a:rPr>
              <a:t>Reimplante</a:t>
            </a:r>
            <a:r>
              <a:rPr lang="pt-BR" sz="2400" b="1" dirty="0">
                <a:latin typeface="Arial" charset="0"/>
              </a:rPr>
              <a:t> dentário</a:t>
            </a:r>
            <a:r>
              <a:rPr lang="pt-BR" sz="2400" dirty="0">
                <a:latin typeface="Arial" charset="0"/>
              </a:rPr>
              <a:t>. 1990. 51 f. Trabalho de Conclusão de Curso (Especialização) - Faculdade de Odontologia, Universidade Camilo Castelo Branco, São Paulo, 1990.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REFERÊNCIAS – NBR 6023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AUTOR COM MAIS DE UMA OBRA REFERENCIADA</a:t>
            </a:r>
          </a:p>
          <a:p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FREYRE, Gilberto.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Casa grande &amp; senzala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 formação da família brasileira sob regime de economia patriarcal. Rio de Janeiro: J. Olympio, 1943. 2 v.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______.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Sobrados e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mucambos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 decadência do patriarcado rural no Brasil. São Paulo: Ed. Nacional, 1936.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10520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DEFINIÇÕES </a:t>
            </a:r>
          </a:p>
          <a:p>
            <a:pPr>
              <a:lnSpc>
                <a:spcPct val="90000"/>
              </a:lnSpc>
            </a:pPr>
            <a:endParaRPr lang="pt-BR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Citação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É a menção no texto, de uma informação extraída de outra fonte.</a:t>
            </a: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  A fonte de onde foi extraída a informação deve ser citada obrigatoriamente, respeitando-se os direitos autorais.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-  NBR 10520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200024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 dirty="0" smtClean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chemeClr val="tx2"/>
                </a:solidFill>
                <a:latin typeface="Arial" charset="0"/>
              </a:rPr>
              <a:t>Citação </a:t>
            </a: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direta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É a transcrição (reprodução integral) de parte da obra do autor consultado. </a:t>
            </a:r>
          </a:p>
          <a:p>
            <a:pPr>
              <a:lnSpc>
                <a:spcPct val="90000"/>
              </a:lnSpc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chemeClr val="tx2"/>
                </a:solidFill>
                <a:latin typeface="Arial" charset="0"/>
              </a:rPr>
              <a:t>Citação indireta</a:t>
            </a:r>
            <a:r>
              <a:rPr lang="pt-BR" sz="2400" dirty="0" smtClean="0">
                <a:latin typeface="Arial" charset="0"/>
              </a:rPr>
              <a:t>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É o texto criado com base na obra do autor consultado. </a:t>
            </a: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Citação de citação</a:t>
            </a:r>
            <a:r>
              <a:rPr lang="pt-B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É a citação direta ou indireta de um texto em que não se teve acesso ao original. </a:t>
            </a: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>
                <a:latin typeface="Arial" charset="0"/>
              </a:rPr>
              <a:t>ALGUMAS EXPRESSÕES LATINAS ENCONTRADAS EM CITAÇÕES</a:t>
            </a:r>
          </a:p>
          <a:p>
            <a:pPr>
              <a:lnSpc>
                <a:spcPct val="90000"/>
              </a:lnSpc>
            </a:pPr>
            <a:endParaRPr lang="pt-BR" sz="2800" b="1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800" i="1">
                <a:solidFill>
                  <a:schemeClr val="tx2"/>
                </a:solidFill>
                <a:latin typeface="Arial" charset="0"/>
              </a:rPr>
              <a:t>(sic)</a:t>
            </a:r>
            <a:r>
              <a:rPr lang="pt-BR" sz="2800" i="1">
                <a:latin typeface="Arial" charset="0"/>
              </a:rPr>
              <a:t> : “[...] está assim mesmo no original”.</a:t>
            </a:r>
          </a:p>
          <a:p>
            <a:pPr>
              <a:lnSpc>
                <a:spcPct val="90000"/>
              </a:lnSpc>
            </a:pPr>
            <a:r>
              <a:rPr lang="pt-BR" sz="2800" i="1">
                <a:solidFill>
                  <a:schemeClr val="tx2"/>
                </a:solidFill>
                <a:latin typeface="Arial" charset="0"/>
              </a:rPr>
              <a:t>ipsis litteris</a:t>
            </a:r>
            <a:r>
              <a:rPr lang="pt-BR" sz="2800" i="1">
                <a:latin typeface="Arial" charset="0"/>
              </a:rPr>
              <a:t>: “transcrição exata,[...] reprodução exatamente fiel do original”.</a:t>
            </a:r>
          </a:p>
          <a:p>
            <a:pPr>
              <a:lnSpc>
                <a:spcPct val="90000"/>
              </a:lnSpc>
            </a:pPr>
            <a:endParaRPr lang="pt-BR" sz="2800" i="1">
              <a:latin typeface="Arial" charset="0"/>
            </a:endParaRPr>
          </a:p>
          <a:p>
            <a:pPr algn="r">
              <a:lnSpc>
                <a:spcPct val="90000"/>
              </a:lnSpc>
            </a:pPr>
            <a:endParaRPr lang="pt-BR" sz="2400" i="1">
              <a:latin typeface="Arial" charset="0"/>
            </a:endParaRPr>
          </a:p>
          <a:p>
            <a:pPr algn="r">
              <a:lnSpc>
                <a:spcPct val="90000"/>
              </a:lnSpc>
            </a:pPr>
            <a:r>
              <a:rPr lang="pt-BR" sz="2400" i="1">
                <a:latin typeface="Arial" charset="0"/>
              </a:rPr>
              <a:t>(ANDRADE, 1999, p. 86)</a:t>
            </a:r>
            <a:endParaRPr lang="pt-BR" sz="2800" b="1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b="1" dirty="0">
                <a:latin typeface="Arial" charset="0"/>
              </a:rPr>
              <a:t>EXPRESSÕES LATINAS EM NOTAS DE </a:t>
            </a:r>
            <a:r>
              <a:rPr lang="pt-BR" sz="2400" b="1" dirty="0" smtClean="0">
                <a:latin typeface="Arial" charset="0"/>
              </a:rPr>
              <a:t>RODAPÉ</a:t>
            </a:r>
          </a:p>
          <a:p>
            <a:pPr>
              <a:lnSpc>
                <a:spcPct val="90000"/>
              </a:lnSpc>
              <a:buNone/>
            </a:pPr>
            <a:endParaRPr lang="pt-BR" sz="2400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400" dirty="0">
                <a:latin typeface="Arial" charset="0"/>
              </a:rPr>
              <a:t>“</a:t>
            </a: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id. (idem)</a:t>
            </a:r>
            <a:r>
              <a:rPr lang="pt-BR" sz="2400" i="1" dirty="0">
                <a:latin typeface="Arial" charset="0"/>
              </a:rPr>
              <a:t> = o mesmo autor, referido anteriormente;</a:t>
            </a:r>
          </a:p>
          <a:p>
            <a:pPr>
              <a:lnSpc>
                <a:spcPct val="90000"/>
              </a:lnSpc>
            </a:pPr>
            <a:r>
              <a:rPr lang="pt-BR" sz="2400" i="1" dirty="0">
                <a:latin typeface="Arial" charset="0"/>
              </a:rPr>
              <a:t> ib. (ibidem) = a mesma obra, já referida;</a:t>
            </a:r>
          </a:p>
          <a:p>
            <a:pPr>
              <a:lnSpc>
                <a:spcPct val="90000"/>
              </a:lnSpc>
            </a:pPr>
            <a:r>
              <a:rPr lang="pt-BR" sz="2400" i="1" dirty="0">
                <a:latin typeface="Arial" charset="0"/>
              </a:rPr>
              <a:t> </a:t>
            </a: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op. cit. (opus </a:t>
            </a:r>
            <a:r>
              <a:rPr lang="pt-BR" sz="2400" i="1" dirty="0" err="1">
                <a:solidFill>
                  <a:schemeClr val="tx2"/>
                </a:solidFill>
                <a:latin typeface="Arial" charset="0"/>
              </a:rPr>
              <a:t>citatum</a:t>
            </a: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pt-BR" sz="2400" i="1" dirty="0">
                <a:latin typeface="Arial" charset="0"/>
              </a:rPr>
              <a:t> = na obra citada (anteriormente);</a:t>
            </a:r>
          </a:p>
          <a:p>
            <a:pPr>
              <a:lnSpc>
                <a:spcPct val="90000"/>
              </a:lnSpc>
            </a:pP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loc. cit. (loco citado)</a:t>
            </a:r>
            <a:r>
              <a:rPr lang="pt-BR" sz="2400" i="1" dirty="0">
                <a:latin typeface="Arial" charset="0"/>
              </a:rPr>
              <a:t> = no lugar citado;</a:t>
            </a:r>
          </a:p>
          <a:p>
            <a:pPr>
              <a:lnSpc>
                <a:spcPct val="90000"/>
              </a:lnSpc>
            </a:pPr>
            <a:r>
              <a:rPr lang="pt-BR" sz="2400" i="1" dirty="0" err="1">
                <a:solidFill>
                  <a:schemeClr val="tx2"/>
                </a:solidFill>
                <a:latin typeface="Arial" charset="0"/>
              </a:rPr>
              <a:t>pas</a:t>
            </a: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. (passim) </a:t>
            </a:r>
            <a:r>
              <a:rPr lang="pt-BR" sz="2400" i="1" dirty="0">
                <a:latin typeface="Arial" charset="0"/>
              </a:rPr>
              <a:t>= aqui e ali, em várias páginas da obra citada;</a:t>
            </a:r>
          </a:p>
          <a:p>
            <a:pPr>
              <a:lnSpc>
                <a:spcPct val="90000"/>
              </a:lnSpc>
            </a:pPr>
            <a:r>
              <a:rPr lang="pt-BR" sz="2400" i="1" dirty="0">
                <a:solidFill>
                  <a:schemeClr val="tx2"/>
                </a:solidFill>
                <a:latin typeface="Arial" charset="0"/>
              </a:rPr>
              <a:t>ap. (apud)</a:t>
            </a:r>
            <a:r>
              <a:rPr lang="pt-BR" sz="2400" i="1" dirty="0">
                <a:latin typeface="Arial" charset="0"/>
              </a:rPr>
              <a:t>= citação indireta, isto é, refere-se a um autor citado por outro autor, de determinada obra.”</a:t>
            </a:r>
            <a:endParaRPr lang="pt-BR" sz="2400" dirty="0">
              <a:latin typeface="Arial" charset="0"/>
            </a:endParaRPr>
          </a:p>
          <a:p>
            <a:pPr algn="r">
              <a:lnSpc>
                <a:spcPct val="90000"/>
              </a:lnSpc>
            </a:pPr>
            <a:r>
              <a:rPr lang="pt-BR" sz="2000" i="1" dirty="0">
                <a:latin typeface="Arial" charset="0"/>
              </a:rPr>
              <a:t>(ANDRADE, 1999, p. 89).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  <a:r>
              <a:rPr lang="pt-BR" sz="3200" dirty="0">
                <a:latin typeface="Albertus Extra Bold" pitchFamily="34" charset="0"/>
              </a:rPr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>
                <a:latin typeface="Arial" charset="0"/>
              </a:rPr>
              <a:t>ALGUMAS  REGRAS GERAIS</a:t>
            </a:r>
            <a:br>
              <a:rPr lang="pt-BR" sz="2400" b="1">
                <a:latin typeface="Arial" charset="0"/>
              </a:rPr>
            </a:br>
            <a:endParaRPr lang="pt-BR" sz="2400" b="1">
              <a:latin typeface="Arial" charset="0"/>
            </a:endParaRPr>
          </a:p>
          <a:p>
            <a:r>
              <a:rPr lang="pt-BR" sz="2400">
                <a:latin typeface="Arial" charset="0"/>
              </a:rPr>
              <a:t>Entradas pelo sobrenome do autor, instituição responsável ou título incluído na sentença devem ser em letras maíusculas e minúsculas, e quando estiverem entre parênteses devem ser em letras</a:t>
            </a:r>
            <a:r>
              <a:rPr lang="pt-BR" sz="2400">
                <a:latin typeface="Albertus Extra Bold" pitchFamily="34" charset="0"/>
              </a:rPr>
              <a:t> </a:t>
            </a:r>
            <a:r>
              <a:rPr lang="pt-BR" sz="2400">
                <a:latin typeface="Arial" charset="0"/>
              </a:rPr>
              <a:t>maiúsculas.</a:t>
            </a:r>
            <a:br>
              <a:rPr lang="pt-BR" sz="2400">
                <a:latin typeface="Arial" charset="0"/>
              </a:rPr>
            </a:br>
            <a:endParaRPr lang="pt-BR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- </a:t>
            </a:r>
            <a:r>
              <a:rPr lang="pt-BR" sz="2600" dirty="0">
                <a:latin typeface="Arial" charset="0"/>
              </a:rPr>
              <a:t>fundamentação teórica;</a:t>
            </a:r>
          </a:p>
          <a:p>
            <a:r>
              <a:rPr lang="pt-BR" sz="2600" dirty="0">
                <a:latin typeface="Arial" charset="0"/>
              </a:rPr>
              <a:t>- adequação da linguagem;</a:t>
            </a:r>
          </a:p>
          <a:p>
            <a:r>
              <a:rPr lang="pt-BR" sz="2600" dirty="0">
                <a:latin typeface="Arial" charset="0"/>
              </a:rPr>
              <a:t>- seguir normas da ABNT;</a:t>
            </a:r>
          </a:p>
          <a:p>
            <a:r>
              <a:rPr lang="pt-BR" sz="2600" dirty="0">
                <a:latin typeface="Arial" charset="0"/>
              </a:rPr>
              <a:t>- argumentação e participação na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  apresentação oral.</a:t>
            </a:r>
          </a:p>
          <a:p>
            <a:endParaRPr lang="pt-BR" sz="26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>
                <a:latin typeface="Arial" charset="0"/>
              </a:rPr>
              <a:t>Exemplos:</a:t>
            </a:r>
          </a:p>
          <a:p>
            <a:endParaRPr lang="pt-BR" sz="2400" b="1" dirty="0">
              <a:latin typeface="Arial" charset="0"/>
            </a:endParaRPr>
          </a:p>
          <a:p>
            <a:r>
              <a:rPr lang="pt-BR" sz="2400" dirty="0">
                <a:latin typeface="Arial" charset="0"/>
              </a:rPr>
              <a:t>A ironia seria assim uma forma  implícita de  heterogeneidade mostrada, conforme a classificação proposta por </a:t>
            </a:r>
            <a:r>
              <a:rPr lang="pt-BR" sz="2400" dirty="0" err="1">
                <a:latin typeface="Arial" charset="0"/>
              </a:rPr>
              <a:t>Authier</a:t>
            </a:r>
            <a:r>
              <a:rPr lang="pt-BR" sz="2400" dirty="0">
                <a:latin typeface="Arial" charset="0"/>
              </a:rPr>
              <a:t> - </a:t>
            </a:r>
            <a:r>
              <a:rPr lang="pt-BR" sz="2400" dirty="0" err="1">
                <a:latin typeface="Arial" charset="0"/>
              </a:rPr>
              <a:t>Reiriz</a:t>
            </a:r>
            <a:r>
              <a:rPr lang="pt-BR" sz="2400" dirty="0">
                <a:latin typeface="Arial" charset="0"/>
              </a:rPr>
              <a:t> (1982).</a:t>
            </a:r>
          </a:p>
          <a:p>
            <a:endParaRPr lang="pt-BR" sz="2400" dirty="0">
              <a:latin typeface="Arial" charset="0"/>
            </a:endParaRPr>
          </a:p>
          <a:p>
            <a:r>
              <a:rPr lang="pt-BR" sz="2400" dirty="0">
                <a:latin typeface="Arial" charset="0"/>
              </a:rPr>
              <a:t>“Apesar das aparências, a desconstrução do logocentrismo não é uma psicanálise da filosofia” (DERRIDA, 1967, p. 293).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As transcrições no texto de até três linhas deve estar entre aspas duplas. Aspas simples são utilizadas para indicar citação no interior da citação.</a:t>
            </a:r>
          </a:p>
          <a:p>
            <a:endParaRPr lang="pt-BR" sz="2400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Exemplo</a:t>
            </a:r>
            <a:r>
              <a:rPr lang="pt-BR" sz="2400" dirty="0">
                <a:latin typeface="Arial" charset="0"/>
              </a:rPr>
              <a:t>:</a:t>
            </a: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Segundo </a:t>
            </a:r>
            <a:r>
              <a:rPr lang="pt-BR" sz="2400" dirty="0">
                <a:latin typeface="Arial" charset="0"/>
              </a:rPr>
              <a:t>Pereira de Sá (1995, p. 27): [...]”por meio da mesma </a:t>
            </a:r>
            <a:r>
              <a:rPr lang="pt-BR" sz="2400" dirty="0" smtClean="0">
                <a:latin typeface="Arial" charset="0"/>
              </a:rPr>
              <a:t>‘arte </a:t>
            </a:r>
            <a:r>
              <a:rPr lang="pt-BR" sz="2400" dirty="0">
                <a:latin typeface="Arial" charset="0"/>
              </a:rPr>
              <a:t>de conversação’ que abrange tão extensa e  significativa parte da nossa existência ”.</a:t>
            </a:r>
          </a:p>
          <a:p>
            <a:endParaRPr lang="pt-BR" sz="2400" dirty="0">
              <a:latin typeface="Arial" charset="0"/>
            </a:endParaRPr>
          </a:p>
          <a:p>
            <a:endParaRPr lang="pt-BR" sz="2400" dirty="0">
              <a:latin typeface="Albertus Extra Bold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As transcrições com mais de três linhas devem ser destacadas  com recuo de 4 cm da margem esquerda, com letra menor que a do texto utilizado e sem aspas.</a:t>
            </a:r>
          </a:p>
          <a:p>
            <a:pPr>
              <a:spcBef>
                <a:spcPct val="0"/>
              </a:spcBef>
            </a:pPr>
            <a:r>
              <a:rPr lang="pt-BR" sz="2400" b="1" dirty="0">
                <a:latin typeface="Arial" charset="0"/>
              </a:rPr>
              <a:t>Exemplo:   </a:t>
            </a:r>
            <a:br>
              <a:rPr lang="pt-BR" sz="2400" b="1" dirty="0">
                <a:latin typeface="Arial" charset="0"/>
              </a:rPr>
            </a:br>
            <a:r>
              <a:rPr lang="pt-BR" sz="2400" b="1" dirty="0">
                <a:latin typeface="Arial" charset="0"/>
              </a:rPr>
              <a:t>		       </a:t>
            </a:r>
            <a:r>
              <a:rPr lang="pt-BR" sz="1600" dirty="0">
                <a:latin typeface="Arial" charset="0"/>
              </a:rPr>
              <a:t>A teleconferência permite ao indivíduo participar de um</a:t>
            </a:r>
          </a:p>
          <a:p>
            <a:pPr>
              <a:spcBef>
                <a:spcPct val="0"/>
              </a:spcBef>
              <a:buNone/>
            </a:pPr>
            <a:r>
              <a:rPr lang="pt-BR" sz="1600" dirty="0" smtClean="0">
                <a:latin typeface="Arial" charset="0"/>
              </a:rPr>
              <a:t>                                          </a:t>
            </a:r>
            <a:r>
              <a:rPr lang="pt-BR" sz="1600" dirty="0">
                <a:latin typeface="Arial" charset="0"/>
              </a:rPr>
              <a:t>encontro nacional ou regional sem a necessidade de 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		          deixar seu local de origem. Tipos comuns de telecon-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                                  </a:t>
            </a:r>
            <a:r>
              <a:rPr lang="pt-BR" sz="1600" dirty="0" err="1">
                <a:latin typeface="Arial" charset="0"/>
              </a:rPr>
              <a:t>ferência</a:t>
            </a:r>
            <a:r>
              <a:rPr lang="pt-BR" sz="1600" dirty="0">
                <a:latin typeface="Arial" charset="0"/>
              </a:rPr>
              <a:t> incluem  o uso da  televisão, telefone, e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                                  computador. Através de áudio conferência, utilizando a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                                  companhia local de telefone, um sinal de áudio pode ser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                                  emitido em um salão de qualquer dimensão (NICHOLS, </a:t>
            </a:r>
            <a:br>
              <a:rPr lang="pt-BR" sz="1600" dirty="0">
                <a:latin typeface="Arial" charset="0"/>
              </a:rPr>
            </a:br>
            <a:r>
              <a:rPr lang="pt-BR" sz="1600" dirty="0">
                <a:latin typeface="Arial" charset="0"/>
              </a:rPr>
              <a:t>                                  1993, p. 181).</a:t>
            </a:r>
            <a:endParaRPr lang="pt-BR" sz="2400" b="1" dirty="0">
              <a:latin typeface="Arial" charset="0"/>
            </a:endParaRPr>
          </a:p>
          <a:p>
            <a:endParaRPr lang="pt-BR" dirty="0">
              <a:latin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</a:rPr>
              <a:t>Supressões, interpolações, comentários, ênfase ou destaques, são indicados do seguinte modo:</a:t>
            </a:r>
          </a:p>
          <a:p>
            <a:endParaRPr lang="pt-BR" sz="2400">
              <a:latin typeface="Arial" charset="0"/>
            </a:endParaRPr>
          </a:p>
          <a:p>
            <a:r>
              <a:rPr lang="pt-BR" sz="2400">
                <a:latin typeface="Arial" charset="0"/>
              </a:rPr>
              <a:t> Supressões: [...]</a:t>
            </a:r>
          </a:p>
          <a:p>
            <a:endParaRPr lang="pt-BR" sz="2400">
              <a:latin typeface="Arial" charset="0"/>
            </a:endParaRPr>
          </a:p>
          <a:p>
            <a:r>
              <a:rPr lang="pt-BR" sz="2400">
                <a:latin typeface="Arial" charset="0"/>
              </a:rPr>
              <a:t> Interpolações, acréscimos ou comentários:[   ]</a:t>
            </a:r>
          </a:p>
          <a:p>
            <a:endParaRPr lang="pt-BR" sz="2400">
              <a:latin typeface="Arial" charset="0"/>
            </a:endParaRPr>
          </a:p>
          <a:p>
            <a:r>
              <a:rPr lang="pt-BR" sz="2400">
                <a:latin typeface="Arial" charset="0"/>
              </a:rPr>
              <a:t> Ênfase ou destaque: grifo ou negrito ou itálico etc.</a:t>
            </a:r>
          </a:p>
          <a:p>
            <a:endParaRPr lang="pt-BR" sz="2400">
              <a:latin typeface="Arial" charset="0"/>
            </a:endParaRPr>
          </a:p>
          <a:p>
            <a:endParaRPr lang="pt-BR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Dados obtidos por informação oral (palestras, debates, comunicações, etc.), indicar entre parênteses “informação verbal”, indicando-se os dados disponíveis em notas de rodapé</a:t>
            </a:r>
            <a:r>
              <a:rPr lang="pt-BR" sz="2400" dirty="0" smtClean="0">
                <a:latin typeface="Arial" charset="0"/>
              </a:rPr>
              <a:t>.</a:t>
            </a:r>
          </a:p>
          <a:p>
            <a:pPr>
              <a:buNone/>
            </a:pPr>
            <a:endParaRPr lang="pt-BR" sz="2400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Exemplo</a:t>
            </a:r>
            <a:r>
              <a:rPr lang="pt-BR" sz="2400" dirty="0">
                <a:latin typeface="Arial" charset="0"/>
              </a:rPr>
              <a:t>:</a:t>
            </a: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</a:t>
            </a:r>
            <a:r>
              <a:rPr lang="pt-BR" sz="2400" dirty="0" err="1" smtClean="0">
                <a:latin typeface="Arial" charset="0"/>
              </a:rPr>
              <a:t>Tricart</a:t>
            </a:r>
            <a:r>
              <a:rPr lang="pt-BR" sz="2400" dirty="0" smtClean="0">
                <a:latin typeface="Arial" charset="0"/>
              </a:rPr>
              <a:t> </a:t>
            </a:r>
            <a:r>
              <a:rPr lang="pt-BR" sz="2400" dirty="0">
                <a:latin typeface="Arial" charset="0"/>
              </a:rPr>
              <a:t>constatou que na bacia do Resende, no Vale do Paraíba, há indícios de cones de </a:t>
            </a:r>
            <a:r>
              <a:rPr lang="pt-BR" sz="2400" dirty="0" err="1">
                <a:latin typeface="Arial" charset="0"/>
              </a:rPr>
              <a:t>dejecção</a:t>
            </a:r>
            <a:r>
              <a:rPr lang="pt-BR" sz="2400" dirty="0">
                <a:latin typeface="Arial" charset="0"/>
              </a:rPr>
              <a:t> (informação verbal).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>
                <a:latin typeface="Arial" charset="0"/>
              </a:rPr>
              <a:t>Na citação de trabalhos em fase de elaboração, deve ser mencionado o fato, indicando-se os dados disponíveis em notas de rodapé.</a:t>
            </a:r>
          </a:p>
          <a:p>
            <a:endParaRPr lang="pt-BR" sz="2400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Exemplo:</a:t>
            </a: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Poetas </a:t>
            </a:r>
            <a:r>
              <a:rPr lang="pt-BR" sz="2400" dirty="0">
                <a:latin typeface="Arial" charset="0"/>
              </a:rPr>
              <a:t>Rio-Grandenses, de autoria de </a:t>
            </a:r>
            <a:r>
              <a:rPr lang="pt-BR" sz="2400" dirty="0" err="1">
                <a:latin typeface="Arial" charset="0"/>
              </a:rPr>
              <a:t>Elvo</a:t>
            </a:r>
            <a:r>
              <a:rPr lang="pt-BR" sz="2400" dirty="0">
                <a:latin typeface="Arial" charset="0"/>
              </a:rPr>
              <a:t> Clemente, a ser editado pela  EDIPUCRS, 2001 (em fase de elaboração).</a:t>
            </a:r>
            <a:endParaRPr lang="pt-BR" sz="2400" b="1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CITAÇÕES  -  NBR </a:t>
            </a:r>
            <a:r>
              <a:rPr lang="pt-BR" sz="3200" dirty="0">
                <a:latin typeface="Arial" charset="0"/>
              </a:rPr>
              <a:t>10520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dirty="0">
                <a:latin typeface="Arial" charset="0"/>
              </a:rPr>
              <a:t>Para enfatizar trechos da citação usa-se a expressão ‘grifo nosso’ entre parênteses ao fim da citação.</a:t>
            </a:r>
          </a:p>
          <a:p>
            <a:pPr>
              <a:lnSpc>
                <a:spcPct val="90000"/>
              </a:lnSpc>
              <a:buNone/>
            </a:pPr>
            <a:r>
              <a:rPr lang="pt-BR" sz="2400" b="1" dirty="0" smtClean="0">
                <a:latin typeface="Arial" charset="0"/>
              </a:rPr>
              <a:t>      Exemplo</a:t>
            </a:r>
            <a:r>
              <a:rPr lang="pt-BR" sz="2400" b="1" dirty="0">
                <a:latin typeface="Arial" charset="0"/>
              </a:rPr>
              <a:t>: [...] </a:t>
            </a:r>
            <a:r>
              <a:rPr lang="pt-BR" sz="2400" dirty="0">
                <a:latin typeface="Arial" charset="0"/>
              </a:rPr>
              <a:t>para que não tenha lugar a </a:t>
            </a:r>
            <a:r>
              <a:rPr lang="pt-BR" sz="2400" b="1" i="1" dirty="0">
                <a:latin typeface="Arial" charset="0"/>
              </a:rPr>
              <a:t>produção</a:t>
            </a:r>
            <a:r>
              <a:rPr lang="pt-BR" sz="2400" dirty="0">
                <a:latin typeface="Arial" charset="0"/>
              </a:rPr>
              <a:t> </a:t>
            </a:r>
            <a:r>
              <a:rPr lang="pt-BR" sz="2400" b="1" i="1" dirty="0">
                <a:latin typeface="Arial" charset="0"/>
              </a:rPr>
              <a:t>de degenerados</a:t>
            </a:r>
            <a:r>
              <a:rPr lang="pt-BR" sz="2400" dirty="0">
                <a:latin typeface="Arial" charset="0"/>
              </a:rPr>
              <a:t>, quer </a:t>
            </a:r>
            <a:r>
              <a:rPr lang="pt-BR" sz="2400" dirty="0" err="1">
                <a:latin typeface="Arial" charset="0"/>
              </a:rPr>
              <a:t>physicos</a:t>
            </a:r>
            <a:r>
              <a:rPr lang="pt-BR" sz="2400" dirty="0">
                <a:latin typeface="Arial" charset="0"/>
              </a:rPr>
              <a:t> quer </a:t>
            </a:r>
            <a:r>
              <a:rPr lang="pt-BR" sz="2400" dirty="0" err="1">
                <a:latin typeface="Arial" charset="0"/>
              </a:rPr>
              <a:t>moraes</a:t>
            </a:r>
            <a:r>
              <a:rPr lang="pt-BR" sz="2400" dirty="0">
                <a:latin typeface="Arial" charset="0"/>
              </a:rPr>
              <a:t>, misérias, verdadeiras ameaças à sociedade (SOUTO, 1916, p. 46, grifo nosso).</a:t>
            </a:r>
          </a:p>
          <a:p>
            <a:pPr>
              <a:lnSpc>
                <a:spcPct val="90000"/>
              </a:lnSpc>
            </a:pPr>
            <a:endParaRPr lang="pt-BR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400" dirty="0">
                <a:latin typeface="Arial" charset="0"/>
              </a:rPr>
              <a:t>Caso o destaque seja do autor consultado, </a:t>
            </a:r>
            <a:r>
              <a:rPr lang="pt-BR" sz="2400" dirty="0" smtClean="0">
                <a:latin typeface="Arial" charset="0"/>
              </a:rPr>
              <a:t>segue-se </a:t>
            </a:r>
            <a:r>
              <a:rPr lang="pt-BR" sz="2400" dirty="0">
                <a:latin typeface="Arial" charset="0"/>
              </a:rPr>
              <a:t>o mesmo sistema acima usando-se a expressão ‘grifo do autor’</a:t>
            </a:r>
            <a:r>
              <a:rPr lang="pt-BR" sz="2400" dirty="0">
                <a:latin typeface="Albertus Extra Bold" pitchFamily="34" charset="0"/>
              </a:rPr>
              <a:t>.</a:t>
            </a:r>
            <a:endParaRPr lang="pt-BR" sz="2400" b="1" dirty="0">
              <a:latin typeface="Albertus Extra Bold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>
              <a:latin typeface="Albertus Extra Bold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latin typeface="Arial" charset="0"/>
              </a:rPr>
              <a:t>REFERÊNCIAS</a:t>
            </a:r>
            <a:endParaRPr lang="pt-BR" dirty="0">
              <a:latin typeface="Arial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>
                <a:latin typeface="Arial" charset="0"/>
              </a:rPr>
              <a:t>ASSOCIAÇÃO BRASILEIRA DE NORMAS TÉCNICAS. </a:t>
            </a:r>
            <a:r>
              <a:rPr lang="pt-BR" sz="2000" b="1" dirty="0">
                <a:latin typeface="Arial" charset="0"/>
              </a:rPr>
              <a:t>Informação e documentação - Referências - Elaboração</a:t>
            </a:r>
            <a:r>
              <a:rPr lang="pt-BR" sz="2000" dirty="0">
                <a:latin typeface="Arial" charset="0"/>
              </a:rPr>
              <a:t>: NBR 6023. Rio de Janeiro, 2002</a:t>
            </a:r>
            <a:r>
              <a:rPr lang="pt-BR" sz="2000" dirty="0" smtClean="0">
                <a:latin typeface="Arial" charset="0"/>
              </a:rPr>
              <a:t>.</a:t>
            </a:r>
          </a:p>
          <a:p>
            <a:endParaRPr lang="pt-BR" sz="2000" dirty="0">
              <a:latin typeface="Arial" charset="0"/>
            </a:endParaRPr>
          </a:p>
          <a:p>
            <a:r>
              <a:rPr lang="pt-BR" sz="2000" dirty="0">
                <a:latin typeface="Arial" charset="0"/>
              </a:rPr>
              <a:t>ASSOCIAÇÃO BRASILEIRA DE NORMAS TÉCNICAS. </a:t>
            </a:r>
            <a:r>
              <a:rPr lang="pt-BR" sz="2000" b="1" dirty="0">
                <a:latin typeface="Arial" charset="0"/>
              </a:rPr>
              <a:t>Informação e documentação - Apresentação de citações em documentos:</a:t>
            </a:r>
            <a:r>
              <a:rPr lang="pt-BR" sz="2000" dirty="0">
                <a:latin typeface="Arial" charset="0"/>
              </a:rPr>
              <a:t> NBR 10520. Rio de Janeiro, 2002</a:t>
            </a:r>
            <a:r>
              <a:rPr lang="pt-BR" sz="2000" dirty="0" smtClean="0">
                <a:latin typeface="Arial" charset="0"/>
              </a:rPr>
              <a:t>.</a:t>
            </a:r>
          </a:p>
          <a:p>
            <a:pPr>
              <a:buNone/>
            </a:pPr>
            <a:endParaRPr lang="pt-BR" sz="2000" dirty="0">
              <a:latin typeface="Arial" charset="0"/>
            </a:endParaRPr>
          </a:p>
          <a:p>
            <a:r>
              <a:rPr lang="pt-BR" sz="2000" dirty="0">
                <a:latin typeface="Arial" charset="0"/>
              </a:rPr>
              <a:t>ASSOCIAÇÃO BRASILEIRA DE NORMAS TÉCNICAS.</a:t>
            </a:r>
            <a:br>
              <a:rPr lang="pt-BR" sz="2000" dirty="0">
                <a:latin typeface="Arial" charset="0"/>
              </a:rPr>
            </a:br>
            <a:r>
              <a:rPr lang="pt-BR" sz="2000" b="1" dirty="0" err="1">
                <a:latin typeface="Arial" charset="0"/>
              </a:rPr>
              <a:t>Informaçao</a:t>
            </a:r>
            <a:r>
              <a:rPr lang="pt-BR" sz="2000" b="1" dirty="0">
                <a:latin typeface="Arial" charset="0"/>
              </a:rPr>
              <a:t> e documentação - Trabalhos acadêmicos - Apresentação:</a:t>
            </a:r>
            <a:r>
              <a:rPr lang="pt-BR" sz="2000" dirty="0">
                <a:latin typeface="Arial" charset="0"/>
              </a:rPr>
              <a:t> NBR 14724. Rio de Janeiro, 2002.</a:t>
            </a:r>
          </a:p>
          <a:p>
            <a:endParaRPr lang="pt-BR" sz="20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latin typeface="Arial" charset="0"/>
              </a:rPr>
              <a:t>REFERÊNCIAS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>
                <a:latin typeface="Arial" charset="0"/>
              </a:rPr>
              <a:t>TACHIZAWA, T.; MENDES, G. </a:t>
            </a:r>
            <a:r>
              <a:rPr lang="pt-BR" sz="2000" b="1" dirty="0">
                <a:latin typeface="Arial" charset="0"/>
              </a:rPr>
              <a:t>Como fazer monografia na</a:t>
            </a:r>
            <a:r>
              <a:rPr lang="pt-BR" sz="2000" dirty="0">
                <a:latin typeface="Arial" charset="0"/>
              </a:rPr>
              <a:t> </a:t>
            </a:r>
            <a:r>
              <a:rPr lang="pt-BR" sz="2000" b="1" dirty="0">
                <a:latin typeface="Arial" charset="0"/>
              </a:rPr>
              <a:t>prática</a:t>
            </a:r>
            <a:r>
              <a:rPr lang="pt-BR" sz="2000" dirty="0">
                <a:latin typeface="Arial" charset="0"/>
              </a:rPr>
              <a:t>. Rio de Janeiro: </a:t>
            </a:r>
            <a:r>
              <a:rPr lang="pt-BR" sz="2000" dirty="0" smtClean="0">
                <a:latin typeface="Arial" charset="0"/>
              </a:rPr>
              <a:t>Ed. </a:t>
            </a:r>
            <a:r>
              <a:rPr lang="pt-BR" sz="2000" dirty="0">
                <a:latin typeface="Arial" charset="0"/>
              </a:rPr>
              <a:t>Fundação Getúlio Vargas, 1998.</a:t>
            </a:r>
          </a:p>
          <a:p>
            <a:endParaRPr lang="pt-BR" sz="2000" dirty="0">
              <a:latin typeface="Arial" charset="0"/>
            </a:endParaRPr>
          </a:p>
          <a:p>
            <a:r>
              <a:rPr lang="pt-BR" sz="2000" dirty="0">
                <a:latin typeface="Arial" charset="0"/>
              </a:rPr>
              <a:t>ANDRADE, M. M. </a:t>
            </a:r>
            <a:r>
              <a:rPr lang="pt-BR" sz="2000" b="1" dirty="0">
                <a:latin typeface="Arial" charset="0"/>
              </a:rPr>
              <a:t>Introdução à metodologia do trabalho</a:t>
            </a:r>
            <a:r>
              <a:rPr lang="pt-BR" sz="2000" dirty="0">
                <a:latin typeface="Arial" charset="0"/>
              </a:rPr>
              <a:t> </a:t>
            </a:r>
            <a:r>
              <a:rPr lang="pt-BR" sz="2000" b="1" dirty="0">
                <a:latin typeface="Arial" charset="0"/>
              </a:rPr>
              <a:t>científico</a:t>
            </a:r>
            <a:r>
              <a:rPr lang="pt-BR" sz="2000" dirty="0">
                <a:latin typeface="Arial" charset="0"/>
              </a:rPr>
              <a:t>. 4.ed. São Paulo: Atlas, 1999</a:t>
            </a:r>
            <a:r>
              <a:rPr lang="pt-BR" sz="2000" dirty="0" smtClean="0">
                <a:latin typeface="Arial" charset="0"/>
              </a:rPr>
              <a:t>.</a:t>
            </a:r>
          </a:p>
          <a:p>
            <a:endParaRPr lang="pt-BR" sz="2000" dirty="0" smtClean="0">
              <a:latin typeface="Arial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UNIVERSIDADE DE SÃO PAULO. Sistema Integrado de Bibliotecas.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Diretrizes para apresentação de dissertações e teses da USP: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documento eletrônico e impresso; parte I (ABNT). 2. ed. São Paulo: SIBi/USP, 2009. Disponível em: &lt;</a:t>
            </a:r>
            <a:r>
              <a:rPr lang="pt-BR" sz="2000" dirty="0" smtClean="0">
                <a:latin typeface="Arial" pitchFamily="34" charset="0"/>
                <a:cs typeface="Arial" pitchFamily="34" charset="0"/>
                <a:hlinkClick r:id="rId2"/>
              </a:rPr>
              <a:t>http://www.sibi.usp.br/sibi/produtos/imgs/Caderno_Estudos_9_PT_1.pdf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&gt;. Acesso em: 14 set. 2009.</a:t>
            </a:r>
          </a:p>
          <a:p>
            <a:pPr>
              <a:buNone/>
            </a:pPr>
            <a:endParaRPr lang="pt-BR" sz="2000" dirty="0">
              <a:latin typeface="Arial" charset="0"/>
            </a:endParaRPr>
          </a:p>
          <a:p>
            <a:endParaRPr lang="pt-BR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REFERÊNCIAS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UNIVERSIDADE FEDERAL DO PARANÁ. Sistema de Bibliotecas.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Referências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Curitiba: Ed. UFPR, 2000. (Normas para apresentação de documentos científicos; 6)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UNIVERSIDADE FEDERAL DO PARANÁ. Sistema de Bibliotecas.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Citações e notas de rodapé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Curitiba: Ed. UFPR, 2000. (Normas para apresentação de documentos científicos; 7)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APRESENTAÇÃO GRÁFICA</a:t>
            </a:r>
            <a:endParaRPr lang="pt-BR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 b="1" dirty="0" smtClean="0">
                <a:latin typeface="Arial" charset="0"/>
              </a:rPr>
              <a:t>Formato</a:t>
            </a:r>
          </a:p>
          <a:p>
            <a:pPr>
              <a:buNone/>
            </a:pPr>
            <a:r>
              <a:rPr lang="pt-BR" sz="2600" dirty="0">
                <a:latin typeface="Arial" charset="0"/>
              </a:rPr>
              <a:t/>
            </a:r>
            <a:br>
              <a:rPr lang="pt-BR" sz="2600" dirty="0">
                <a:latin typeface="Arial" charset="0"/>
              </a:rPr>
            </a:br>
            <a:r>
              <a:rPr lang="pt-BR" sz="2600" dirty="0" smtClean="0">
                <a:latin typeface="Arial" charset="0"/>
              </a:rPr>
              <a:t>- Papel </a:t>
            </a:r>
            <a:r>
              <a:rPr lang="pt-BR" sz="2600" dirty="0">
                <a:latin typeface="Arial" charset="0"/>
              </a:rPr>
              <a:t>branco </a:t>
            </a:r>
            <a:r>
              <a:rPr lang="pt-BR" sz="2600" dirty="0" smtClean="0">
                <a:latin typeface="Arial" charset="0"/>
              </a:rPr>
              <a:t>A-4</a:t>
            </a:r>
          </a:p>
          <a:p>
            <a:pPr>
              <a:buNone/>
            </a:pPr>
            <a:r>
              <a:rPr lang="pt-BR" sz="2600" dirty="0" smtClean="0">
                <a:latin typeface="Arial" charset="0"/>
              </a:rPr>
              <a:t>     - Digitação </a:t>
            </a:r>
            <a:r>
              <a:rPr lang="pt-BR" sz="2600" dirty="0">
                <a:latin typeface="Arial" charset="0"/>
              </a:rPr>
              <a:t>no anverso (frente) da folha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  (exceto folha de rosto, que também 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  utiliza o verso</a:t>
            </a:r>
            <a:r>
              <a:rPr lang="pt-BR" sz="2600" dirty="0" smtClean="0">
                <a:latin typeface="Arial" charset="0"/>
              </a:rPr>
              <a:t>)</a:t>
            </a:r>
          </a:p>
          <a:p>
            <a:pPr>
              <a:buNone/>
            </a:pPr>
            <a:r>
              <a:rPr lang="pt-BR" sz="2600" dirty="0" smtClean="0">
                <a:latin typeface="Arial" charset="0"/>
              </a:rPr>
              <a:t>    -  </a:t>
            </a:r>
            <a:r>
              <a:rPr lang="pt-BR" sz="2600" dirty="0">
                <a:latin typeface="Arial" charset="0"/>
              </a:rPr>
              <a:t>Uso da fonte tamanho 12 para o texto e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 </a:t>
            </a:r>
            <a:r>
              <a:rPr lang="pt-BR" sz="2600" dirty="0" smtClean="0">
                <a:latin typeface="Arial" charset="0"/>
              </a:rPr>
              <a:t> </a:t>
            </a:r>
            <a:r>
              <a:rPr lang="pt-BR" sz="2600" dirty="0">
                <a:latin typeface="Arial" charset="0"/>
              </a:rPr>
              <a:t>tamanho 10 para citações longas e notas</a:t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 </a:t>
            </a:r>
            <a:r>
              <a:rPr lang="pt-BR" sz="2600" dirty="0" smtClean="0">
                <a:latin typeface="Arial" charset="0"/>
              </a:rPr>
              <a:t> </a:t>
            </a:r>
            <a:r>
              <a:rPr lang="pt-BR" sz="2600" dirty="0">
                <a:latin typeface="Arial" charset="0"/>
              </a:rPr>
              <a:t>de rodapé.	</a:t>
            </a:r>
          </a:p>
          <a:p>
            <a:endParaRPr lang="pt-BR" sz="2600" dirty="0">
              <a:latin typeface="Arial" charset="0"/>
            </a:endParaRPr>
          </a:p>
          <a:p>
            <a:endParaRPr lang="pt-BR" dirty="0">
              <a:latin typeface="Albertus Extra Bold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latin typeface="Arial" charset="0"/>
              </a:rPr>
              <a:t>BIBLIOGRAFIA</a:t>
            </a:r>
            <a:endParaRPr lang="pt-BR" dirty="0">
              <a:latin typeface="Arial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>
                <a:latin typeface="Arial" charset="0"/>
              </a:rPr>
              <a:t>ECO, U. </a:t>
            </a:r>
            <a:r>
              <a:rPr lang="pt-BR" sz="2000" b="1" dirty="0">
                <a:latin typeface="Arial" charset="0"/>
              </a:rPr>
              <a:t>Como se faz uma tese. </a:t>
            </a:r>
            <a:r>
              <a:rPr lang="pt-BR" sz="2000" dirty="0">
                <a:latin typeface="Arial" charset="0"/>
              </a:rPr>
              <a:t>16. ed. São Paulo: Perspectiva, 2001.</a:t>
            </a:r>
          </a:p>
          <a:p>
            <a:endParaRPr lang="pt-BR" sz="2000" dirty="0">
              <a:latin typeface="Arial" charset="0"/>
            </a:endParaRPr>
          </a:p>
          <a:p>
            <a:r>
              <a:rPr lang="pt-BR" sz="2000" dirty="0">
                <a:latin typeface="Arial" charset="0"/>
              </a:rPr>
              <a:t>LAKATOS, E. M.; MARCONI, M. A .  </a:t>
            </a:r>
            <a:r>
              <a:rPr lang="pt-BR" sz="2000" b="1" dirty="0">
                <a:latin typeface="Arial" charset="0"/>
              </a:rPr>
              <a:t>Metodologia do trabalho</a:t>
            </a:r>
            <a:r>
              <a:rPr lang="pt-BR" sz="2000" dirty="0">
                <a:latin typeface="Arial" charset="0"/>
              </a:rPr>
              <a:t> </a:t>
            </a:r>
            <a:r>
              <a:rPr lang="pt-BR" sz="2000" b="1" dirty="0">
                <a:latin typeface="Arial" charset="0"/>
              </a:rPr>
              <a:t>científico</a:t>
            </a:r>
            <a:r>
              <a:rPr lang="pt-BR" sz="2000" dirty="0">
                <a:latin typeface="Arial" charset="0"/>
              </a:rPr>
              <a:t>. 4. ed. São Paulo: Atlas, 1992.</a:t>
            </a:r>
          </a:p>
          <a:p>
            <a:endParaRPr lang="pt-BR" sz="2000" dirty="0">
              <a:latin typeface="Arial" charset="0"/>
            </a:endParaRPr>
          </a:p>
          <a:p>
            <a:r>
              <a:rPr lang="pt-BR" sz="2000" dirty="0">
                <a:latin typeface="Arial" charset="0"/>
              </a:rPr>
              <a:t>FRANÇA, J. L.  </a:t>
            </a:r>
            <a:r>
              <a:rPr lang="pt-BR" sz="2000" dirty="0" err="1">
                <a:latin typeface="Arial" charset="0"/>
              </a:rPr>
              <a:t>et</a:t>
            </a:r>
            <a:r>
              <a:rPr lang="pt-BR" sz="2000" dirty="0">
                <a:latin typeface="Arial" charset="0"/>
              </a:rPr>
              <a:t> al. </a:t>
            </a:r>
            <a:r>
              <a:rPr lang="pt-BR" sz="2000" b="1" dirty="0">
                <a:latin typeface="Arial" charset="0"/>
              </a:rPr>
              <a:t>Manual para normalização de publicações técnico-científicas</a:t>
            </a:r>
            <a:r>
              <a:rPr lang="pt-BR" sz="2000" dirty="0">
                <a:latin typeface="Arial" charset="0"/>
              </a:rPr>
              <a:t>. 4. ed. Belo Horizonte: Editora UFMG, 1999</a:t>
            </a:r>
            <a:r>
              <a:rPr lang="pt-BR" sz="2000" dirty="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SUGESTÃO DE CONSULTA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hlinkClick r:id="rId2" action="ppaction://hlinkpres?slideindex=1&amp;slidetitle="/>
              </a:rPr>
              <a:t>http://citrus.uspnet.usp.br/sibi/produtos/imgs/Caderno_Estudos_9_PT_1.p</a:t>
            </a:r>
          </a:p>
          <a:p>
            <a:pPr>
              <a:buNone/>
            </a:pPr>
            <a:r>
              <a:rPr lang="pt-BR" sz="2400" dirty="0" smtClean="0"/>
              <a:t>  </a:t>
            </a:r>
            <a:r>
              <a:rPr lang="pt-BR" sz="2400" dirty="0" smtClean="0"/>
              <a:t>    </a:t>
            </a:r>
            <a:r>
              <a:rPr lang="pt-BR" sz="2400" dirty="0" smtClean="0"/>
              <a:t>Diretrizes para apresentação de dissertações e teses da USP:  documento eletrônico e impresso. Parte I (ABNT) 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   </a:t>
            </a:r>
            <a:r>
              <a:rPr lang="pt-BR" sz="2400" dirty="0" smtClean="0"/>
              <a:t>   </a:t>
            </a:r>
            <a:r>
              <a:rPr lang="pt-BR" sz="2400" dirty="0" smtClean="0"/>
              <a:t>Publicação do Sistema Integrado de Bibliotecas da Universidade de São Paulo – SIBi/USP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Créditos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b="1" dirty="0" smtClean="0">
                <a:latin typeface="Arial" charset="0"/>
              </a:rPr>
              <a:t>Elaborado por</a:t>
            </a:r>
            <a:endParaRPr lang="pt-BR" sz="2400" b="1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Margarida Maria de </a:t>
            </a:r>
            <a:r>
              <a:rPr lang="pt-BR" sz="2400" b="1" dirty="0" smtClean="0">
                <a:latin typeface="Arial" charset="0"/>
              </a:rPr>
              <a:t>Sousa</a:t>
            </a:r>
            <a:endParaRPr lang="pt-BR" sz="2400" dirty="0" smtClean="0">
              <a:latin typeface="Arial" charset="0"/>
            </a:endParaRPr>
          </a:p>
          <a:p>
            <a:endParaRPr lang="pt-BR" sz="2400" dirty="0" smtClean="0">
              <a:latin typeface="Arial" charset="0"/>
            </a:endParaRPr>
          </a:p>
          <a:p>
            <a:r>
              <a:rPr lang="pt-BR" sz="2400" b="1" dirty="0" smtClean="0">
                <a:latin typeface="Arial" charset="0"/>
              </a:rPr>
              <a:t>Adaptado por</a:t>
            </a:r>
          </a:p>
          <a:p>
            <a:r>
              <a:rPr lang="pt-BR" sz="2400" b="1" dirty="0" smtClean="0">
                <a:latin typeface="Arial" charset="0"/>
              </a:rPr>
              <a:t>Ivone Robles e Martha Vasconcellos</a:t>
            </a:r>
          </a:p>
          <a:p>
            <a:pPr>
              <a:buNone/>
            </a:pPr>
            <a:endParaRPr lang="pt-BR" sz="2400" b="1" dirty="0">
              <a:latin typeface="Arial" charset="0"/>
            </a:endParaRPr>
          </a:p>
          <a:p>
            <a:r>
              <a:rPr lang="pt-BR" sz="2400" dirty="0">
                <a:latin typeface="Arial" charset="0"/>
              </a:rPr>
              <a:t>Biblioteca FEA/USP</a:t>
            </a:r>
          </a:p>
          <a:p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bibfea.atend@usp.br</a:t>
            </a:r>
            <a:endParaRPr lang="pt-BR" sz="2400" b="1" dirty="0">
              <a:solidFill>
                <a:schemeClr val="tx2"/>
              </a:solidFill>
              <a:latin typeface="Arial" charset="0"/>
            </a:endParaRPr>
          </a:p>
          <a:p>
            <a:pPr>
              <a:buNone/>
            </a:pPr>
            <a:endParaRPr lang="pt-BR" b="1" dirty="0"/>
          </a:p>
          <a:p>
            <a:endParaRPr lang="pt-BR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Arial" charset="0"/>
              </a:rPr>
              <a:t>APRESENTAÇÃO GRÁFICA</a:t>
            </a:r>
            <a:endParaRPr lang="pt-BR" sz="3200" dirty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400" b="1" dirty="0" smtClean="0">
              <a:latin typeface="Arial" charset="0"/>
            </a:endParaRPr>
          </a:p>
          <a:p>
            <a:r>
              <a:rPr lang="pt-BR" sz="2400" b="1" dirty="0" smtClean="0">
                <a:latin typeface="Arial" charset="0"/>
              </a:rPr>
              <a:t>Margens</a:t>
            </a:r>
            <a:r>
              <a:rPr lang="pt-BR" sz="2400" dirty="0" smtClean="0">
                <a:latin typeface="Arial" charset="0"/>
              </a:rPr>
              <a:t/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- Esquerda e superior</a:t>
            </a:r>
            <a:r>
              <a:rPr lang="pt-BR" sz="2400" b="1" dirty="0" smtClean="0">
                <a:latin typeface="Arial" charset="0"/>
              </a:rPr>
              <a:t> - </a:t>
            </a:r>
            <a:r>
              <a:rPr lang="pt-BR" sz="2400" dirty="0" smtClean="0">
                <a:latin typeface="Arial" charset="0"/>
              </a:rPr>
              <a:t>3 cm</a:t>
            </a:r>
          </a:p>
          <a:p>
            <a:pPr>
              <a:buNone/>
            </a:pPr>
            <a:r>
              <a:rPr lang="pt-BR" sz="2400" dirty="0" smtClean="0">
                <a:latin typeface="Arial" charset="0"/>
              </a:rPr>
              <a:t>      - </a:t>
            </a:r>
            <a:r>
              <a:rPr lang="pt-BR" sz="2400" dirty="0">
                <a:latin typeface="Arial" charset="0"/>
              </a:rPr>
              <a:t>Direita e inferior - 2 </a:t>
            </a:r>
            <a:r>
              <a:rPr lang="pt-BR" sz="2400" dirty="0" smtClean="0">
                <a:latin typeface="Arial" charset="0"/>
              </a:rPr>
              <a:t>cm</a:t>
            </a:r>
          </a:p>
          <a:p>
            <a:pPr>
              <a:buNone/>
            </a:pPr>
            <a:endParaRPr lang="pt-BR" sz="2400" dirty="0">
              <a:latin typeface="Arial" charset="0"/>
            </a:endParaRPr>
          </a:p>
          <a:p>
            <a:r>
              <a:rPr lang="pt-BR" sz="2400" b="1" dirty="0">
                <a:latin typeface="Arial" charset="0"/>
              </a:rPr>
              <a:t>Espacejamento</a:t>
            </a:r>
            <a:r>
              <a:rPr lang="pt-BR" sz="2400" dirty="0">
                <a:latin typeface="Arial" charset="0"/>
              </a:rPr>
              <a:t/>
            </a:r>
            <a:br>
              <a:rPr lang="pt-BR" sz="2400" dirty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- T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exto digitado em espaço 1,5 cm, exceto: c</a:t>
            </a:r>
            <a:r>
              <a:rPr lang="pt-BR" sz="2400" dirty="0" smtClean="0">
                <a:latin typeface="Arial" charset="0"/>
              </a:rPr>
              <a:t>itações </a:t>
            </a:r>
            <a:r>
              <a:rPr lang="pt-BR" sz="2400" dirty="0">
                <a:latin typeface="Arial" charset="0"/>
              </a:rPr>
              <a:t>longas, notas, referências e resumos em </a:t>
            </a:r>
            <a:r>
              <a:rPr lang="pt-BR" sz="2400" dirty="0" smtClean="0">
                <a:latin typeface="Arial" charset="0"/>
              </a:rPr>
              <a:t> espaço </a:t>
            </a:r>
            <a:r>
              <a:rPr lang="pt-BR" sz="2400" dirty="0">
                <a:latin typeface="Arial" charset="0"/>
              </a:rPr>
              <a:t>simples; títulos devem ser separados do </a:t>
            </a:r>
            <a:r>
              <a:rPr lang="pt-BR" sz="2400" dirty="0" smtClean="0">
                <a:latin typeface="Arial" charset="0"/>
              </a:rPr>
              <a:t>texto </a:t>
            </a:r>
            <a:r>
              <a:rPr lang="pt-BR" sz="2400" dirty="0">
                <a:latin typeface="Arial" charset="0"/>
              </a:rPr>
              <a:t>por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dois espaços de 1,5 cm.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800" dirty="0">
              <a:latin typeface="Arial" charset="0"/>
            </a:endParaRPr>
          </a:p>
          <a:p>
            <a:endParaRPr lang="pt-BR" sz="2800" dirty="0">
              <a:latin typeface="Albertus Extra Bold" pitchFamily="34" charset="0"/>
            </a:endParaRPr>
          </a:p>
          <a:p>
            <a:endParaRPr lang="pt-BR" dirty="0">
              <a:latin typeface="Albertus Extra Bold" pitchFamily="34" charset="0"/>
            </a:endParaRPr>
          </a:p>
          <a:p>
            <a:endParaRPr lang="pt-BR" dirty="0">
              <a:latin typeface="Albertus Extra Bold" pitchFamily="34" charset="0"/>
            </a:endParaRPr>
          </a:p>
          <a:p>
            <a:endParaRPr lang="pt-BR" dirty="0">
              <a:latin typeface="Albertus Extra Bold" pitchFamily="34" charset="0"/>
            </a:endParaRPr>
          </a:p>
          <a:p>
            <a:endParaRPr lang="pt-BR" dirty="0">
              <a:latin typeface="Albertus Extra Bold" pitchFamily="34" charset="0"/>
            </a:endParaRPr>
          </a:p>
          <a:p>
            <a:endParaRPr lang="pt-BR" dirty="0">
              <a:latin typeface="Albertus Extra Bold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ESTRUTURA</a:t>
            </a:r>
            <a:endParaRPr lang="pt-BR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400" b="1" dirty="0" smtClean="0">
                <a:latin typeface="Arial" charset="0"/>
              </a:rPr>
              <a:t>Elementos Pré-textuais</a:t>
            </a:r>
          </a:p>
          <a:p>
            <a:pPr>
              <a:lnSpc>
                <a:spcPct val="90000"/>
              </a:lnSpc>
              <a:buNone/>
            </a:pPr>
            <a:r>
              <a:rPr lang="pt-BR" sz="2400" dirty="0">
                <a:latin typeface="Arial" charset="0"/>
              </a:rPr>
              <a:t/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Capa (obrigatório)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Folha de rosto (obrigatório)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Errata (opcional)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Folha de aprovação (obrigatório)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Dedicatória (opcional)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Agradecimentos (opcional)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Epígrafe (opcional)</a:t>
            </a:r>
            <a:br>
              <a:rPr lang="pt-BR" sz="2400" dirty="0">
                <a:latin typeface="Arial" charset="0"/>
              </a:rPr>
            </a:br>
            <a:r>
              <a:rPr lang="pt-BR" sz="2400" dirty="0">
                <a:latin typeface="Arial" charset="0"/>
              </a:rPr>
              <a:t>-  Resumo na língua </a:t>
            </a:r>
            <a:r>
              <a:rPr lang="pt-BR" sz="2400" dirty="0" smtClean="0">
                <a:latin typeface="Arial" charset="0"/>
              </a:rPr>
              <a:t>vernácula </a:t>
            </a:r>
            <a:r>
              <a:rPr lang="pt-BR" sz="2400" dirty="0">
                <a:latin typeface="Arial" charset="0"/>
              </a:rPr>
              <a:t>(obrigatório)</a:t>
            </a:r>
            <a:r>
              <a:rPr lang="pt-BR" sz="2400" dirty="0">
                <a:latin typeface="Albertus Extra Bold" pitchFamily="34" charset="0"/>
              </a:rPr>
              <a:t/>
            </a:r>
            <a:br>
              <a:rPr lang="pt-BR" sz="2400" dirty="0">
                <a:latin typeface="Albertus Extra Bold" pitchFamily="34" charset="0"/>
              </a:rPr>
            </a:br>
            <a:r>
              <a:rPr lang="pt-BR" sz="2400" dirty="0">
                <a:latin typeface="Albertus Extra Bold" pitchFamily="34" charset="0"/>
              </a:rPr>
              <a:t>	</a:t>
            </a:r>
          </a:p>
          <a:p>
            <a:pPr>
              <a:lnSpc>
                <a:spcPct val="90000"/>
              </a:lnSpc>
            </a:pPr>
            <a:endParaRPr lang="pt-BR" sz="2800" dirty="0">
              <a:latin typeface="Albertus Extra Bold" pitchFamily="34" charset="0"/>
            </a:endParaRPr>
          </a:p>
          <a:p>
            <a:pPr>
              <a:lnSpc>
                <a:spcPct val="90000"/>
              </a:lnSpc>
            </a:pPr>
            <a:endParaRPr lang="pt-BR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ESTRUTURA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600" b="1" dirty="0">
                <a:latin typeface="Arial" charset="0"/>
              </a:rPr>
              <a:t>Elementos Pré-textuais</a:t>
            </a: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endParaRPr lang="pt-BR" sz="2200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200" dirty="0">
                <a:latin typeface="Arial" charset="0"/>
              </a:rPr>
              <a:t>	</a:t>
            </a:r>
            <a:r>
              <a:rPr lang="pt-BR" sz="2600" dirty="0" smtClean="0">
                <a:latin typeface="Arial" charset="0"/>
              </a:rPr>
              <a:t>-  Resumo </a:t>
            </a:r>
            <a:r>
              <a:rPr lang="pt-BR" sz="2600" dirty="0">
                <a:latin typeface="Arial" charset="0"/>
              </a:rPr>
              <a:t>em língua estrangeira </a:t>
            </a:r>
            <a:r>
              <a:rPr lang="pt-BR" sz="2600" dirty="0" smtClean="0">
                <a:latin typeface="Arial" charset="0"/>
              </a:rPr>
              <a:t>(</a:t>
            </a:r>
            <a:r>
              <a:rPr lang="pt-BR" sz="2600" dirty="0">
                <a:latin typeface="Arial" charset="0"/>
              </a:rPr>
              <a:t>obrigatório</a:t>
            </a:r>
            <a:r>
              <a:rPr lang="pt-BR" sz="2600" dirty="0" smtClean="0">
                <a:latin typeface="Arial" charset="0"/>
              </a:rPr>
              <a:t>)</a:t>
            </a:r>
            <a:r>
              <a:rPr lang="pt-BR" sz="2600" dirty="0">
                <a:latin typeface="Arial" charset="0"/>
              </a:rPr>
              <a:t/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- </a:t>
            </a:r>
            <a:r>
              <a:rPr lang="pt-BR" sz="2600" dirty="0" smtClean="0">
                <a:latin typeface="Arial" charset="0"/>
              </a:rPr>
              <a:t> Sumário </a:t>
            </a:r>
            <a:r>
              <a:rPr lang="pt-BR" sz="2600" dirty="0">
                <a:latin typeface="Arial" charset="0"/>
              </a:rPr>
              <a:t>(obrigatório</a:t>
            </a:r>
            <a:r>
              <a:rPr lang="pt-BR" sz="2600" dirty="0" smtClean="0">
                <a:latin typeface="Arial" charset="0"/>
              </a:rPr>
              <a:t>) </a:t>
            </a:r>
            <a:r>
              <a:rPr lang="pt-BR" sz="2600" dirty="0">
                <a:latin typeface="Arial" charset="0"/>
              </a:rPr>
              <a:t/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- </a:t>
            </a:r>
            <a:r>
              <a:rPr lang="pt-BR" sz="2600" dirty="0" smtClean="0">
                <a:latin typeface="Arial" charset="0"/>
              </a:rPr>
              <a:t> Lista </a:t>
            </a:r>
            <a:r>
              <a:rPr lang="pt-BR" sz="2600" dirty="0">
                <a:latin typeface="Arial" charset="0"/>
              </a:rPr>
              <a:t>de ilustrações (opcional</a:t>
            </a:r>
            <a:r>
              <a:rPr lang="pt-BR" sz="2600" dirty="0" smtClean="0">
                <a:latin typeface="Arial" charset="0"/>
              </a:rPr>
              <a:t>)</a:t>
            </a:r>
            <a:r>
              <a:rPr lang="pt-BR" sz="2600" dirty="0">
                <a:latin typeface="Arial" charset="0"/>
              </a:rPr>
              <a:t/>
            </a:r>
            <a:br>
              <a:rPr lang="pt-BR" sz="2600" dirty="0">
                <a:latin typeface="Arial" charset="0"/>
              </a:rPr>
            </a:br>
            <a:r>
              <a:rPr lang="pt-BR" sz="2600" dirty="0" smtClean="0">
                <a:latin typeface="Arial" charset="0"/>
              </a:rPr>
              <a:t>-  </a:t>
            </a:r>
            <a:r>
              <a:rPr lang="pt-BR" sz="2600" dirty="0">
                <a:latin typeface="Arial" charset="0"/>
              </a:rPr>
              <a:t>Lista de abreviaturas e siglas (opcional</a:t>
            </a:r>
            <a:r>
              <a:rPr lang="pt-BR" sz="2600" dirty="0" smtClean="0">
                <a:latin typeface="Arial" charset="0"/>
              </a:rPr>
              <a:t>)</a:t>
            </a:r>
            <a:r>
              <a:rPr lang="pt-BR" sz="2600" dirty="0">
                <a:latin typeface="Arial" charset="0"/>
              </a:rPr>
              <a:t/>
            </a:r>
            <a:br>
              <a:rPr lang="pt-BR" sz="2600" dirty="0">
                <a:latin typeface="Arial" charset="0"/>
              </a:rPr>
            </a:br>
            <a:r>
              <a:rPr lang="pt-BR" sz="2600" dirty="0">
                <a:latin typeface="Arial" charset="0"/>
              </a:rPr>
              <a:t>- </a:t>
            </a:r>
            <a:r>
              <a:rPr lang="pt-BR" sz="2600" dirty="0" smtClean="0">
                <a:latin typeface="Arial" charset="0"/>
              </a:rPr>
              <a:t> Lista </a:t>
            </a:r>
            <a:r>
              <a:rPr lang="pt-BR" sz="2600" dirty="0">
                <a:latin typeface="Arial" charset="0"/>
              </a:rPr>
              <a:t>de símbolos (opcional</a:t>
            </a:r>
            <a:r>
              <a:rPr lang="pt-BR" sz="2200" dirty="0" smtClean="0">
                <a:latin typeface="Arial" charset="0"/>
              </a:rPr>
              <a:t>)</a:t>
            </a:r>
            <a:endParaRPr lang="pt-BR" sz="22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pt-BR" sz="2200" dirty="0">
              <a:latin typeface="Albertus Extra Bold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>
                <a:latin typeface="Arial" charset="0"/>
              </a:rPr>
              <a:t>ESTRUTURA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dirty="0"/>
              <a:t> </a:t>
            </a:r>
            <a:r>
              <a:rPr lang="pt-BR" sz="2200" b="1" dirty="0">
                <a:latin typeface="Arial" charset="0"/>
              </a:rPr>
              <a:t>Elementos Textuais</a:t>
            </a: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- Introdução</a:t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  </a:t>
            </a:r>
            <a:r>
              <a:rPr lang="pt-BR" sz="1800" dirty="0">
                <a:latin typeface="Arial" charset="0"/>
              </a:rPr>
              <a:t>Delimitação do assunto tratado, objetivos da pesquisa e</a:t>
            </a:r>
            <a:br>
              <a:rPr lang="pt-BR" sz="1800" dirty="0">
                <a:latin typeface="Arial" charset="0"/>
              </a:rPr>
            </a:br>
            <a:r>
              <a:rPr lang="pt-BR" sz="1800" dirty="0">
                <a:latin typeface="Arial" charset="0"/>
              </a:rPr>
              <a:t>  elementos necessários para situar o tema do trabalho.</a:t>
            </a:r>
            <a:r>
              <a:rPr lang="pt-BR" sz="2200" dirty="0">
                <a:latin typeface="Arial" charset="0"/>
              </a:rPr>
              <a:t> </a:t>
            </a:r>
            <a:endParaRPr lang="pt-BR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- Desenvolvimento</a:t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  </a:t>
            </a:r>
            <a:r>
              <a:rPr lang="pt-BR" sz="1800" dirty="0">
                <a:latin typeface="Arial" charset="0"/>
              </a:rPr>
              <a:t>Exposição ordenada e pormenorizada do assunto. Parte</a:t>
            </a:r>
            <a:br>
              <a:rPr lang="pt-BR" sz="1800" dirty="0">
                <a:latin typeface="Arial" charset="0"/>
              </a:rPr>
            </a:br>
            <a:r>
              <a:rPr lang="pt-BR" sz="1800" dirty="0">
                <a:latin typeface="Arial" charset="0"/>
              </a:rPr>
              <a:t>   principal do texto  </a:t>
            </a:r>
            <a:endParaRPr lang="pt-BR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- Conclusão</a:t>
            </a:r>
            <a:br>
              <a:rPr lang="pt-BR" sz="2200" dirty="0">
                <a:latin typeface="Arial" charset="0"/>
              </a:rPr>
            </a:br>
            <a:r>
              <a:rPr lang="pt-BR" sz="2200" dirty="0">
                <a:latin typeface="Arial" charset="0"/>
              </a:rPr>
              <a:t>  </a:t>
            </a:r>
            <a:r>
              <a:rPr lang="pt-BR" sz="1800" dirty="0">
                <a:latin typeface="Arial" charset="0"/>
              </a:rPr>
              <a:t>Conclusões correspondentes aos objetivos ou hipóteses</a:t>
            </a:r>
            <a:r>
              <a:rPr lang="pt-BR" sz="2000" dirty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200" dirty="0">
                <a:latin typeface="Arial" charset="0"/>
              </a:rPr>
              <a:t/>
            </a:r>
            <a:br>
              <a:rPr lang="pt-BR" sz="2200" dirty="0">
                <a:latin typeface="Arial" charset="0"/>
              </a:rPr>
            </a:br>
            <a:endParaRPr lang="pt-BR" sz="22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pt-BR" sz="2800" dirty="0">
              <a:latin typeface="Arial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za">
  <a:themeElements>
    <a:clrScheme name="Naturez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z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aturez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z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z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z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z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apresentação\Natureza.pot</Template>
  <TotalTime>3510</TotalTime>
  <Words>2301</Words>
  <Application>Microsoft Office PowerPoint</Application>
  <PresentationFormat>Apresentação na tela (4:3)</PresentationFormat>
  <Paragraphs>284</Paragraphs>
  <Slides>52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53" baseType="lpstr">
      <vt:lpstr>Natureza</vt:lpstr>
      <vt:lpstr>APRESENTAÇÃO E NORMALIZAÇÃO DE TRABALHOS ACADÊMICOS</vt:lpstr>
      <vt:lpstr>TRABALHO ACADÊMICO</vt:lpstr>
      <vt:lpstr>AVALIAÇÃO DA MONOGRAFIA</vt:lpstr>
      <vt:lpstr>Slide 4</vt:lpstr>
      <vt:lpstr>APRESENTAÇÃO GRÁFICA</vt:lpstr>
      <vt:lpstr>APRESENTAÇÃO GRÁFICA</vt:lpstr>
      <vt:lpstr>ESTRUTURA</vt:lpstr>
      <vt:lpstr>ESTRUTURA</vt:lpstr>
      <vt:lpstr>ESTRUTURA</vt:lpstr>
      <vt:lpstr>ESTRUTURA</vt:lpstr>
      <vt:lpstr>NORMAS DA ABNT QUE DEVEM SER CONSULTADAS</vt:lpstr>
      <vt:lpstr>NORMAS DA ABNT QUE DEVEM SER CONSULTADAS</vt:lpstr>
      <vt:lpstr>Slide 13</vt:lpstr>
      <vt:lpstr>SUMÁRIO</vt:lpstr>
      <vt:lpstr>LISTA</vt:lpstr>
      <vt:lpstr>ÍNDICE</vt:lpstr>
      <vt:lpstr>REFERÊNCIAS - NBR 6023</vt:lpstr>
      <vt:lpstr>REFERÊNCIAS  - NBR 6023</vt:lpstr>
      <vt:lpstr>REFERÊNCIAS  - NBR 6023</vt:lpstr>
      <vt:lpstr>REFERÊNCIAS  - NBR 6023</vt:lpstr>
      <vt:lpstr>REFERÊNCIAS  - NBR 6023</vt:lpstr>
      <vt:lpstr>REFERÊNCIAS  - NBR 6023</vt:lpstr>
      <vt:lpstr>REFERÊNCIAS - NBR 6023</vt:lpstr>
      <vt:lpstr>REFERÊNCIAS - NBR 6023</vt:lpstr>
      <vt:lpstr> REFERÊNCIAS - NBR 6023</vt:lpstr>
      <vt:lpstr>REFERÊNCIAS  - NBR 6023</vt:lpstr>
      <vt:lpstr> REFERÊNCIAS - NBR 6023</vt:lpstr>
      <vt:lpstr>REFERÊNCIAS - NBR 6023</vt:lpstr>
      <vt:lpstr> REFERÊNCIAS - NBR 6023</vt:lpstr>
      <vt:lpstr> REFERÊNCIAS - NBR 6023</vt:lpstr>
      <vt:lpstr>REFERÊNCIAS - NBR 6023</vt:lpstr>
      <vt:lpstr> REFERÊNCIAS - NBR 6023</vt:lpstr>
      <vt:lpstr>REFERÊNCIAS - NBR 6023</vt:lpstr>
      <vt:lpstr>REFERÊNCIAS – NBR 6023</vt:lpstr>
      <vt:lpstr>CITAÇÕES  -  NBR 10520</vt:lpstr>
      <vt:lpstr>CITAÇÕES -  NBR 10520</vt:lpstr>
      <vt:lpstr>CITAÇÕES  -  NBR 10520</vt:lpstr>
      <vt:lpstr>CITAÇÕES  -  NBR 10520</vt:lpstr>
      <vt:lpstr>CITAÇÕES  -  NBR 10520 </vt:lpstr>
      <vt:lpstr>CITAÇÕES -  NBR 10520</vt:lpstr>
      <vt:lpstr>CITAÇÕES  -  NBR 10520</vt:lpstr>
      <vt:lpstr>CITAÇÕES  -  NBR 10520</vt:lpstr>
      <vt:lpstr>CITAÇÕES  -  NBR 10520</vt:lpstr>
      <vt:lpstr>CITAÇÕES  -  NBR 10520</vt:lpstr>
      <vt:lpstr>CITAÇÕES  -  NBR 10520</vt:lpstr>
      <vt:lpstr>CITAÇÕES  -  NBR 10520</vt:lpstr>
      <vt:lpstr>REFERÊNCIAS</vt:lpstr>
      <vt:lpstr>REFERÊNCIAS</vt:lpstr>
      <vt:lpstr>REFERÊNCIAS</vt:lpstr>
      <vt:lpstr>BIBLIOGRAFIA</vt:lpstr>
      <vt:lpstr>SUGESTÃO DE CONSULTA</vt:lpstr>
      <vt:lpstr>Créditos</vt:lpstr>
    </vt:vector>
  </TitlesOfParts>
  <Company>FEA-USP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 NORMALIZAÇÃO DE TRABALHOS ACADÊMICOS</dc:title>
  <dc:creator>Cristina</dc:creator>
  <cp:lastModifiedBy>Ivone</cp:lastModifiedBy>
  <cp:revision>242</cp:revision>
  <cp:lastPrinted>2003-09-03T14:29:05Z</cp:lastPrinted>
  <dcterms:created xsi:type="dcterms:W3CDTF">2003-08-21T20:06:42Z</dcterms:created>
  <dcterms:modified xsi:type="dcterms:W3CDTF">2010-10-19T19:44:06Z</dcterms:modified>
</cp:coreProperties>
</file>