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3" r:id="rId24"/>
    <p:sldId id="285" r:id="rId25"/>
    <p:sldId id="282" r:id="rId26"/>
    <p:sldId id="284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68413"/>
            <a:ext cx="5616575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3429000"/>
            <a:ext cx="5832475" cy="11525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499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49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499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F801C-B44A-419B-B751-EA6CA14D51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3F849-F815-4946-8384-4A81D80880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60587" cy="57610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29363" cy="57610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854C8-7412-4B8C-A114-21ADBD5348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A99BD-DBD7-4D25-A39E-A6EBB3705B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C9413-5EE5-4486-8B67-8E78CFF6E9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847F0-6938-4292-B746-BA67B58912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524D-D85A-43F9-AE85-8D2690E610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B4B2-5730-47FE-9929-D71877AF3C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118F8-78DC-4AB0-9D7C-D0DC2FDF36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B2694-B7B1-4216-87EF-71AE4FF43A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E458-0B64-4255-B022-E2E6BB5F21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6423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928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928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928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61D46EB-EB9D-44F4-914E-F780D13B7C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.br/sibi" TargetMode="External"/><Relationship Id="rId2" Type="http://schemas.openxmlformats.org/officeDocument/2006/relationships/hyperlink" Target="http://www.fea.usp.br/bibliote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iotecas-cruesp.usp.br/unibibliweb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.br/sib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lattes.cnpq.b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pn.usp.b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" TargetMode="External"/><Relationship Id="rId2" Type="http://schemas.openxmlformats.org/officeDocument/2006/relationships/hyperlink" Target="http://acessolivre.capes.gov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.worldbank.org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.br/sibi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p.br/sibi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a.usp.br/bibliotec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twitter.com/BibliotecaFE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SERVIÇO DE BIBLIOTECA E DOCUMENTAÇÃO</a:t>
            </a: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RECURSOS INFORMACIONAIS</a:t>
            </a:r>
          </a:p>
          <a:p>
            <a:pPr eaLnBrk="1" hangingPunct="1"/>
            <a:r>
              <a:rPr lang="pt-BR" sz="2400" smtClean="0"/>
              <a:t>PARA A PESQUISA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BASES DE DADOS </a:t>
            </a:r>
            <a:r>
              <a:rPr lang="en-US" sz="2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BIBLIOGRÁFICAS</a:t>
            </a:r>
            <a:endParaRPr lang="pt-BR" sz="280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sz="2400" dirty="0" smtClean="0">
                <a:latin typeface="+mj-lt"/>
              </a:rPr>
              <a:t>é a expressão utilizada para indicar a coleção de dados que serve de suporte a um sistema de recuperação de dados, </a:t>
            </a:r>
            <a:r>
              <a:rPr lang="pt-BR" sz="2400" dirty="0" err="1" smtClean="0">
                <a:latin typeface="+mj-lt"/>
              </a:rPr>
              <a:t>reunid</a:t>
            </a:r>
            <a:r>
              <a:rPr lang="en-US" sz="2400" dirty="0" smtClean="0">
                <a:latin typeface="+mj-lt"/>
              </a:rPr>
              <a:t>o</a:t>
            </a:r>
            <a:r>
              <a:rPr lang="pt-BR" sz="2400" dirty="0" smtClean="0">
                <a:latin typeface="+mj-lt"/>
              </a:rPr>
              <a:t>s, formam os bancos de dados</a:t>
            </a:r>
          </a:p>
          <a:p>
            <a:pPr>
              <a:defRPr/>
            </a:pPr>
            <a:endParaRPr lang="pt-BR" sz="2400" dirty="0" smtClean="0">
              <a:solidFill>
                <a:schemeClr val="hlink"/>
              </a:solidFill>
              <a:latin typeface="+mj-lt"/>
            </a:endParaRPr>
          </a:p>
          <a:p>
            <a:pPr>
              <a:defRPr/>
            </a:pPr>
            <a:r>
              <a:rPr lang="en-US" sz="2400" dirty="0" err="1" smtClean="0">
                <a:solidFill>
                  <a:schemeClr val="hlink"/>
                </a:solidFill>
                <a:latin typeface="+mj-lt"/>
              </a:rPr>
              <a:t>referenciais</a:t>
            </a:r>
            <a:r>
              <a:rPr lang="en-US" sz="2400" dirty="0" smtClean="0">
                <a:solidFill>
                  <a:schemeClr val="hlink"/>
                </a:solidFill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- </a:t>
            </a:r>
            <a:r>
              <a:rPr lang="pt-BR" sz="2400" dirty="0" smtClean="0">
                <a:latin typeface="+mj-lt"/>
              </a:rPr>
              <a:t>incluem referências bibliográficas e resumos – Ex. </a:t>
            </a:r>
            <a:r>
              <a:rPr lang="pt-BR" sz="2400" dirty="0" err="1" smtClean="0">
                <a:latin typeface="+mj-lt"/>
              </a:rPr>
              <a:t>Dedalus</a:t>
            </a:r>
            <a:r>
              <a:rPr lang="pt-BR" sz="2400" dirty="0" smtClean="0">
                <a:latin typeface="+mj-lt"/>
              </a:rPr>
              <a:t> – Banco Bibliográfico da USP</a:t>
            </a:r>
          </a:p>
          <a:p>
            <a:pPr>
              <a:buFontTx/>
              <a:buNone/>
              <a:defRPr/>
            </a:pPr>
            <a:endParaRPr lang="en-US" sz="2400" dirty="0" smtClean="0">
              <a:latin typeface="+mj-lt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hlink"/>
                </a:solidFill>
                <a:latin typeface="+mj-lt"/>
              </a:rPr>
              <a:t>t</a:t>
            </a:r>
            <a:r>
              <a:rPr lang="pt-BR" sz="2400" dirty="0" err="1" smtClean="0">
                <a:solidFill>
                  <a:schemeClr val="hlink"/>
                </a:solidFill>
                <a:latin typeface="+mj-lt"/>
              </a:rPr>
              <a:t>extuais</a:t>
            </a:r>
            <a:r>
              <a:rPr lang="en-US" sz="2400" dirty="0" smtClean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- </a:t>
            </a:r>
            <a:r>
              <a:rPr lang="pt-BR" sz="2400" dirty="0" smtClean="0">
                <a:latin typeface="+mj-lt"/>
              </a:rPr>
              <a:t>incluem textos completos de artigos de periódicos, jornais ou outras modalidades de documentos</a:t>
            </a:r>
            <a:r>
              <a:rPr lang="en-US" sz="2400" dirty="0" smtClean="0">
                <a:latin typeface="+mj-lt"/>
              </a:rPr>
              <a:t> – Ex. </a:t>
            </a:r>
            <a:r>
              <a:rPr lang="en-US" sz="2400" dirty="0" err="1" smtClean="0">
                <a:latin typeface="+mj-lt"/>
              </a:rPr>
              <a:t>Banco</a:t>
            </a:r>
            <a:r>
              <a:rPr lang="en-US" sz="2400" dirty="0" smtClean="0">
                <a:latin typeface="+mj-lt"/>
              </a:rPr>
              <a:t> de </a:t>
            </a:r>
            <a:r>
              <a:rPr lang="en-US" sz="2400" dirty="0" err="1" smtClean="0">
                <a:latin typeface="+mj-lt"/>
              </a:rPr>
              <a:t>Teses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</a:t>
            </a:r>
            <a:r>
              <a:rPr lang="en-US" sz="2400" dirty="0" smtClean="0">
                <a:latin typeface="+mj-lt"/>
              </a:rPr>
              <a:t> USP </a:t>
            </a:r>
            <a:endParaRPr lang="pt-BR" sz="24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cs typeface="Arial" charset="0"/>
              </a:rPr>
              <a:t>CONECTORES BOOLEANOS</a:t>
            </a:r>
            <a:endParaRPr lang="pt-BR" sz="2800" smtClean="0"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hlink"/>
                </a:solidFill>
                <a:latin typeface="+mj-lt"/>
              </a:rPr>
              <a:t>AND (E)</a:t>
            </a:r>
            <a:r>
              <a:rPr lang="en-US" sz="2400" dirty="0" smtClean="0">
                <a:latin typeface="+mj-lt"/>
              </a:rPr>
              <a:t> – </a:t>
            </a:r>
            <a:r>
              <a:rPr lang="en-US" sz="2400" dirty="0" err="1" smtClean="0">
                <a:latin typeface="+mj-lt"/>
              </a:rPr>
              <a:t>utilizado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encontrar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todos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textos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que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contenham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ambas</a:t>
            </a:r>
            <a:r>
              <a:rPr lang="en-US" sz="2400" dirty="0" smtClean="0">
                <a:latin typeface="+mj-lt"/>
              </a:rPr>
              <a:t> as </a:t>
            </a:r>
            <a:r>
              <a:rPr lang="en-US" sz="2400" dirty="0" err="1" smtClean="0">
                <a:latin typeface="+mj-lt"/>
              </a:rPr>
              <a:t>palavras</a:t>
            </a: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</a:rPr>
              <a:t>	Ex: </a:t>
            </a:r>
            <a:r>
              <a:rPr lang="en-US" sz="2400" dirty="0" err="1" smtClean="0">
                <a:latin typeface="+mj-lt"/>
              </a:rPr>
              <a:t>qualidade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and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vida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and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trabalho</a:t>
            </a: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defRPr/>
            </a:pP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hlink"/>
                </a:solidFill>
                <a:latin typeface="+mj-lt"/>
              </a:rPr>
              <a:t>OR (OU)</a:t>
            </a:r>
            <a:r>
              <a:rPr lang="en-US" sz="2400" dirty="0" smtClean="0">
                <a:latin typeface="+mj-lt"/>
              </a:rPr>
              <a:t> – </a:t>
            </a:r>
            <a:r>
              <a:rPr lang="en-US" sz="2400" dirty="0" err="1" smtClean="0">
                <a:latin typeface="+mj-lt"/>
              </a:rPr>
              <a:t>utilizado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encontrar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todas</a:t>
            </a:r>
            <a:r>
              <a:rPr lang="en-US" sz="2400" dirty="0" smtClean="0">
                <a:latin typeface="+mj-lt"/>
              </a:rPr>
              <a:t> as </a:t>
            </a:r>
            <a:r>
              <a:rPr lang="en-US" sz="2400" dirty="0" err="1" smtClean="0">
                <a:latin typeface="+mj-lt"/>
              </a:rPr>
              <a:t>ocorrências</a:t>
            </a:r>
            <a:r>
              <a:rPr lang="en-US" sz="2400" dirty="0" smtClean="0">
                <a:latin typeface="+mj-lt"/>
              </a:rPr>
              <a:t> de uma </a:t>
            </a:r>
            <a:r>
              <a:rPr lang="en-US" sz="2400" dirty="0" err="1" smtClean="0">
                <a:latin typeface="+mj-lt"/>
              </a:rPr>
              <a:t>ou</a:t>
            </a:r>
            <a:r>
              <a:rPr lang="en-US" sz="2400" dirty="0" smtClean="0">
                <a:latin typeface="+mj-lt"/>
              </a:rPr>
              <a:t> de </a:t>
            </a:r>
            <a:r>
              <a:rPr lang="en-US" sz="2400" dirty="0" err="1" smtClean="0">
                <a:latin typeface="+mj-lt"/>
              </a:rPr>
              <a:t>outra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palavra</a:t>
            </a: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</a:rPr>
              <a:t>	Ex: </a:t>
            </a:r>
            <a:r>
              <a:rPr lang="en-US" sz="2400" dirty="0" err="1" smtClean="0">
                <a:latin typeface="+mj-lt"/>
              </a:rPr>
              <a:t>Brasil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or </a:t>
            </a:r>
            <a:r>
              <a:rPr lang="en-US" sz="2400" dirty="0" smtClean="0">
                <a:latin typeface="+mj-lt"/>
              </a:rPr>
              <a:t>Brazil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</a:rPr>
              <a:t>	      </a:t>
            </a:r>
            <a:r>
              <a:rPr lang="en-US" sz="2400" dirty="0" err="1" smtClean="0">
                <a:latin typeface="+mj-lt"/>
              </a:rPr>
              <a:t>sessenta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or</a:t>
            </a:r>
            <a:r>
              <a:rPr lang="en-US" sz="2400" dirty="0" smtClean="0">
                <a:latin typeface="+mj-lt"/>
              </a:rPr>
              <a:t> 60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or</a:t>
            </a:r>
            <a:r>
              <a:rPr lang="en-US" sz="2400" dirty="0" smtClean="0">
                <a:latin typeface="+mj-lt"/>
              </a:rPr>
              <a:t> 1960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</a:rPr>
              <a:t>           e-mail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or </a:t>
            </a:r>
            <a:r>
              <a:rPr lang="en-US" sz="2400" dirty="0" err="1" smtClean="0">
                <a:latin typeface="+mj-lt"/>
              </a:rPr>
              <a:t>correio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eletrônico</a:t>
            </a: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hlink"/>
                </a:solidFill>
                <a:latin typeface="+mj-lt"/>
              </a:rPr>
              <a:t>NOT (NÃO)</a:t>
            </a:r>
            <a:r>
              <a:rPr lang="en-US" sz="2400" dirty="0" smtClean="0">
                <a:latin typeface="+mj-lt"/>
              </a:rPr>
              <a:t> – </a:t>
            </a:r>
            <a:r>
              <a:rPr lang="en-US" sz="2400" dirty="0" err="1" smtClean="0">
                <a:latin typeface="+mj-lt"/>
              </a:rPr>
              <a:t>utilizado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restringir</a:t>
            </a:r>
            <a:r>
              <a:rPr lang="en-US" sz="2400" dirty="0" smtClean="0">
                <a:latin typeface="+mj-lt"/>
              </a:rPr>
              <a:t> a </a:t>
            </a:r>
            <a:r>
              <a:rPr lang="en-US" sz="2400" dirty="0" err="1" smtClean="0">
                <a:latin typeface="+mj-lt"/>
              </a:rPr>
              <a:t>busca</a:t>
            </a:r>
            <a:endParaRPr lang="en-U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</a:rPr>
              <a:t>	Ex: </a:t>
            </a:r>
            <a:r>
              <a:rPr lang="en-US" sz="2400" dirty="0" err="1" smtClean="0">
                <a:latin typeface="+mj-lt"/>
              </a:rPr>
              <a:t>economia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solidFill>
                  <a:srgbClr val="FF6699"/>
                </a:solidFill>
                <a:latin typeface="+mj-lt"/>
              </a:rPr>
              <a:t>not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política</a:t>
            </a:r>
            <a:r>
              <a:rPr lang="en-US" sz="2400" dirty="0" smtClean="0">
                <a:latin typeface="+mj-lt"/>
              </a:rPr>
              <a:t> </a:t>
            </a:r>
            <a:endParaRPr lang="pt-BR" sz="2400" dirty="0" smtClean="0">
              <a:latin typeface="+mj-lt"/>
            </a:endParaRP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cs typeface="Arial" charset="0"/>
              </a:rPr>
              <a:t>ÁREAS DO CONHECIMENTO</a:t>
            </a:r>
            <a:endParaRPr lang="pt-BR" sz="2800" smtClean="0">
              <a:cs typeface="Arial" charset="0"/>
            </a:endParaRPr>
          </a:p>
        </p:txBody>
      </p:sp>
      <p:sp>
        <p:nvSpPr>
          <p:cNvPr id="14339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428625" y="1571625"/>
            <a:ext cx="4038600" cy="434975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sz="2400" smtClean="0"/>
              <a:t>000 – Generalidades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400" smtClean="0"/>
              <a:t>100 -  Filosofia</a:t>
            </a:r>
            <a:endParaRPr lang="pt-BR" sz="2400" smtClean="0"/>
          </a:p>
          <a:p>
            <a:pPr marL="533400" indent="-533400">
              <a:buFont typeface="Wingdings" pitchFamily="2" charset="2"/>
              <a:buNone/>
            </a:pPr>
            <a:r>
              <a:rPr lang="en-US" sz="2400" smtClean="0"/>
              <a:t>200 – Religião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400" smtClean="0"/>
              <a:t>300 - Ciências Sociais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330 – economia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2400" smtClean="0"/>
              <a:t>400 – Filologia</a:t>
            </a:r>
          </a:p>
          <a:p>
            <a:pPr lvl="1"/>
            <a:endParaRPr lang="pt-BR" smtClean="0"/>
          </a:p>
        </p:txBody>
      </p:sp>
      <p:sp>
        <p:nvSpPr>
          <p:cNvPr id="14340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14738"/>
          </a:xfrm>
        </p:spPr>
        <p:txBody>
          <a:bodyPr anchorCtr="1"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500 – Ciências Naturais e 	matemática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600 – Ciências Aplicadas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657 – contabilidade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658 – administração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700 – Artes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800 – Literatura e retórica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900 - História</a:t>
            </a:r>
            <a:endParaRPr lang="pt-BR" sz="2400" smtClean="0"/>
          </a:p>
          <a:p>
            <a:pPr>
              <a:buFontTx/>
              <a:buNone/>
            </a:pPr>
            <a:endParaRPr lang="pt-BR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1357313" y="5643563"/>
            <a:ext cx="65008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CLASSIFICAÇÃO DECIMAL DE DEWEY - CDD</a:t>
            </a:r>
            <a:endParaRPr lang="pt-BR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DECIFRANDO…</a:t>
            </a:r>
            <a:endParaRPr lang="pt-BR" sz="28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349750"/>
          </a:xfrm>
        </p:spPr>
        <p:txBody>
          <a:bodyPr/>
          <a:lstStyle/>
          <a:p>
            <a:pPr>
              <a:defRPr/>
            </a:pPr>
            <a:r>
              <a:rPr lang="pt-BR" sz="2400" dirty="0" err="1" smtClean="0">
                <a:latin typeface="+mj-lt"/>
              </a:rPr>
              <a:t>Kerzner</a:t>
            </a:r>
            <a:r>
              <a:rPr lang="pt-BR" sz="2400" dirty="0" smtClean="0">
                <a:latin typeface="+mj-lt"/>
              </a:rPr>
              <a:t>, Harold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</a:rPr>
              <a:t>	</a:t>
            </a:r>
            <a:r>
              <a:rPr lang="pt-BR" sz="2400" dirty="0" smtClean="0">
                <a:latin typeface="+mj-lt"/>
              </a:rPr>
              <a:t>Gestão de projetos</a:t>
            </a:r>
            <a:r>
              <a:rPr lang="en-US" sz="2400" dirty="0" smtClean="0">
                <a:latin typeface="+mj-lt"/>
              </a:rPr>
              <a:t>:</a:t>
            </a:r>
            <a:r>
              <a:rPr lang="pt-BR" sz="2400" dirty="0" smtClean="0">
                <a:latin typeface="+mj-lt"/>
              </a:rPr>
              <a:t> as melhores práticas Localização </a:t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FEA /658.404^K41g</a:t>
            </a:r>
          </a:p>
          <a:p>
            <a:pPr>
              <a:buFont typeface="Wingdings" pitchFamily="2" charset="2"/>
              <a:buNone/>
              <a:defRPr/>
            </a:pPr>
            <a:endParaRPr lang="pt-BR" sz="2400" dirty="0" smtClean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endParaRPr lang="pt-BR" sz="2400" dirty="0" smtClean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endParaRPr lang="pt-BR" sz="2400" dirty="0" smtClean="0">
              <a:latin typeface="+mj-lt"/>
            </a:endParaRPr>
          </a:p>
        </p:txBody>
      </p:sp>
      <p:sp>
        <p:nvSpPr>
          <p:cNvPr id="15364" name="CaixaDeTexto 4"/>
          <p:cNvSpPr txBox="1">
            <a:spLocks noChangeArrowheads="1"/>
          </p:cNvSpPr>
          <p:nvPr/>
        </p:nvSpPr>
        <p:spPr bwMode="auto">
          <a:xfrm>
            <a:off x="857250" y="5000625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Verdana" pitchFamily="34" charset="0"/>
              </a:rPr>
              <a:t>Cutter</a:t>
            </a:r>
          </a:p>
          <a:p>
            <a:r>
              <a:rPr lang="en-US">
                <a:solidFill>
                  <a:schemeClr val="accent1"/>
                </a:solidFill>
                <a:latin typeface="Verdana" pitchFamily="34" charset="0"/>
              </a:rPr>
              <a:t>Identificação de autor</a:t>
            </a:r>
            <a:endParaRPr lang="pt-BR">
              <a:solidFill>
                <a:schemeClr val="accent1"/>
              </a:solidFill>
              <a:latin typeface="Verdana" pitchFamily="34" charset="0"/>
            </a:endParaRPr>
          </a:p>
          <a:p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0500" y="3714750"/>
            <a:ext cx="1428750" cy="12858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</a:rPr>
              <a:t>658.404</a:t>
            </a:r>
          </a:p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</a:rPr>
              <a:t>K41g</a:t>
            </a:r>
            <a:endParaRPr lang="pt-BR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pt-BR" dirty="0"/>
          </a:p>
        </p:txBody>
      </p:sp>
      <p:sp>
        <p:nvSpPr>
          <p:cNvPr id="15366" name="CaixaDeTexto 6"/>
          <p:cNvSpPr txBox="1">
            <a:spLocks noChangeArrowheads="1"/>
          </p:cNvSpPr>
          <p:nvPr/>
        </p:nvSpPr>
        <p:spPr bwMode="auto">
          <a:xfrm>
            <a:off x="6072188" y="4643438"/>
            <a:ext cx="1285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Verdana" pitchFamily="34" charset="0"/>
              </a:rPr>
              <a:t>Inicial t</a:t>
            </a:r>
            <a:r>
              <a:rPr lang="pt-BR">
                <a:solidFill>
                  <a:schemeClr val="accent1"/>
                </a:solidFill>
                <a:latin typeface="Verdana" pitchFamily="34" charset="0"/>
              </a:rPr>
              <a:t>ítulo da obra</a:t>
            </a:r>
          </a:p>
          <a:p>
            <a:endParaRPr lang="pt-BR"/>
          </a:p>
        </p:txBody>
      </p:sp>
      <p:cxnSp>
        <p:nvCxnSpPr>
          <p:cNvPr id="9" name="Conector de seta reta 8"/>
          <p:cNvCxnSpPr/>
          <p:nvPr/>
        </p:nvCxnSpPr>
        <p:spPr>
          <a:xfrm flipV="1">
            <a:off x="2143125" y="4500563"/>
            <a:ext cx="1785938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0800000">
            <a:off x="4714875" y="4500563"/>
            <a:ext cx="1143000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rot="10800000" flipV="1">
            <a:off x="5143500" y="3214688"/>
            <a:ext cx="1214438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0" name="CaixaDeTexto 14"/>
          <p:cNvSpPr txBox="1">
            <a:spLocks noChangeArrowheads="1"/>
          </p:cNvSpPr>
          <p:nvPr/>
        </p:nvSpPr>
        <p:spPr bwMode="auto">
          <a:xfrm>
            <a:off x="6500813" y="278606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chemeClr val="accent1"/>
                </a:solidFill>
              </a:rPr>
              <a:t>CDD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>
                <a:cs typeface="Arial" charset="0"/>
              </a:rPr>
              <a:t>BASES REFERENCIAIS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/>
              <a:t>DEDALUS - BANCO DE DADOS BIBLIOGRÁFICOS</a:t>
            </a:r>
            <a:r>
              <a:rPr lang="en-US" sz="2400" smtClean="0"/>
              <a:t>- USP 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	</a:t>
            </a:r>
            <a:r>
              <a:rPr lang="en-US" sz="2400" smtClean="0">
                <a:solidFill>
                  <a:schemeClr val="hlink"/>
                </a:solidFill>
                <a:hlinkClick r:id="rId2"/>
              </a:rPr>
              <a:t>http://www.fea.usp.br/biblioteca</a:t>
            </a:r>
            <a:endParaRPr lang="en-US" sz="2400" smtClean="0">
              <a:solidFill>
                <a:schemeClr val="hlink"/>
              </a:solidFill>
            </a:endParaRPr>
          </a:p>
          <a:p>
            <a:pPr>
              <a:lnSpc>
                <a:spcPts val="1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		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	</a:t>
            </a:r>
            <a:r>
              <a:rPr lang="en-US" sz="2400" smtClean="0">
                <a:solidFill>
                  <a:schemeClr val="hlink"/>
                </a:solidFill>
                <a:hlinkClick r:id="rId3"/>
              </a:rPr>
              <a:t>http://www.usp.br/sibi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  <a:r>
              <a:rPr lang="en-US" sz="2400" smtClean="0"/>
              <a:t>(43 bibliotecas)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r>
              <a:rPr lang="pt-BR" sz="2400" smtClean="0"/>
              <a:t>PORTAL CRUESP</a:t>
            </a:r>
            <a:r>
              <a:rPr lang="en-US" sz="2400" smtClean="0"/>
              <a:t> </a:t>
            </a:r>
            <a:endParaRPr lang="pt-BR" sz="2400" smtClean="0"/>
          </a:p>
          <a:p>
            <a:pPr>
              <a:buFont typeface="Wingdings" pitchFamily="2" charset="2"/>
              <a:buNone/>
            </a:pPr>
            <a:r>
              <a:rPr lang="pt-BR" sz="2400" smtClean="0">
                <a:solidFill>
                  <a:schemeClr val="tx2"/>
                </a:solidFill>
              </a:rPr>
              <a:t>	</a:t>
            </a:r>
            <a:r>
              <a:rPr lang="en-US" sz="2400" smtClean="0">
                <a:solidFill>
                  <a:schemeClr val="tx2"/>
                </a:solidFill>
                <a:hlinkClick r:id="rId4"/>
              </a:rPr>
              <a:t>http://bibliotecas-cruesp.usp.br/unibibliweb/</a:t>
            </a:r>
            <a:endParaRPr lang="en-US" sz="2400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PORTAL SIBiNet</a:t>
            </a:r>
            <a:endParaRPr lang="pt-BR" sz="2800" smtClean="0"/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000"/>
              </a:lnSpc>
            </a:pPr>
            <a:r>
              <a:rPr lang="en-US" sz="2400" smtClean="0">
                <a:solidFill>
                  <a:schemeClr val="hlink"/>
                </a:solidFill>
                <a:hlinkClick r:id="rId2"/>
              </a:rPr>
              <a:t>www.usp.br/sibi</a:t>
            </a:r>
            <a:r>
              <a:rPr lang="en-US" sz="2400" smtClean="0">
                <a:solidFill>
                  <a:schemeClr val="hlink"/>
                </a:solidFill>
              </a:rPr>
              <a:t> </a:t>
            </a:r>
          </a:p>
          <a:p>
            <a:pPr>
              <a:lnSpc>
                <a:spcPts val="2000"/>
              </a:lnSpc>
            </a:pPr>
            <a:endParaRPr lang="en-US" sz="2400" smtClean="0">
              <a:solidFill>
                <a:schemeClr val="hlink"/>
              </a:solidFill>
            </a:endParaRPr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r>
              <a:rPr lang="en-US" sz="2400" smtClean="0"/>
              <a:t>	bases de dados (livre e regulamentado)</a:t>
            </a:r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r>
              <a:rPr lang="en-US" sz="2400" smtClean="0"/>
              <a:t>	revistas eletrônicas</a:t>
            </a:r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r>
              <a:rPr lang="en-US" sz="2400" smtClean="0"/>
              <a:t>	</a:t>
            </a:r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r>
              <a:rPr lang="en-US" sz="2400" smtClean="0"/>
              <a:t>	teses e dissertações</a:t>
            </a:r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	</a:t>
            </a:r>
          </a:p>
          <a:p>
            <a:pPr>
              <a:lnSpc>
                <a:spcPts val="2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hlink"/>
                </a:solidFill>
              </a:rPr>
              <a:t>	</a:t>
            </a:r>
            <a:r>
              <a:rPr lang="en-US" sz="2400" smtClean="0"/>
              <a:t>patentes</a:t>
            </a:r>
          </a:p>
          <a:p>
            <a:pPr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PRODUÇÃO DOCENTE - FEA</a:t>
            </a:r>
            <a:endParaRPr lang="pt-BR" sz="28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pt-BR" sz="2400" dirty="0" smtClean="0">
                <a:hlinkClick r:id="rId2"/>
              </a:rPr>
              <a:t>http://lattes.cnpq.br</a:t>
            </a:r>
            <a:endParaRPr lang="en-US" sz="2400" dirty="0" smtClean="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Currículo</a:t>
            </a:r>
            <a:r>
              <a:rPr lang="en-US" sz="2400" dirty="0" smtClean="0"/>
              <a:t> Lattes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dirty="0" smtClean="0"/>
              <a:t>	clique em: </a:t>
            </a:r>
            <a:r>
              <a:rPr lang="en-US" sz="2400" dirty="0" err="1" smtClean="0"/>
              <a:t>buscar</a:t>
            </a:r>
            <a:r>
              <a:rPr lang="en-US" sz="2400" dirty="0" smtClean="0"/>
              <a:t> </a:t>
            </a:r>
            <a:r>
              <a:rPr lang="en-US" sz="2400" dirty="0" err="1" smtClean="0"/>
              <a:t>currículo</a:t>
            </a:r>
            <a:endParaRPr lang="en-US" sz="2400" dirty="0" smtClean="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US" sz="2400" dirty="0" smtClean="0"/>
              <a:t>	(</a:t>
            </a:r>
            <a:r>
              <a:rPr lang="en-US" sz="2400" dirty="0" err="1" smtClean="0"/>
              <a:t>pesquisadores</a:t>
            </a:r>
            <a:r>
              <a:rPr lang="en-US" sz="2400" dirty="0" smtClean="0"/>
              <a:t> e </a:t>
            </a:r>
            <a:r>
              <a:rPr lang="en-US" sz="2400" dirty="0" err="1" smtClean="0"/>
              <a:t>estudantes</a:t>
            </a:r>
            <a:r>
              <a:rPr lang="en-US" sz="2400" dirty="0" smtClean="0"/>
              <a:t>)</a:t>
            </a:r>
          </a:p>
          <a:p>
            <a:pPr marL="609600" indent="-609600"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09600" indent="-609600">
              <a:defRPr/>
            </a:pPr>
            <a:r>
              <a:rPr lang="en-US" sz="2400" dirty="0" err="1" smtClean="0"/>
              <a:t>consulta</a:t>
            </a:r>
            <a:r>
              <a:rPr lang="en-US" sz="2400" dirty="0" smtClean="0"/>
              <a:t> local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Produção</a:t>
            </a:r>
            <a:r>
              <a:rPr lang="en-US" sz="2400" dirty="0" smtClean="0"/>
              <a:t> </a:t>
            </a:r>
            <a:r>
              <a:rPr lang="en-US" sz="2400" dirty="0" err="1" smtClean="0"/>
              <a:t>Docente</a:t>
            </a:r>
            <a:r>
              <a:rPr lang="en-US" sz="2400" dirty="0" smtClean="0"/>
              <a:t> </a:t>
            </a:r>
            <a:r>
              <a:rPr lang="en-US" sz="2400" dirty="0" err="1" smtClean="0"/>
              <a:t>desde</a:t>
            </a:r>
            <a:r>
              <a:rPr lang="en-US" sz="2400" dirty="0" smtClean="0"/>
              <a:t> 1985 (</a:t>
            </a:r>
            <a:r>
              <a:rPr lang="en-US" sz="2400" dirty="0" err="1" smtClean="0"/>
              <a:t>artigos</a:t>
            </a:r>
            <a:r>
              <a:rPr lang="en-US" sz="2400" dirty="0" smtClean="0"/>
              <a:t> </a:t>
            </a:r>
            <a:r>
              <a:rPr lang="en-US" sz="2400" dirty="0" err="1" smtClean="0"/>
              <a:t>scaneados</a:t>
            </a:r>
            <a:r>
              <a:rPr lang="en-US" sz="2400" dirty="0" smtClean="0"/>
              <a:t>) </a:t>
            </a: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>
                <a:ea typeface="Verdana" pitchFamily="34" charset="0"/>
                <a:cs typeface="Verdana" pitchFamily="34" charset="0"/>
              </a:rPr>
              <a:t>PORTAL SIBiNET – BASES DE DADOS</a:t>
            </a:r>
            <a:br>
              <a:rPr lang="pt-BR" sz="2800" smtClean="0">
                <a:ea typeface="Verdana" pitchFamily="34" charset="0"/>
                <a:cs typeface="Verdana" pitchFamily="34" charset="0"/>
              </a:rPr>
            </a:br>
            <a:r>
              <a:rPr lang="pt-BR" sz="2800" smtClean="0">
                <a:ea typeface="Verdana" pitchFamily="34" charset="0"/>
                <a:cs typeface="Verdana" pitchFamily="34" charset="0"/>
              </a:rPr>
              <a:t> MAIS CONSULTADAS NA FEA/USP</a:t>
            </a:r>
            <a:endParaRPr lang="pt-BR" sz="2800" smtClean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400" smtClean="0">
                <a:ea typeface="Verdana" pitchFamily="34" charset="0"/>
                <a:cs typeface="Verdana" pitchFamily="34" charset="0"/>
              </a:rPr>
              <a:t>ABI/INFORM - PROQUEST</a:t>
            </a:r>
          </a:p>
          <a:p>
            <a:pPr eaLnBrk="1" hangingPunct="1"/>
            <a:r>
              <a:rPr lang="pt-BR" sz="2400" smtClean="0">
                <a:ea typeface="Verdana" pitchFamily="34" charset="0"/>
                <a:cs typeface="Verdana" pitchFamily="34" charset="0"/>
              </a:rPr>
              <a:t>BUSINESS SOURCE COMPLETE - EBSCO</a:t>
            </a:r>
          </a:p>
          <a:p>
            <a:pPr eaLnBrk="1" hangingPunct="1"/>
            <a:r>
              <a:rPr lang="pt-BR" sz="2400" smtClean="0">
                <a:ea typeface="Verdana" pitchFamily="34" charset="0"/>
                <a:cs typeface="Verdana" pitchFamily="34" charset="0"/>
              </a:rPr>
              <a:t>JSTOR – JOURNAL STORAGE</a:t>
            </a:r>
          </a:p>
          <a:p>
            <a:pPr eaLnBrk="1" hangingPunct="1"/>
            <a:r>
              <a:rPr lang="pt-BR" sz="2400" smtClean="0">
                <a:ea typeface="Verdana" pitchFamily="34" charset="0"/>
                <a:cs typeface="Verdana" pitchFamily="34" charset="0"/>
              </a:rPr>
              <a:t>MUSE</a:t>
            </a:r>
          </a:p>
          <a:p>
            <a:pPr algn="just" eaLnBrk="1" hangingPunct="1"/>
            <a:r>
              <a:rPr lang="pt-BR" sz="2400" smtClean="0">
                <a:ea typeface="Verdana" pitchFamily="34" charset="0"/>
                <a:cs typeface="Verdana" pitchFamily="34" charset="0"/>
              </a:rPr>
              <a:t>SCIENCE DIRECT</a:t>
            </a:r>
          </a:p>
          <a:p>
            <a:pPr algn="just" eaLnBrk="1" hangingPunct="1"/>
            <a:r>
              <a:rPr lang="pt-BR" sz="2400" smtClean="0">
                <a:ea typeface="Verdana" pitchFamily="34" charset="0"/>
                <a:cs typeface="Verdana" pitchFamily="34" charset="0"/>
              </a:rPr>
              <a:t>SCOPUS</a:t>
            </a:r>
          </a:p>
          <a:p>
            <a:pPr algn="just" eaLnBrk="1" hangingPunct="1"/>
            <a:r>
              <a:rPr lang="pt-BR" sz="2400" smtClean="0"/>
              <a:t>THE NEW PALGRAVE DICTIONARY</a:t>
            </a:r>
            <a:endParaRPr lang="pt-BR" sz="2400" smtClean="0">
              <a:ea typeface="Verdana" pitchFamily="34" charset="0"/>
              <a:cs typeface="Verdana" pitchFamily="34" charset="0"/>
            </a:endParaRPr>
          </a:p>
          <a:p>
            <a:pPr algn="just" eaLnBrk="1" hangingPunct="1"/>
            <a:r>
              <a:rPr lang="en-US" sz="2400" smtClean="0">
                <a:ea typeface="Verdana" pitchFamily="34" charset="0"/>
                <a:cs typeface="Verdana" pitchFamily="34" charset="0"/>
              </a:rPr>
              <a:t>WEB OF SCIENCE</a:t>
            </a: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>
                <a:ea typeface="Verdana" pitchFamily="34" charset="0"/>
                <a:cs typeface="Verdana" pitchFamily="34" charset="0"/>
              </a:rPr>
              <a:t>ACESSO VPN – CCE/USP</a:t>
            </a:r>
            <a:endParaRPr lang="pt-BR" sz="2800" smtClean="0"/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400" b="1" smtClean="0">
                <a:ea typeface="Verdana" pitchFamily="34" charset="0"/>
                <a:cs typeface="Verdana" pitchFamily="34" charset="0"/>
              </a:rPr>
              <a:t>Acesso remoto às bases de dados regulamentadas da Rede SIBiNet, cadastrar-se em </a:t>
            </a:r>
            <a:r>
              <a:rPr lang="pt-BR" sz="1400" b="1" smtClean="0">
                <a:ea typeface="Verdana" pitchFamily="34" charset="0"/>
                <a:cs typeface="Verdana" pitchFamily="34" charset="0"/>
                <a:hlinkClick r:id="rId2"/>
              </a:rPr>
              <a:t>http://www.vpn.usp.br</a:t>
            </a:r>
            <a:r>
              <a:rPr lang="pt-BR" sz="1400" b="1" smtClean="0">
                <a:ea typeface="Verdana" pitchFamily="34" charset="0"/>
                <a:cs typeface="Verdana" pitchFamily="34" charset="0"/>
              </a:rPr>
              <a:t/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/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Após o cadastro, será necessário configurar seu equipamento. Assim, acesse o site www.cce.usp.br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/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No lado esquerdo da página, em Atendimento, clique em "FAQs e Tutoriais“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endParaRPr lang="pt-BR" sz="1400" b="1" smtClean="0">
              <a:ea typeface="Verdana" pitchFamily="34" charset="0"/>
              <a:cs typeface="Verdana" pitchFamily="34" charset="0"/>
            </a:endParaRPr>
          </a:p>
          <a:p>
            <a:r>
              <a:rPr lang="pt-BR" sz="1400" b="1" smtClean="0">
                <a:ea typeface="Verdana" pitchFamily="34" charset="0"/>
                <a:cs typeface="Verdana" pitchFamily="34" charset="0"/>
              </a:rPr>
              <a:t>Em seguida selecione o item "Virtual Private Network (VPN) e a opção que lhe for indicada: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/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VPN Windows 2000/2003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VPN Windows XP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VPN Linux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VPN Windows Vista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VPN Macintosh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/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Siga as orientações da tela.</a:t>
            </a:r>
            <a:br>
              <a:rPr lang="pt-BR" sz="1400" b="1" smtClean="0">
                <a:ea typeface="Verdana" pitchFamily="34" charset="0"/>
                <a:cs typeface="Verdana" pitchFamily="34" charset="0"/>
              </a:rPr>
            </a:br>
            <a:r>
              <a:rPr lang="pt-BR" sz="1400" b="1" smtClean="0">
                <a:ea typeface="Verdana" pitchFamily="34" charset="0"/>
                <a:cs typeface="Verdana" pitchFamily="34" charset="0"/>
              </a:rPr>
              <a:t>Caso tenha dúvidas, ligue no CCE - Atendimento: 3091-6400 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latin typeface="+mn-lt"/>
                <a:ea typeface="Verdana" pitchFamily="34" charset="0"/>
                <a:cs typeface="Verdana" pitchFamily="34" charset="0"/>
              </a:rPr>
              <a:t>BASES DE DADOS - ACESSO LOCAL</a:t>
            </a:r>
            <a:br>
              <a:rPr lang="en-US" sz="2800" dirty="0" smtClean="0"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n-US" sz="2800" dirty="0" err="1" smtClean="0">
                <a:latin typeface="+mn-lt"/>
                <a:ea typeface="Verdana" pitchFamily="34" charset="0"/>
                <a:cs typeface="Verdana" pitchFamily="34" charset="0"/>
              </a:rPr>
              <a:t>Biblioteca</a:t>
            </a:r>
            <a:r>
              <a:rPr lang="en-US" sz="2800" dirty="0" smtClean="0">
                <a:latin typeface="+mn-lt"/>
                <a:ea typeface="Verdana" pitchFamily="34" charset="0"/>
                <a:cs typeface="Verdana" pitchFamily="34" charset="0"/>
              </a:rPr>
              <a:t> FEA/USP</a:t>
            </a:r>
            <a:endParaRPr lang="pt-BR" sz="2800" dirty="0">
              <a:latin typeface="+mn-lt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1800" dirty="0" smtClean="0">
                <a:ea typeface="Verdana" pitchFamily="34" charset="0"/>
                <a:cs typeface="Verdana" pitchFamily="34" charset="0"/>
              </a:rPr>
              <a:t>DATASTREAM </a:t>
            </a:r>
          </a:p>
          <a:p>
            <a:pPr eaLnBrk="1" hangingPunct="1">
              <a:buFontTx/>
              <a:buNone/>
              <a:defRPr/>
            </a:pPr>
            <a:endParaRPr lang="pt-BR" sz="18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defRPr/>
            </a:pPr>
            <a:r>
              <a:rPr lang="pt-BR" sz="1800" dirty="0" smtClean="0">
                <a:ea typeface="Verdana" pitchFamily="34" charset="0"/>
                <a:cs typeface="Verdana" pitchFamily="34" charset="0"/>
              </a:rPr>
              <a:t>ECONOMÁTICA</a:t>
            </a:r>
          </a:p>
          <a:p>
            <a:pPr eaLnBrk="1" hangingPunct="1">
              <a:defRPr/>
            </a:pPr>
            <a:endParaRPr lang="pt-BR" sz="18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defRPr/>
            </a:pPr>
            <a:r>
              <a:rPr lang="pt-BR" sz="1800" dirty="0" smtClean="0">
                <a:ea typeface="Verdana" pitchFamily="34" charset="0"/>
                <a:cs typeface="Verdana" pitchFamily="34" charset="0"/>
              </a:rPr>
              <a:t>EIU – ECONOMIST INTELLIGENCE UNIT</a:t>
            </a:r>
          </a:p>
          <a:p>
            <a:pPr eaLnBrk="1" hangingPunct="1">
              <a:buFontTx/>
              <a:buNone/>
              <a:defRPr/>
            </a:pPr>
            <a:r>
              <a:rPr lang="pt-BR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      www.eiu.com</a:t>
            </a:r>
          </a:p>
          <a:p>
            <a:pPr eaLnBrk="1" hangingPunct="1">
              <a:buFontTx/>
              <a:buNone/>
              <a:defRPr/>
            </a:pPr>
            <a:endParaRPr lang="en-US" sz="18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defRPr/>
            </a:pPr>
            <a:r>
              <a:rPr lang="en-US" sz="1800" dirty="0" smtClean="0">
                <a:ea typeface="Verdana" pitchFamily="34" charset="0"/>
                <a:cs typeface="Verdana" pitchFamily="34" charset="0"/>
              </a:rPr>
              <a:t>PORTAL DA PESQUISA     </a:t>
            </a:r>
            <a:r>
              <a:rPr lang="en-US" sz="180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Verdana" pitchFamily="34" charset="0"/>
                <a:cs typeface="Verdana" pitchFamily="34" charset="0"/>
              </a:rPr>
              <a:t>www.portaldapesquisa.com.br</a:t>
            </a:r>
          </a:p>
          <a:p>
            <a:pPr eaLnBrk="1" hangingPunct="1">
              <a:defRPr/>
            </a:pPr>
            <a:endParaRPr lang="pt-BR" sz="20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21508" name="Espaço Reservado para Conteú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sz="1800" smtClean="0"/>
              <a:t>THOMSON ONE ANALYTICS</a:t>
            </a:r>
          </a:p>
          <a:p>
            <a:endParaRPr lang="pt-BR" sz="1800" smtClean="0"/>
          </a:p>
          <a:p>
            <a:r>
              <a:rPr lang="pt-BR" sz="1800" smtClean="0">
                <a:ea typeface="Verdana" pitchFamily="34" charset="0"/>
                <a:cs typeface="Verdana" pitchFamily="34" charset="0"/>
              </a:rPr>
              <a:t>THOMSON REUTERS (terminal 3000Xtra)</a:t>
            </a:r>
          </a:p>
          <a:p>
            <a:pPr>
              <a:buFontTx/>
              <a:buNone/>
            </a:pPr>
            <a:endParaRPr lang="pt-BR" sz="1800" smtClean="0">
              <a:ea typeface="Verdana" pitchFamily="34" charset="0"/>
              <a:cs typeface="Verdana" pitchFamily="34" charset="0"/>
            </a:endParaRPr>
          </a:p>
          <a:p>
            <a:r>
              <a:rPr lang="pt-BR" sz="2000" smtClean="0">
                <a:ea typeface="Verdana" pitchFamily="34" charset="0"/>
                <a:cs typeface="Verdana" pitchFamily="34" charset="0"/>
              </a:rPr>
              <a:t>CDs/DVDs diversos</a:t>
            </a:r>
          </a:p>
          <a:p>
            <a:pPr>
              <a:buFontTx/>
              <a:buNone/>
            </a:pPr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OBJETIVO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Arial" charset="0"/>
              </a:rPr>
              <a:t>Apresentar aos alunos da graduação e pós-graduação, </a:t>
            </a:r>
            <a:r>
              <a:rPr lang="pt-BR" sz="2800" smtClean="0">
                <a:cs typeface="Arial" charset="0"/>
              </a:rPr>
              <a:t>os recursos informacionais</a:t>
            </a:r>
            <a:r>
              <a:rPr lang="en-US" sz="2800" smtClean="0">
                <a:cs typeface="Arial" charset="0"/>
              </a:rPr>
              <a:t> disponíveis na Biblioteca FEA para a pesquisa:</a:t>
            </a:r>
          </a:p>
          <a:p>
            <a:pPr eaLnBrk="1" hangingPunct="1"/>
            <a:endParaRPr lang="en-US" sz="2800" smtClean="0">
              <a:cs typeface="Arial" charset="0"/>
            </a:endParaRPr>
          </a:p>
          <a:p>
            <a:pPr eaLnBrk="1" hangingPunct="1"/>
            <a:r>
              <a:rPr lang="pt-BR" sz="2800" b="1" smtClean="0"/>
              <a:t>presencial</a:t>
            </a:r>
            <a:r>
              <a:rPr lang="pt-BR" sz="2800" smtClean="0"/>
              <a:t>: catálogos tradicionais</a:t>
            </a:r>
            <a:r>
              <a:rPr lang="en-US" sz="2800" smtClean="0"/>
              <a:t> e material impresso</a:t>
            </a:r>
            <a:endParaRPr lang="pt-BR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pt-BR" sz="2800" b="1" smtClean="0"/>
              <a:t>remota</a:t>
            </a:r>
            <a:r>
              <a:rPr lang="pt-BR" sz="2800" smtClean="0"/>
              <a:t>: bases de dados referenciais e textuais</a:t>
            </a:r>
            <a:r>
              <a:rPr lang="en-US" sz="2800" smtClean="0"/>
              <a:t> e repositórios digitais</a:t>
            </a:r>
            <a:endParaRPr lang="pt-BR" sz="2800" smtClean="0"/>
          </a:p>
          <a:p>
            <a:pPr eaLnBrk="1" hangingPunct="1"/>
            <a:endParaRPr lang="en-US" sz="2800" smtClean="0">
              <a:cs typeface="Arial" charset="0"/>
            </a:endParaRPr>
          </a:p>
          <a:p>
            <a:pPr eaLnBrk="1" hangingPunct="1"/>
            <a:endParaRPr lang="en-US" sz="2800" smtClean="0">
              <a:cs typeface="Arial" charset="0"/>
            </a:endParaRPr>
          </a:p>
          <a:p>
            <a:pPr eaLnBrk="1" hangingPunct="1"/>
            <a:endParaRPr lang="en-US" sz="2800" smtClean="0">
              <a:cs typeface="Arial" charset="0"/>
            </a:endParaRPr>
          </a:p>
          <a:p>
            <a:pPr eaLnBrk="1" hangingPunct="1"/>
            <a:endParaRPr lang="en-US" sz="280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/>
              <a:t>BASES DE DADOS – ACESSO LIVRE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pt-BR" sz="2000" dirty="0" smtClean="0"/>
              <a:t>Acesso livre Capes</a:t>
            </a:r>
          </a:p>
          <a:p>
            <a:pPr>
              <a:buFontTx/>
              <a:buNone/>
              <a:defRPr/>
            </a:pPr>
            <a:r>
              <a:rPr lang="pt-BR" sz="20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http://acessolivre.capes.gov.br/</a:t>
            </a:r>
            <a:endParaRPr lang="pt-BR" sz="2000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 smtClean="0"/>
          </a:p>
          <a:p>
            <a:pPr>
              <a:buFontTx/>
              <a:buNone/>
              <a:defRPr/>
            </a:pPr>
            <a:r>
              <a:rPr lang="pt-BR" sz="2000" dirty="0" err="1" smtClean="0"/>
              <a:t>Scielo</a:t>
            </a:r>
            <a:endParaRPr lang="pt-BR" sz="2000" dirty="0" smtClean="0"/>
          </a:p>
          <a:p>
            <a:pPr>
              <a:buFontTx/>
              <a:buNone/>
              <a:defRPr/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3"/>
              </a:rPr>
              <a:t>www.scielo.br</a:t>
            </a: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pt-BR" sz="2000" dirty="0" smtClean="0"/>
              <a:t>Teses e Dissertações – USP</a:t>
            </a:r>
          </a:p>
          <a:p>
            <a:pPr>
              <a:buFontTx/>
              <a:buNone/>
              <a:defRPr/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www.teses.usp.br</a:t>
            </a:r>
          </a:p>
          <a:p>
            <a:pPr>
              <a:buFontTx/>
              <a:buNone/>
              <a:defRPr/>
            </a:pP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pt-BR" sz="2000" dirty="0" smtClean="0"/>
              <a:t>World </a:t>
            </a:r>
            <a:r>
              <a:rPr lang="pt-BR" sz="2000" dirty="0" err="1" smtClean="0"/>
              <a:t>Bank</a:t>
            </a:r>
            <a:r>
              <a:rPr lang="pt-BR" sz="2000" dirty="0" smtClean="0"/>
              <a:t> (</a:t>
            </a:r>
            <a:r>
              <a:rPr lang="pt-BR" sz="1400" dirty="0" smtClean="0"/>
              <a:t>WDI, GDF, GEM, etc</a:t>
            </a:r>
            <a:r>
              <a:rPr lang="pt-BR" sz="2000" dirty="0" smtClean="0"/>
              <a:t>)</a:t>
            </a:r>
          </a:p>
          <a:p>
            <a:pPr>
              <a:buFontTx/>
              <a:buNone/>
              <a:defRPr/>
            </a:pPr>
            <a:r>
              <a:rPr lang="pt-B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4"/>
              </a:rPr>
              <a:t>http://data.worldbank.org</a:t>
            </a: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 smtClean="0"/>
          </a:p>
          <a:p>
            <a:pPr>
              <a:buFontTx/>
              <a:buNone/>
              <a:defRPr/>
            </a:pPr>
            <a:endParaRPr lang="pt-BR" sz="2000" dirty="0" smtClean="0"/>
          </a:p>
          <a:p>
            <a:pPr>
              <a:buFontTx/>
              <a:buNone/>
              <a:defRPr/>
            </a:pP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>
                <a:ea typeface="Verdana" pitchFamily="34" charset="0"/>
                <a:cs typeface="Verdana" pitchFamily="34" charset="0"/>
              </a:rPr>
              <a:t>JORNAIS DIÁRIOS – acesso online e papel</a:t>
            </a:r>
            <a:endParaRPr lang="pt-BR" sz="2800" smtClean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smtClean="0"/>
          </a:p>
          <a:p>
            <a:r>
              <a:rPr lang="pt-BR" smtClean="0"/>
              <a:t>DCI</a:t>
            </a:r>
          </a:p>
          <a:p>
            <a:r>
              <a:rPr lang="pt-BR" smtClean="0"/>
              <a:t>Estado de São Paulo</a:t>
            </a:r>
          </a:p>
          <a:p>
            <a:r>
              <a:rPr lang="pt-BR" smtClean="0"/>
              <a:t>Folha de São Paulo</a:t>
            </a:r>
          </a:p>
          <a:p>
            <a:r>
              <a:rPr lang="pt-BR" smtClean="0"/>
              <a:t>Gazeta Mercantil</a:t>
            </a:r>
          </a:p>
          <a:p>
            <a:r>
              <a:rPr lang="pt-BR" smtClean="0"/>
              <a:t>Valor Econômico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REVISTAS – acesso livre</a:t>
            </a:r>
            <a:r>
              <a:rPr lang="en-US" smtClean="0">
                <a:latin typeface="Comic Sans MS" pitchFamily="66" charset="0"/>
              </a:rPr>
              <a:t/>
            </a:r>
            <a:br>
              <a:rPr lang="en-US" smtClean="0">
                <a:latin typeface="Comic Sans MS" pitchFamily="66" charset="0"/>
              </a:rPr>
            </a:br>
            <a:endParaRPr lang="pt-BR" smtClean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592637"/>
          </a:xfrm>
        </p:spPr>
        <p:txBody>
          <a:bodyPr/>
          <a:lstStyle/>
          <a:p>
            <a:r>
              <a:rPr lang="pt-BR" sz="2400" smtClean="0"/>
              <a:t>Estudos Econômicos Fipe</a:t>
            </a:r>
          </a:p>
          <a:p>
            <a:endParaRPr lang="pt-BR" sz="2400" smtClean="0"/>
          </a:p>
          <a:p>
            <a:r>
              <a:rPr lang="pt-BR" sz="2400" smtClean="0"/>
              <a:t>Informações Fipe</a:t>
            </a:r>
          </a:p>
          <a:p>
            <a:endParaRPr lang="pt-BR" sz="2400" smtClean="0"/>
          </a:p>
          <a:p>
            <a:r>
              <a:rPr lang="pt-BR" sz="2400" smtClean="0"/>
              <a:t>Revista Contabilidade e Finanças</a:t>
            </a:r>
          </a:p>
          <a:p>
            <a:pPr>
              <a:buFontTx/>
              <a:buNone/>
            </a:pPr>
            <a:endParaRPr lang="pt-BR" sz="2400" smtClean="0"/>
          </a:p>
          <a:p>
            <a:r>
              <a:rPr lang="pt-BR" sz="2400" smtClean="0"/>
              <a:t>Revista de Administração da USP – RAUSP</a:t>
            </a:r>
          </a:p>
          <a:p>
            <a:endParaRPr lang="pt-BR" sz="2400" smtClean="0"/>
          </a:p>
          <a:p>
            <a:r>
              <a:rPr lang="pt-BR" sz="2400" smtClean="0"/>
              <a:t>Revista de Gestão USP – REGE</a:t>
            </a:r>
          </a:p>
          <a:p>
            <a:endParaRPr lang="pt-BR" sz="2400" smtClean="0"/>
          </a:p>
          <a:p>
            <a:r>
              <a:rPr lang="pt-BR" sz="2400" smtClean="0"/>
              <a:t>Revista Veja (acervo digital)</a:t>
            </a:r>
          </a:p>
          <a:p>
            <a:endParaRPr lang="pt-BR" sz="2400" smtClean="0"/>
          </a:p>
          <a:p>
            <a:endParaRPr lang="pt-BR" sz="2400" smtClean="0"/>
          </a:p>
          <a:p>
            <a:pPr>
              <a:buFontTx/>
              <a:buNone/>
            </a:pPr>
            <a:endParaRPr lang="pt-BR" sz="2400" smtClean="0"/>
          </a:p>
          <a:p>
            <a:endParaRPr lang="pt-BR" sz="2400" smtClean="0"/>
          </a:p>
          <a:p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smtClean="0">
                <a:solidFill>
                  <a:schemeClr val="tx1"/>
                </a:solidFill>
                <a:cs typeface="Arial" charset="0"/>
              </a:rPr>
              <a:t>....  INFORMAÇÕES GERAIS</a:t>
            </a:r>
            <a:endParaRPr lang="pt-BR" sz="2800" smtClean="0"/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Anotar o endereço eletrônico (URL) e a data de acesso de documentos disponibilizados on-line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Consultar catálogos de bibliotecas para completar dados referênciais dos documentos </a:t>
            </a:r>
            <a:endParaRPr lang="pt-BR" sz="2800" smtClean="0"/>
          </a:p>
          <a:p>
            <a:pPr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SIBiNet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pPr>
              <a:buFontTx/>
              <a:buNone/>
            </a:pPr>
            <a:endParaRPr lang="pt-BR" smtClean="0"/>
          </a:p>
          <a:p>
            <a:endParaRPr lang="pt-BR" smtClean="0"/>
          </a:p>
          <a:p>
            <a:pPr algn="ctr">
              <a:buFontTx/>
              <a:buNone/>
            </a:pPr>
            <a:r>
              <a:rPr lang="pt-BR" smtClean="0">
                <a:hlinkClick r:id="rId2"/>
              </a:rPr>
              <a:t>www.usp.br/sibi</a:t>
            </a:r>
            <a:endParaRPr lang="pt-BR" smtClean="0"/>
          </a:p>
          <a:p>
            <a:pPr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/>
              <a:t>RENOVAÇÃO ONLINE</a:t>
            </a:r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800" smtClean="0"/>
          </a:p>
          <a:p>
            <a:r>
              <a:rPr lang="pt-BR" sz="1800" smtClean="0"/>
              <a:t>Acessar o portal SibNet (</a:t>
            </a:r>
            <a:r>
              <a:rPr lang="pt-BR" sz="1800" smtClean="0">
                <a:hlinkClick r:id="rId2"/>
              </a:rPr>
              <a:t>www.usp.br/sibi</a:t>
            </a:r>
            <a:r>
              <a:rPr lang="pt-BR" sz="1800" smtClean="0"/>
              <a:t>)</a:t>
            </a:r>
          </a:p>
          <a:p>
            <a:r>
              <a:rPr lang="pt-BR" sz="1800" smtClean="0"/>
              <a:t>Selecionar o Dedalus</a:t>
            </a:r>
          </a:p>
          <a:p>
            <a:r>
              <a:rPr lang="pt-BR" sz="1800" smtClean="0"/>
              <a:t>No menu SUPERIOR clicar em IDENTIFICAÇÃO e preencher os campos:</a:t>
            </a:r>
          </a:p>
          <a:p>
            <a:r>
              <a:rPr lang="pt-BR" sz="1800" smtClean="0"/>
              <a:t>ID: 6666666 (Nº USP)</a:t>
            </a:r>
          </a:p>
          <a:p>
            <a:r>
              <a:rPr lang="pt-BR" sz="1800" smtClean="0"/>
              <a:t>SENHA: 06666666 (primeiro dígito zero para nº USP com 7 dígitos)</a:t>
            </a:r>
          </a:p>
          <a:p>
            <a:r>
              <a:rPr lang="pt-BR" sz="1800" smtClean="0"/>
              <a:t>No menu INFERIOR clicar em IDENTIFICAÇÃO novamente.</a:t>
            </a:r>
          </a:p>
          <a:p>
            <a:r>
              <a:rPr lang="pt-BR" sz="1800" smtClean="0"/>
              <a:t>Será apresentada outra tela semelhante, clicar em USUÁRIO e visualizará sua conta com todo seu histórico na Biblioteca.</a:t>
            </a:r>
          </a:p>
          <a:p>
            <a:r>
              <a:rPr lang="pt-BR" sz="1800" smtClean="0"/>
              <a:t>No menu SUPERIOR há várias opções, inclusive a opção de  trocar a senha. Para renovação, clicar no nº de empréstimos e selecionar o item a ser renovado.</a:t>
            </a:r>
          </a:p>
          <a:p>
            <a:pPr>
              <a:buFontTx/>
              <a:buNone/>
            </a:pPr>
            <a:endParaRPr lang="pt-BR" sz="2400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Para informações adicionais …</a:t>
            </a:r>
            <a:endParaRPr lang="pt-BR" sz="2800" smtClean="0"/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en-US" smtClean="0">
                <a:latin typeface="Verdana" pitchFamily="34" charset="0"/>
              </a:rPr>
              <a:t>Biblioteca FEA/USP</a:t>
            </a:r>
          </a:p>
          <a:p>
            <a:pPr algn="ctr">
              <a:spcBef>
                <a:spcPct val="50000"/>
              </a:spcBef>
            </a:pPr>
            <a:r>
              <a:rPr lang="en-US" smtClean="0">
                <a:latin typeface="Verdana" pitchFamily="34" charset="0"/>
              </a:rPr>
              <a:t>Seção de Atendimento ao Usuário</a:t>
            </a:r>
          </a:p>
          <a:p>
            <a:pPr algn="ctr">
              <a:spcBef>
                <a:spcPct val="50000"/>
              </a:spcBef>
            </a:pPr>
            <a:endParaRPr lang="en-US" smtClean="0"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mtClean="0">
                <a:latin typeface="Verdana" pitchFamily="34" charset="0"/>
              </a:rPr>
              <a:t>Tel. (11) 3091-5998</a:t>
            </a:r>
          </a:p>
          <a:p>
            <a:pPr algn="ctr">
              <a:spcBef>
                <a:spcPct val="50000"/>
              </a:spcBef>
            </a:pPr>
            <a:r>
              <a:rPr lang="en-US" smtClean="0">
                <a:latin typeface="Verdana" pitchFamily="34" charset="0"/>
              </a:rPr>
              <a:t>bibfea.atend@usp.br</a:t>
            </a:r>
            <a:endParaRPr lang="pt-BR" smtClean="0">
              <a:latin typeface="Verdana" pitchFamily="34" charset="0"/>
            </a:endParaRPr>
          </a:p>
          <a:p>
            <a:pPr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RESULTADO ESPERADO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novas competências, habilidades e atitudes para a elaboração de pesquisa bibliográfica: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lvl="1" eaLnBrk="1" hangingPunct="1"/>
            <a:r>
              <a:rPr lang="en-US" sz="2000" smtClean="0"/>
              <a:t>saber localizar a informação</a:t>
            </a:r>
          </a:p>
          <a:p>
            <a:pPr lvl="1" eaLnBrk="1" hangingPunct="1"/>
            <a:r>
              <a:rPr lang="en-US" sz="2000" smtClean="0"/>
              <a:t>identificar as fontes informacionais confiáveis (impressas e eletrônicas)</a:t>
            </a:r>
          </a:p>
          <a:p>
            <a:pPr lvl="1" eaLnBrk="1" hangingPunct="1"/>
            <a:r>
              <a:rPr lang="en-US" sz="2000" smtClean="0"/>
              <a:t>saber criar as estratégias de busca para recuperar a informação</a:t>
            </a:r>
          </a:p>
          <a:p>
            <a:pPr lvl="1" eaLnBrk="1" hangingPunct="1"/>
            <a:r>
              <a:rPr lang="en-US" sz="2000" smtClean="0"/>
              <a:t>potencializar o uso de arquivos abertos</a:t>
            </a:r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BIBLIOTECA FEA EM NÚMEROS</a:t>
            </a:r>
            <a:endParaRPr lang="pt-BR" sz="280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14313" y="1600200"/>
            <a:ext cx="4281487" cy="4349750"/>
          </a:xfrm>
        </p:spPr>
        <p:txBody>
          <a:bodyPr/>
          <a:lstStyle/>
          <a:p>
            <a:pPr lvl="1" eaLnBrk="1" fontAlgn="t" hangingPunct="1">
              <a:buFontTx/>
              <a:buNone/>
              <a:defRPr/>
            </a:pPr>
            <a:endParaRPr lang="pt-BR" sz="2000" dirty="0" smtClean="0">
              <a:ea typeface="+mn-ea"/>
              <a:cs typeface="+mn-cs"/>
            </a:endParaRPr>
          </a:p>
          <a:p>
            <a:pPr lvl="1" eaLnBrk="1" fontAlgn="t" hangingPunct="1">
              <a:buFontTx/>
              <a:buNone/>
              <a:defRPr/>
            </a:pPr>
            <a:endParaRPr lang="pt-BR" sz="2000" dirty="0" smtClean="0">
              <a:ea typeface="+mn-ea"/>
              <a:cs typeface="+mn-cs"/>
            </a:endParaRPr>
          </a:p>
          <a:p>
            <a:pPr lvl="1" eaLnBrk="1" fontAlgn="t" hangingPunct="1">
              <a:buFontTx/>
              <a:buNone/>
              <a:defRPr/>
            </a:pPr>
            <a:r>
              <a:rPr lang="pt-BR" sz="2000" dirty="0" smtClean="0">
                <a:ea typeface="+mn-ea"/>
                <a:cs typeface="+mn-cs"/>
              </a:rPr>
              <a:t>Acervo  : 165.068</a:t>
            </a:r>
          </a:p>
          <a:p>
            <a:pPr lvl="1" eaLnBrk="1" fontAlgn="t" hangingPunct="1">
              <a:buFontTx/>
              <a:buNone/>
              <a:defRPr/>
            </a:pPr>
            <a:r>
              <a:rPr lang="pt-BR" sz="2000" dirty="0" smtClean="0">
                <a:ea typeface="+mn-ea"/>
                <a:cs typeface="+mn-cs"/>
              </a:rPr>
              <a:t>Livros  : 107.963</a:t>
            </a:r>
          </a:p>
          <a:p>
            <a:pPr eaLnBrk="1" fontAlgn="t" hangingPunct="1">
              <a:buFontTx/>
              <a:buNone/>
              <a:defRPr/>
            </a:pPr>
            <a:r>
              <a:rPr lang="pt-BR" sz="2000" dirty="0" smtClean="0"/>
              <a:t>	 Teses / Dissertações : 7.657</a:t>
            </a:r>
          </a:p>
          <a:p>
            <a:pPr eaLnBrk="1" fontAlgn="t" hangingPunct="1">
              <a:buFontTx/>
              <a:buNone/>
              <a:defRPr/>
            </a:pPr>
            <a:r>
              <a:rPr lang="pt-BR" sz="2000" dirty="0" smtClean="0"/>
              <a:t>  	  Periódicos : 48.297</a:t>
            </a:r>
          </a:p>
          <a:p>
            <a:pPr eaLnBrk="1" fontAlgn="t" hangingPunct="1">
              <a:buFontTx/>
              <a:buNone/>
              <a:defRPr/>
            </a:pPr>
            <a:r>
              <a:rPr lang="pt-BR" sz="2000" dirty="0" smtClean="0"/>
              <a:t>	  </a:t>
            </a:r>
            <a:r>
              <a:rPr lang="pt-BR" sz="2000" dirty="0" err="1" smtClean="0"/>
              <a:t>Multimeios</a:t>
            </a:r>
            <a:r>
              <a:rPr lang="pt-BR" sz="2000" dirty="0" smtClean="0"/>
              <a:t> : 1.151</a:t>
            </a:r>
          </a:p>
          <a:p>
            <a:pPr eaLnBrk="1" fontAlgn="t" hangingPunct="1">
              <a:buFontTx/>
              <a:buNone/>
              <a:defRPr/>
            </a:pPr>
            <a:r>
              <a:rPr lang="pt-BR" sz="2000" dirty="0" smtClean="0"/>
              <a:t>	  Usuários Inscritos : 10.455</a:t>
            </a:r>
          </a:p>
          <a:p>
            <a:pPr eaLnBrk="1" fontAlgn="t" hangingPunct="1">
              <a:buFontTx/>
              <a:buNone/>
              <a:defRPr/>
            </a:pPr>
            <a:r>
              <a:rPr lang="pt-BR" sz="2000" dirty="0" smtClean="0"/>
              <a:t>	  </a:t>
            </a:r>
            <a:r>
              <a:rPr lang="pt-BR" sz="2000" dirty="0" err="1" smtClean="0"/>
              <a:t>Frequência</a:t>
            </a:r>
            <a:r>
              <a:rPr lang="pt-BR" sz="2000" dirty="0" smtClean="0"/>
              <a:t> 2009  : 349.915</a:t>
            </a:r>
          </a:p>
          <a:p>
            <a:pPr eaLnBrk="1" fontAlgn="t" hangingPunct="1">
              <a:buFontTx/>
              <a:buNone/>
              <a:defRPr/>
            </a:pPr>
            <a:r>
              <a:rPr lang="pt-BR" sz="2000" dirty="0" smtClean="0"/>
              <a:t>	  Área ocupada  : 1.500m2</a:t>
            </a:r>
          </a:p>
          <a:p>
            <a:pPr eaLnBrk="1" hangingPunct="1">
              <a:defRPr/>
            </a:pPr>
            <a:endParaRPr lang="pt-BR" sz="2000" dirty="0" smtClean="0"/>
          </a:p>
        </p:txBody>
      </p:sp>
      <p:pic>
        <p:nvPicPr>
          <p:cNvPr id="6148" name="Picture 64" descr="The image “file:///C:/Documents%20and%20Settings/Usuario/Meus%20documentos/Dulcineia/Minhas%20imagens/FOTOS%20SBD/CORREDOR%20MAIOR%20SBD.jpg” cannot be displayed, because it contains errors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643063"/>
            <a:ext cx="4281488" cy="4857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ATENDIMENTO</a:t>
            </a:r>
          </a:p>
        </p:txBody>
      </p:sp>
      <p:sp>
        <p:nvSpPr>
          <p:cNvPr id="7171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25"/>
          </a:xfrm>
        </p:spPr>
        <p:txBody>
          <a:bodyPr/>
          <a:lstStyle/>
          <a:p>
            <a:pPr eaLnBrk="1" hangingPunct="1"/>
            <a:r>
              <a:rPr lang="en-US" sz="2400" smtClean="0"/>
              <a:t>Horário: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Período Letivo – das 7.30h às 22h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Férias – das 8h às 19.30h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chemeClr val="accent2"/>
                </a:solidFill>
              </a:rPr>
              <a:t>OBS: empréstimo – encerramento 15 minutos antes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</a:p>
          <a:p>
            <a:pPr eaLnBrk="1" hangingPunct="1"/>
            <a:r>
              <a:rPr lang="en-US" sz="2400" smtClean="0"/>
              <a:t>Modalidades: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telefone: 3091-5998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fax: 3091-5962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e-mail: bibfea.atend@usp.br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b="1" smtClean="0">
                <a:hlinkClick r:id="rId2"/>
              </a:rPr>
              <a:t>http://www.fea.usp.br/biblioteca</a:t>
            </a:r>
            <a:endParaRPr lang="en-US" sz="2400" b="1" smtClean="0"/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INSCRIÇÃO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Documentos necessários: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2 fotos 3x4 ou 2x2</a:t>
            </a:r>
          </a:p>
          <a:p>
            <a:pPr eaLnBrk="1" hangingPunct="1"/>
            <a:r>
              <a:rPr lang="en-US" sz="2800" smtClean="0"/>
              <a:t>Cópia RG</a:t>
            </a:r>
          </a:p>
          <a:p>
            <a:pPr eaLnBrk="1" hangingPunct="1"/>
            <a:r>
              <a:rPr lang="en-US" sz="2800" smtClean="0"/>
              <a:t>Cópia do comprovante de endereço</a:t>
            </a:r>
          </a:p>
          <a:p>
            <a:pPr eaLnBrk="1" hangingPunct="1"/>
            <a:r>
              <a:rPr lang="en-US" sz="2800" smtClean="0"/>
              <a:t>Cópia do comprovante de matrícula </a:t>
            </a:r>
            <a:endParaRPr lang="pt-BR" sz="2800" smtClean="0"/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SERVIÇOS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pt-BR" smtClean="0"/>
              <a:t>Orientação ao usuário - </a:t>
            </a:r>
            <a:r>
              <a:rPr lang="pt-BR" sz="1200" smtClean="0">
                <a:latin typeface="Verdana" pitchFamily="34" charset="0"/>
              </a:rPr>
              <a:t>Recursos Informacionais</a:t>
            </a:r>
            <a:endParaRPr lang="pt-BR" sz="1200" smtClean="0"/>
          </a:p>
          <a:p>
            <a:pPr lvl="2" eaLnBrk="1" hangingPunct="1"/>
            <a:r>
              <a:rPr lang="pt-BR" smtClean="0"/>
              <a:t>Acesso Online à informação - </a:t>
            </a:r>
            <a:r>
              <a:rPr lang="pt-BR" sz="1200" smtClean="0">
                <a:latin typeface="Verdana" pitchFamily="34" charset="0"/>
              </a:rPr>
              <a:t>Bases de Dados </a:t>
            </a:r>
            <a:endParaRPr lang="en-US" sz="1200" smtClean="0"/>
          </a:p>
          <a:p>
            <a:pPr lvl="2" eaLnBrk="1" hangingPunct="1"/>
            <a:r>
              <a:rPr lang="pt-BR" smtClean="0"/>
              <a:t>Empréstimo - </a:t>
            </a:r>
            <a:r>
              <a:rPr lang="pt-BR" sz="1200" smtClean="0">
                <a:latin typeface="Verdana" pitchFamily="34" charset="0"/>
              </a:rPr>
              <a:t>3 livros (graduação) 10 livros (pós-graduação) </a:t>
            </a:r>
            <a:endParaRPr lang="pt-BR" sz="1200" smtClean="0"/>
          </a:p>
          <a:p>
            <a:pPr lvl="2" eaLnBrk="1" hangingPunct="1"/>
            <a:r>
              <a:rPr lang="pt-BR" smtClean="0"/>
              <a:t>Empréstimo-entre-bibliotecas</a:t>
            </a:r>
            <a:r>
              <a:rPr lang="en-US" smtClean="0"/>
              <a:t> - </a:t>
            </a:r>
            <a:r>
              <a:rPr lang="en-US" sz="1200" smtClean="0">
                <a:latin typeface="Verdana" pitchFamily="34" charset="0"/>
              </a:rPr>
              <a:t>2 EEB´s</a:t>
            </a:r>
            <a:r>
              <a:rPr lang="en-US" sz="1200" smtClean="0"/>
              <a:t> </a:t>
            </a:r>
          </a:p>
          <a:p>
            <a:pPr lvl="2" eaLnBrk="1" hangingPunct="1"/>
            <a:r>
              <a:rPr lang="pt-BR" smtClean="0"/>
              <a:t>Normalização técnica - </a:t>
            </a:r>
            <a:r>
              <a:rPr lang="pt-BR" sz="1200" smtClean="0">
                <a:latin typeface="Verdana" pitchFamily="34" charset="0"/>
              </a:rPr>
              <a:t>ABNT</a:t>
            </a:r>
            <a:endParaRPr lang="pt-BR" sz="1200" smtClean="0"/>
          </a:p>
          <a:p>
            <a:pPr lvl="2" eaLnBrk="1" hangingPunct="1"/>
            <a:r>
              <a:rPr lang="pt-BR" smtClean="0"/>
              <a:t>Comutação  Bibliográfica - </a:t>
            </a:r>
            <a:r>
              <a:rPr lang="en-US" sz="1200" smtClean="0">
                <a:latin typeface="Verdana" pitchFamily="34" charset="0"/>
              </a:rPr>
              <a:t>COMUT</a:t>
            </a:r>
            <a:endParaRPr lang="en-US" sz="1200" smtClean="0"/>
          </a:p>
          <a:p>
            <a:pPr lvl="2" eaLnBrk="1" hangingPunct="1"/>
            <a:r>
              <a:rPr lang="pt-BR" smtClean="0"/>
              <a:t>Notificação e entrega expressa - </a:t>
            </a:r>
            <a:r>
              <a:rPr lang="pt-BR" sz="1200" smtClean="0">
                <a:latin typeface="Verdana" pitchFamily="34" charset="0"/>
              </a:rPr>
              <a:t>Delivery</a:t>
            </a:r>
            <a:endParaRPr lang="pt-BR" sz="1200" smtClean="0"/>
          </a:p>
          <a:p>
            <a:pPr lvl="2" eaLnBrk="1" hangingPunct="1"/>
            <a:r>
              <a:rPr lang="pt-BR" smtClean="0"/>
              <a:t>Reprodução de documentos - </a:t>
            </a:r>
            <a:r>
              <a:rPr lang="pt-BR" sz="1200" smtClean="0">
                <a:latin typeface="Verdana" pitchFamily="34" charset="0"/>
              </a:rPr>
              <a:t>Direitos autorais</a:t>
            </a:r>
            <a:endParaRPr lang="pt-BR" sz="1200" smtClean="0"/>
          </a:p>
          <a:p>
            <a:pPr lvl="2" eaLnBrk="1" hangingPunct="1"/>
            <a:endParaRPr lang="pt-BR" sz="1800" smtClean="0"/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800" smtClean="0"/>
              <a:t>TWITTER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72050"/>
          </a:xfrm>
        </p:spPr>
        <p:txBody>
          <a:bodyPr/>
          <a:lstStyle/>
          <a:p>
            <a:pPr eaLnBrk="1" hangingPunct="1"/>
            <a:r>
              <a:rPr lang="pt-BR" sz="2400" smtClean="0"/>
              <a:t>novo canal de comunicação com usuários</a:t>
            </a:r>
          </a:p>
          <a:p>
            <a:pPr eaLnBrk="1" hangingPunct="1">
              <a:buFont typeface="Wingdings" pitchFamily="2" charset="2"/>
              <a:buNone/>
            </a:pPr>
            <a:endParaRPr lang="pt-BR" sz="1000" smtClean="0"/>
          </a:p>
          <a:p>
            <a:pPr eaLnBrk="1" hangingPunct="1"/>
            <a:r>
              <a:rPr lang="pt-BR" sz="2400" smtClean="0"/>
              <a:t>Objetivo: </a:t>
            </a:r>
          </a:p>
          <a:p>
            <a:pPr lvl="1" eaLnBrk="1" hangingPunct="1"/>
            <a:r>
              <a:rPr lang="pt-BR" sz="2000" smtClean="0"/>
              <a:t>oferecer informações sobre a Biblioteca</a:t>
            </a:r>
          </a:p>
          <a:p>
            <a:pPr lvl="1" eaLnBrk="1" hangingPunct="1"/>
            <a:r>
              <a:rPr lang="pt-BR" sz="2000" smtClean="0"/>
              <a:t>divulgar as novas aquisições</a:t>
            </a:r>
          </a:p>
          <a:p>
            <a:pPr lvl="1" eaLnBrk="1" hangingPunct="1"/>
            <a:r>
              <a:rPr lang="pt-BR" sz="2000" smtClean="0"/>
              <a:t>divulgar assuntos relacionados às áreas de economia,  administração, contabilidade e atuária</a:t>
            </a:r>
          </a:p>
          <a:p>
            <a:pPr eaLnBrk="1" hangingPunct="1">
              <a:buFont typeface="Wingdings" pitchFamily="2" charset="2"/>
              <a:buNone/>
            </a:pPr>
            <a:endParaRPr lang="pt-BR" sz="1000" smtClean="0"/>
          </a:p>
          <a:p>
            <a:pPr eaLnBrk="1" hangingPunct="1"/>
            <a:r>
              <a:rPr lang="pt-BR" sz="2400" smtClean="0"/>
              <a:t>on-line desde 27 de maio de 2009</a:t>
            </a:r>
          </a:p>
          <a:p>
            <a:pPr eaLnBrk="1" hangingPunct="1"/>
            <a:endParaRPr lang="pt-BR" sz="1000" smtClean="0"/>
          </a:p>
          <a:p>
            <a:pPr eaLnBrk="1" hangingPunct="1">
              <a:buFont typeface="Wingdings" pitchFamily="2" charset="2"/>
              <a:buNone/>
            </a:pPr>
            <a:r>
              <a:rPr lang="pt-BR" sz="2400" smtClean="0"/>
              <a:t>	</a:t>
            </a:r>
            <a:r>
              <a:rPr lang="pt-BR" sz="2400" b="1" u="sng" smtClean="0">
                <a:hlinkClick r:id="rId2"/>
              </a:rPr>
              <a:t>http://twitter.com/BibliotecaFEA</a:t>
            </a:r>
            <a:endParaRPr lang="pt-BR" sz="2400" b="1" u="sng" smtClean="0"/>
          </a:p>
          <a:p>
            <a:pPr eaLnBrk="1" hangingPunct="1"/>
            <a:endParaRPr lang="pt-BR" smtClean="0"/>
          </a:p>
        </p:txBody>
      </p:sp>
      <p:pic>
        <p:nvPicPr>
          <p:cNvPr id="10244" name="Picture 4" descr="C:\Documents and Settings\Biblioteca\Meus documentos\Minhas imagens\twiitt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5357813"/>
            <a:ext cx="243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smtClean="0"/>
              <a:t>CATÁLOGOS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latin typeface="+mj-lt"/>
              </a:rPr>
              <a:t>r</a:t>
            </a:r>
            <a:r>
              <a:rPr lang="pt-BR" sz="2400" dirty="0" smtClean="0">
                <a:latin typeface="+mj-lt"/>
              </a:rPr>
              <a:t>elação de itens pertencentes ao acervo de uma biblioteca </a:t>
            </a:r>
            <a:endParaRPr lang="en-US" sz="2400" dirty="0" smtClean="0">
              <a:latin typeface="+mj-lt"/>
            </a:endParaRPr>
          </a:p>
          <a:p>
            <a:pPr>
              <a:defRPr/>
            </a:pPr>
            <a:endParaRPr lang="en-US" sz="2400" dirty="0" smtClean="0">
              <a:latin typeface="+mj-lt"/>
            </a:endParaRPr>
          </a:p>
          <a:p>
            <a:pPr>
              <a:defRPr/>
            </a:pPr>
            <a:r>
              <a:rPr lang="en-US" sz="2400" dirty="0" err="1" smtClean="0">
                <a:latin typeface="+mj-lt"/>
              </a:rPr>
              <a:t>são</a:t>
            </a:r>
            <a:r>
              <a:rPr lang="en-US" sz="2400" dirty="0" smtClean="0">
                <a:latin typeface="+mj-lt"/>
              </a:rPr>
              <a:t> </a:t>
            </a:r>
            <a:r>
              <a:rPr lang="pt-BR" sz="2400" dirty="0" smtClean="0">
                <a:latin typeface="+mj-lt"/>
              </a:rPr>
              <a:t>organizado</a:t>
            </a:r>
            <a:r>
              <a:rPr lang="en-US" sz="2400" dirty="0" smtClean="0">
                <a:latin typeface="+mj-lt"/>
              </a:rPr>
              <a:t>s</a:t>
            </a:r>
            <a:r>
              <a:rPr lang="pt-BR" sz="2400" dirty="0" smtClean="0">
                <a:latin typeface="+mj-lt"/>
              </a:rPr>
              <a:t> de acordo com normas previamente estabelecidas para facilitar a recuperação de documentos de diferentes maneiras: autor, título, assunto, etc.</a:t>
            </a:r>
          </a:p>
          <a:p>
            <a:pPr>
              <a:buFontTx/>
              <a:buNone/>
              <a:defRPr/>
            </a:pPr>
            <a:endParaRPr lang="en-US" sz="2400" dirty="0" smtClean="0">
              <a:latin typeface="+mj-lt"/>
            </a:endParaRPr>
          </a:p>
          <a:p>
            <a:pPr>
              <a:defRPr/>
            </a:pPr>
            <a:r>
              <a:rPr lang="pt-BR" sz="2400" dirty="0" smtClean="0">
                <a:latin typeface="+mj-lt"/>
              </a:rPr>
              <a:t>são úteis para localizar documentos em bibliotecas, podendo ser encontrados na forma impressa ou na </a:t>
            </a:r>
            <a:r>
              <a:rPr lang="en-US" sz="2400" dirty="0" smtClean="0">
                <a:latin typeface="+mj-lt"/>
              </a:rPr>
              <a:t>I</a:t>
            </a:r>
            <a:r>
              <a:rPr lang="pt-BR" sz="2400" dirty="0" err="1" smtClean="0">
                <a:latin typeface="+mj-lt"/>
              </a:rPr>
              <a:t>nternet</a:t>
            </a:r>
            <a:r>
              <a:rPr lang="en-US" sz="2400" dirty="0" smtClean="0">
                <a:latin typeface="+mj-lt"/>
              </a:rPr>
              <a:t> </a:t>
            </a:r>
            <a:endParaRPr lang="pt-BR" sz="24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226432">
  <a:themeElements>
    <a:clrScheme name="01226432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012264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22643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3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3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3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3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3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3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3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3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3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3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3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Settings\Biblioteca\Configurações locais\Temp\01226432.pot</Template>
  <TotalTime>265</TotalTime>
  <Words>751</Words>
  <Application>Microsoft Office PowerPoint</Application>
  <PresentationFormat>Apresentação na tela (4:3)</PresentationFormat>
  <Paragraphs>232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01226432</vt:lpstr>
      <vt:lpstr>SERVIÇO DE BIBLIOTECA E DOCUMENTAÇÃO </vt:lpstr>
      <vt:lpstr>OBJETIVO</vt:lpstr>
      <vt:lpstr>RESULTADO ESPERADO</vt:lpstr>
      <vt:lpstr>BIBLIOTECA FEA EM NÚMEROS</vt:lpstr>
      <vt:lpstr>ATENDIMENTO</vt:lpstr>
      <vt:lpstr>INSCRIÇÃO</vt:lpstr>
      <vt:lpstr>SERVIÇOS</vt:lpstr>
      <vt:lpstr>TWITTER</vt:lpstr>
      <vt:lpstr>CATÁLOGOS</vt:lpstr>
      <vt:lpstr>BASES DE DADOS BIBLIOGRÁFICAS</vt:lpstr>
      <vt:lpstr>CONECTORES BOOLEANOS</vt:lpstr>
      <vt:lpstr>ÁREAS DO CONHECIMENTO</vt:lpstr>
      <vt:lpstr>DECIFRANDO…</vt:lpstr>
      <vt:lpstr>BASES REFERENCIAIS</vt:lpstr>
      <vt:lpstr>PORTAL SIBiNet</vt:lpstr>
      <vt:lpstr>PRODUÇÃO DOCENTE - FEA</vt:lpstr>
      <vt:lpstr>PORTAL SIBiNET – BASES DE DADOS  MAIS CONSULTADAS NA FEA/USP</vt:lpstr>
      <vt:lpstr>ACESSO VPN – CCE/USP</vt:lpstr>
      <vt:lpstr>BASES DE DADOS - ACESSO LOCAL Biblioteca FEA/USP</vt:lpstr>
      <vt:lpstr>BASES DE DADOS – ACESSO LIVRE</vt:lpstr>
      <vt:lpstr>JORNAIS DIÁRIOS – acesso online e papel</vt:lpstr>
      <vt:lpstr> REVISTAS – acesso livre </vt:lpstr>
      <vt:lpstr>....  INFORMAÇÕES GERAIS</vt:lpstr>
      <vt:lpstr>SIBiNet</vt:lpstr>
      <vt:lpstr>RENOVAÇÃO ONLINE</vt:lpstr>
      <vt:lpstr>Para informações adicionais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Biblioteca</dc:creator>
  <cp:lastModifiedBy>STI</cp:lastModifiedBy>
  <cp:revision>45</cp:revision>
  <dcterms:created xsi:type="dcterms:W3CDTF">2007-12-19T17:49:01Z</dcterms:created>
  <dcterms:modified xsi:type="dcterms:W3CDTF">2010-09-02T22:27:38Z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TC012264321046</vt:lpwstr>
  </property>
</Properties>
</file>