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3" r:id="rId4"/>
    <p:sldId id="261" r:id="rId5"/>
    <p:sldId id="258" r:id="rId6"/>
    <p:sldId id="262" r:id="rId7"/>
    <p:sldId id="264" r:id="rId8"/>
    <p:sldId id="265" r:id="rId9"/>
    <p:sldId id="266" r:id="rId10"/>
    <p:sldId id="263" r:id="rId11"/>
    <p:sldId id="267" r:id="rId12"/>
    <p:sldId id="268" r:id="rId13"/>
    <p:sldId id="260" r:id="rId14"/>
    <p:sldId id="25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 varScale="1">
        <p:scale>
          <a:sx n="73" d="100"/>
          <a:sy n="73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0CEB-1702-4CA8-870B-DB26F63CE916}" type="datetimeFigureOut">
              <a:rPr lang="pt-BR" smtClean="0"/>
              <a:t>25/11/2011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615A-961E-4BC4-AA25-21E61CDA2A7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76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1615A-961E-4BC4-AA25-21E61CDA2A79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8CBD8-4333-4849-A5D5-A3ECE6A7602F}" type="datetimeFigureOut">
              <a:rPr lang="pt-BR" smtClean="0"/>
              <a:pPr/>
              <a:t>25/11/2011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9E0D-776E-4D8A-BB4F-77635D02C9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-6796" y="0"/>
            <a:ext cx="9150796" cy="6861820"/>
            <a:chOff x="-6796" y="0"/>
            <a:chExt cx="9150796" cy="6861820"/>
          </a:xfrm>
        </p:grpSpPr>
        <p:grpSp>
          <p:nvGrpSpPr>
            <p:cNvPr id="38" name="Grupo 37"/>
            <p:cNvGrpSpPr/>
            <p:nvPr/>
          </p:nvGrpSpPr>
          <p:grpSpPr>
            <a:xfrm>
              <a:off x="-6796" y="0"/>
              <a:ext cx="8755260" cy="6861820"/>
              <a:chOff x="-6796" y="2708920"/>
              <a:chExt cx="3930724" cy="4152900"/>
            </a:xfrm>
          </p:grpSpPr>
          <p:sp>
            <p:nvSpPr>
              <p:cNvPr id="26" name="Forma livre 25"/>
              <p:cNvSpPr/>
              <p:nvPr/>
            </p:nvSpPr>
            <p:spPr>
              <a:xfrm>
                <a:off x="-6796" y="5648970"/>
                <a:ext cx="3251200" cy="1212850"/>
              </a:xfrm>
              <a:custGeom>
                <a:avLst/>
                <a:gdLst>
                  <a:gd name="connsiteX0" fmla="*/ 12700 w 3251200"/>
                  <a:gd name="connsiteY0" fmla="*/ 1212850 h 1212850"/>
                  <a:gd name="connsiteX1" fmla="*/ 838200 w 3251200"/>
                  <a:gd name="connsiteY1" fmla="*/ 387350 h 1212850"/>
                  <a:gd name="connsiteX2" fmla="*/ 3251200 w 3251200"/>
                  <a:gd name="connsiteY2" fmla="*/ 400050 h 1212850"/>
                  <a:gd name="connsiteX3" fmla="*/ 3251200 w 3251200"/>
                  <a:gd name="connsiteY3" fmla="*/ 0 h 1212850"/>
                  <a:gd name="connsiteX4" fmla="*/ 857250 w 3251200"/>
                  <a:gd name="connsiteY4" fmla="*/ 6350 h 1212850"/>
                  <a:gd name="connsiteX5" fmla="*/ 0 w 3251200"/>
                  <a:gd name="connsiteY5" fmla="*/ 590550 h 1212850"/>
                  <a:gd name="connsiteX6" fmla="*/ 12700 w 3251200"/>
                  <a:gd name="connsiteY6" fmla="*/ 1212850 h 1212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200" h="1212850">
                    <a:moveTo>
                      <a:pt x="12700" y="1212850"/>
                    </a:moveTo>
                    <a:lnTo>
                      <a:pt x="838200" y="387350"/>
                    </a:lnTo>
                    <a:lnTo>
                      <a:pt x="3251200" y="400050"/>
                    </a:lnTo>
                    <a:lnTo>
                      <a:pt x="3251200" y="0"/>
                    </a:lnTo>
                    <a:lnTo>
                      <a:pt x="857250" y="6350"/>
                    </a:lnTo>
                    <a:lnTo>
                      <a:pt x="0" y="590550"/>
                    </a:lnTo>
                    <a:lnTo>
                      <a:pt x="12700" y="121285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Forma livre 26"/>
              <p:cNvSpPr/>
              <p:nvPr/>
            </p:nvSpPr>
            <p:spPr>
              <a:xfrm>
                <a:off x="-446" y="5121920"/>
                <a:ext cx="2933700" cy="863600"/>
              </a:xfrm>
              <a:custGeom>
                <a:avLst/>
                <a:gdLst>
                  <a:gd name="connsiteX0" fmla="*/ 0 w 2933700"/>
                  <a:gd name="connsiteY0" fmla="*/ 863600 h 863600"/>
                  <a:gd name="connsiteX1" fmla="*/ 0 w 2933700"/>
                  <a:gd name="connsiteY1" fmla="*/ 203200 h 863600"/>
                  <a:gd name="connsiteX2" fmla="*/ 869950 w 2933700"/>
                  <a:gd name="connsiteY2" fmla="*/ 0 h 863600"/>
                  <a:gd name="connsiteX3" fmla="*/ 2927350 w 2933700"/>
                  <a:gd name="connsiteY3" fmla="*/ 0 h 863600"/>
                  <a:gd name="connsiteX4" fmla="*/ 2933700 w 2933700"/>
                  <a:gd name="connsiteY4" fmla="*/ 406400 h 863600"/>
                  <a:gd name="connsiteX5" fmla="*/ 838200 w 2933700"/>
                  <a:gd name="connsiteY5" fmla="*/ 400050 h 863600"/>
                  <a:gd name="connsiteX6" fmla="*/ 0 w 2933700"/>
                  <a:gd name="connsiteY6" fmla="*/ 863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33700" h="863600">
                    <a:moveTo>
                      <a:pt x="0" y="863600"/>
                    </a:moveTo>
                    <a:lnTo>
                      <a:pt x="0" y="203200"/>
                    </a:lnTo>
                    <a:lnTo>
                      <a:pt x="869950" y="0"/>
                    </a:lnTo>
                    <a:lnTo>
                      <a:pt x="2927350" y="0"/>
                    </a:lnTo>
                    <a:lnTo>
                      <a:pt x="2933700" y="406400"/>
                    </a:lnTo>
                    <a:lnTo>
                      <a:pt x="838200" y="400050"/>
                    </a:lnTo>
                    <a:lnTo>
                      <a:pt x="0" y="863600"/>
                    </a:lnTo>
                    <a:close/>
                  </a:path>
                </a:pathLst>
              </a:custGeom>
              <a:solidFill>
                <a:srgbClr val="D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Forma livre 27"/>
              <p:cNvSpPr/>
              <p:nvPr/>
            </p:nvSpPr>
            <p:spPr>
              <a:xfrm>
                <a:off x="5904" y="4461520"/>
                <a:ext cx="2749550" cy="654050"/>
              </a:xfrm>
              <a:custGeom>
                <a:avLst/>
                <a:gdLst>
                  <a:gd name="connsiteX0" fmla="*/ 0 w 2749550"/>
                  <a:gd name="connsiteY0" fmla="*/ 0 h 654050"/>
                  <a:gd name="connsiteX1" fmla="*/ 0 w 2749550"/>
                  <a:gd name="connsiteY1" fmla="*/ 654050 h 654050"/>
                  <a:gd name="connsiteX2" fmla="*/ 793750 w 2749550"/>
                  <a:gd name="connsiteY2" fmla="*/ 546100 h 654050"/>
                  <a:gd name="connsiteX3" fmla="*/ 2743200 w 2749550"/>
                  <a:gd name="connsiteY3" fmla="*/ 539750 h 654050"/>
                  <a:gd name="connsiteX4" fmla="*/ 2749550 w 2749550"/>
                  <a:gd name="connsiteY4" fmla="*/ 127000 h 654050"/>
                  <a:gd name="connsiteX5" fmla="*/ 781050 w 2749550"/>
                  <a:gd name="connsiteY5" fmla="*/ 139700 h 654050"/>
                  <a:gd name="connsiteX6" fmla="*/ 0 w 2749550"/>
                  <a:gd name="connsiteY6" fmla="*/ 0 h 65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49550" h="654050">
                    <a:moveTo>
                      <a:pt x="0" y="0"/>
                    </a:moveTo>
                    <a:lnTo>
                      <a:pt x="0" y="654050"/>
                    </a:lnTo>
                    <a:lnTo>
                      <a:pt x="793750" y="546100"/>
                    </a:lnTo>
                    <a:lnTo>
                      <a:pt x="2743200" y="539750"/>
                    </a:lnTo>
                    <a:cubicBezTo>
                      <a:pt x="2745317" y="402167"/>
                      <a:pt x="2747433" y="264583"/>
                      <a:pt x="2749550" y="127000"/>
                    </a:cubicBezTo>
                    <a:lnTo>
                      <a:pt x="781050" y="139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Forma livre 28"/>
              <p:cNvSpPr/>
              <p:nvPr/>
            </p:nvSpPr>
            <p:spPr>
              <a:xfrm>
                <a:off x="-446" y="3597920"/>
                <a:ext cx="2393950" cy="863600"/>
              </a:xfrm>
              <a:custGeom>
                <a:avLst/>
                <a:gdLst>
                  <a:gd name="connsiteX0" fmla="*/ 0 w 2393950"/>
                  <a:gd name="connsiteY0" fmla="*/ 603250 h 863600"/>
                  <a:gd name="connsiteX1" fmla="*/ 0 w 2393950"/>
                  <a:gd name="connsiteY1" fmla="*/ 603250 h 863600"/>
                  <a:gd name="connsiteX2" fmla="*/ 6350 w 2393950"/>
                  <a:gd name="connsiteY2" fmla="*/ 0 h 863600"/>
                  <a:gd name="connsiteX3" fmla="*/ 812800 w 2393950"/>
                  <a:gd name="connsiteY3" fmla="*/ 469900 h 863600"/>
                  <a:gd name="connsiteX4" fmla="*/ 2393950 w 2393950"/>
                  <a:gd name="connsiteY4" fmla="*/ 463550 h 863600"/>
                  <a:gd name="connsiteX5" fmla="*/ 2393950 w 2393950"/>
                  <a:gd name="connsiteY5" fmla="*/ 857250 h 863600"/>
                  <a:gd name="connsiteX6" fmla="*/ 819150 w 2393950"/>
                  <a:gd name="connsiteY6" fmla="*/ 863600 h 863600"/>
                  <a:gd name="connsiteX7" fmla="*/ 0 w 2393950"/>
                  <a:gd name="connsiteY7" fmla="*/ 60325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3950" h="863600">
                    <a:moveTo>
                      <a:pt x="0" y="603250"/>
                    </a:moveTo>
                    <a:lnTo>
                      <a:pt x="0" y="603250"/>
                    </a:lnTo>
                    <a:cubicBezTo>
                      <a:pt x="2117" y="402167"/>
                      <a:pt x="4233" y="201083"/>
                      <a:pt x="6350" y="0"/>
                    </a:cubicBezTo>
                    <a:lnTo>
                      <a:pt x="812800" y="469900"/>
                    </a:lnTo>
                    <a:lnTo>
                      <a:pt x="2393950" y="463550"/>
                    </a:lnTo>
                    <a:lnTo>
                      <a:pt x="2393950" y="857250"/>
                    </a:lnTo>
                    <a:lnTo>
                      <a:pt x="819150" y="863600"/>
                    </a:lnTo>
                    <a:lnTo>
                      <a:pt x="0" y="60325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Forma livre 29"/>
              <p:cNvSpPr/>
              <p:nvPr/>
            </p:nvSpPr>
            <p:spPr>
              <a:xfrm>
                <a:off x="5904" y="2708920"/>
                <a:ext cx="2203450" cy="1225550"/>
              </a:xfrm>
              <a:custGeom>
                <a:avLst/>
                <a:gdLst>
                  <a:gd name="connsiteX0" fmla="*/ 0 w 2203450"/>
                  <a:gd name="connsiteY0" fmla="*/ 0 h 1225550"/>
                  <a:gd name="connsiteX1" fmla="*/ 0 w 2203450"/>
                  <a:gd name="connsiteY1" fmla="*/ 673100 h 1225550"/>
                  <a:gd name="connsiteX2" fmla="*/ 831850 w 2203450"/>
                  <a:gd name="connsiteY2" fmla="*/ 1225550 h 1225550"/>
                  <a:gd name="connsiteX3" fmla="*/ 2197100 w 2203450"/>
                  <a:gd name="connsiteY3" fmla="*/ 1225550 h 1225550"/>
                  <a:gd name="connsiteX4" fmla="*/ 2203450 w 2203450"/>
                  <a:gd name="connsiteY4" fmla="*/ 812800 h 1225550"/>
                  <a:gd name="connsiteX5" fmla="*/ 787400 w 2203450"/>
                  <a:gd name="connsiteY5" fmla="*/ 819150 h 1225550"/>
                  <a:gd name="connsiteX6" fmla="*/ 0 w 2203450"/>
                  <a:gd name="connsiteY6" fmla="*/ 0 h 122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3450" h="1225550">
                    <a:moveTo>
                      <a:pt x="0" y="0"/>
                    </a:moveTo>
                    <a:lnTo>
                      <a:pt x="0" y="673100"/>
                    </a:lnTo>
                    <a:lnTo>
                      <a:pt x="831850" y="1225550"/>
                    </a:lnTo>
                    <a:lnTo>
                      <a:pt x="2197100" y="1225550"/>
                    </a:lnTo>
                    <a:cubicBezTo>
                      <a:pt x="2199217" y="1087967"/>
                      <a:pt x="2201333" y="950383"/>
                      <a:pt x="2203450" y="812800"/>
                    </a:cubicBezTo>
                    <a:lnTo>
                      <a:pt x="787400" y="819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Forma livre 32"/>
              <p:cNvSpPr/>
              <p:nvPr/>
            </p:nvSpPr>
            <p:spPr>
              <a:xfrm>
                <a:off x="2304604" y="3521720"/>
                <a:ext cx="584200" cy="393700"/>
              </a:xfrm>
              <a:custGeom>
                <a:avLst/>
                <a:gdLst>
                  <a:gd name="connsiteX0" fmla="*/ 0 w 584200"/>
                  <a:gd name="connsiteY0" fmla="*/ 0 h 393700"/>
                  <a:gd name="connsiteX1" fmla="*/ 6350 w 584200"/>
                  <a:gd name="connsiteY1" fmla="*/ 393700 h 393700"/>
                  <a:gd name="connsiteX2" fmla="*/ 374650 w 584200"/>
                  <a:gd name="connsiteY2" fmla="*/ 393700 h 393700"/>
                  <a:gd name="connsiteX3" fmla="*/ 584200 w 584200"/>
                  <a:gd name="connsiteY3" fmla="*/ 196850 h 393700"/>
                  <a:gd name="connsiteX4" fmla="*/ 349250 w 584200"/>
                  <a:gd name="connsiteY4" fmla="*/ 0 h 393700"/>
                  <a:gd name="connsiteX5" fmla="*/ 0 w 584200"/>
                  <a:gd name="connsiteY5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00" h="393700">
                    <a:moveTo>
                      <a:pt x="0" y="0"/>
                    </a:moveTo>
                    <a:lnTo>
                      <a:pt x="6350" y="393700"/>
                    </a:lnTo>
                    <a:lnTo>
                      <a:pt x="374650" y="393700"/>
                    </a:lnTo>
                    <a:lnTo>
                      <a:pt x="584200" y="196850"/>
                    </a:lnTo>
                    <a:lnTo>
                      <a:pt x="349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E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Forma livre 33"/>
              <p:cNvSpPr/>
              <p:nvPr/>
            </p:nvSpPr>
            <p:spPr>
              <a:xfrm>
                <a:off x="2520082" y="4064248"/>
                <a:ext cx="584200" cy="393700"/>
              </a:xfrm>
              <a:custGeom>
                <a:avLst/>
                <a:gdLst>
                  <a:gd name="connsiteX0" fmla="*/ 0 w 584200"/>
                  <a:gd name="connsiteY0" fmla="*/ 0 h 393700"/>
                  <a:gd name="connsiteX1" fmla="*/ 6350 w 584200"/>
                  <a:gd name="connsiteY1" fmla="*/ 393700 h 393700"/>
                  <a:gd name="connsiteX2" fmla="*/ 374650 w 584200"/>
                  <a:gd name="connsiteY2" fmla="*/ 393700 h 393700"/>
                  <a:gd name="connsiteX3" fmla="*/ 584200 w 584200"/>
                  <a:gd name="connsiteY3" fmla="*/ 196850 h 393700"/>
                  <a:gd name="connsiteX4" fmla="*/ 349250 w 584200"/>
                  <a:gd name="connsiteY4" fmla="*/ 0 h 393700"/>
                  <a:gd name="connsiteX5" fmla="*/ 0 w 584200"/>
                  <a:gd name="connsiteY5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00" h="393700">
                    <a:moveTo>
                      <a:pt x="0" y="0"/>
                    </a:moveTo>
                    <a:lnTo>
                      <a:pt x="6350" y="393700"/>
                    </a:lnTo>
                    <a:lnTo>
                      <a:pt x="374650" y="393700"/>
                    </a:lnTo>
                    <a:lnTo>
                      <a:pt x="584200" y="196850"/>
                    </a:lnTo>
                    <a:lnTo>
                      <a:pt x="349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Forma livre 34"/>
              <p:cNvSpPr/>
              <p:nvPr/>
            </p:nvSpPr>
            <p:spPr>
              <a:xfrm>
                <a:off x="2854722" y="4595862"/>
                <a:ext cx="584200" cy="393700"/>
              </a:xfrm>
              <a:custGeom>
                <a:avLst/>
                <a:gdLst>
                  <a:gd name="connsiteX0" fmla="*/ 0 w 584200"/>
                  <a:gd name="connsiteY0" fmla="*/ 0 h 393700"/>
                  <a:gd name="connsiteX1" fmla="*/ 6350 w 584200"/>
                  <a:gd name="connsiteY1" fmla="*/ 393700 h 393700"/>
                  <a:gd name="connsiteX2" fmla="*/ 374650 w 584200"/>
                  <a:gd name="connsiteY2" fmla="*/ 393700 h 393700"/>
                  <a:gd name="connsiteX3" fmla="*/ 584200 w 584200"/>
                  <a:gd name="connsiteY3" fmla="*/ 196850 h 393700"/>
                  <a:gd name="connsiteX4" fmla="*/ 349250 w 584200"/>
                  <a:gd name="connsiteY4" fmla="*/ 0 h 393700"/>
                  <a:gd name="connsiteX5" fmla="*/ 0 w 584200"/>
                  <a:gd name="connsiteY5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00" h="393700">
                    <a:moveTo>
                      <a:pt x="0" y="0"/>
                    </a:moveTo>
                    <a:lnTo>
                      <a:pt x="6350" y="393700"/>
                    </a:lnTo>
                    <a:lnTo>
                      <a:pt x="374650" y="393700"/>
                    </a:lnTo>
                    <a:lnTo>
                      <a:pt x="584200" y="196850"/>
                    </a:lnTo>
                    <a:lnTo>
                      <a:pt x="349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Forma livre 35"/>
              <p:cNvSpPr/>
              <p:nvPr/>
            </p:nvSpPr>
            <p:spPr>
              <a:xfrm>
                <a:off x="3026296" y="5131420"/>
                <a:ext cx="584200" cy="393700"/>
              </a:xfrm>
              <a:custGeom>
                <a:avLst/>
                <a:gdLst>
                  <a:gd name="connsiteX0" fmla="*/ 0 w 584200"/>
                  <a:gd name="connsiteY0" fmla="*/ 0 h 393700"/>
                  <a:gd name="connsiteX1" fmla="*/ 6350 w 584200"/>
                  <a:gd name="connsiteY1" fmla="*/ 393700 h 393700"/>
                  <a:gd name="connsiteX2" fmla="*/ 374650 w 584200"/>
                  <a:gd name="connsiteY2" fmla="*/ 393700 h 393700"/>
                  <a:gd name="connsiteX3" fmla="*/ 584200 w 584200"/>
                  <a:gd name="connsiteY3" fmla="*/ 196850 h 393700"/>
                  <a:gd name="connsiteX4" fmla="*/ 349250 w 584200"/>
                  <a:gd name="connsiteY4" fmla="*/ 0 h 393700"/>
                  <a:gd name="connsiteX5" fmla="*/ 0 w 584200"/>
                  <a:gd name="connsiteY5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00" h="393700">
                    <a:moveTo>
                      <a:pt x="0" y="0"/>
                    </a:moveTo>
                    <a:lnTo>
                      <a:pt x="6350" y="393700"/>
                    </a:lnTo>
                    <a:lnTo>
                      <a:pt x="374650" y="393700"/>
                    </a:lnTo>
                    <a:lnTo>
                      <a:pt x="584200" y="196850"/>
                    </a:lnTo>
                    <a:lnTo>
                      <a:pt x="349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Forma livre 36"/>
              <p:cNvSpPr/>
              <p:nvPr/>
            </p:nvSpPr>
            <p:spPr>
              <a:xfrm>
                <a:off x="3339728" y="5654774"/>
                <a:ext cx="584200" cy="393700"/>
              </a:xfrm>
              <a:custGeom>
                <a:avLst/>
                <a:gdLst>
                  <a:gd name="connsiteX0" fmla="*/ 0 w 584200"/>
                  <a:gd name="connsiteY0" fmla="*/ 0 h 393700"/>
                  <a:gd name="connsiteX1" fmla="*/ 6350 w 584200"/>
                  <a:gd name="connsiteY1" fmla="*/ 393700 h 393700"/>
                  <a:gd name="connsiteX2" fmla="*/ 374650 w 584200"/>
                  <a:gd name="connsiteY2" fmla="*/ 393700 h 393700"/>
                  <a:gd name="connsiteX3" fmla="*/ 584200 w 584200"/>
                  <a:gd name="connsiteY3" fmla="*/ 196850 h 393700"/>
                  <a:gd name="connsiteX4" fmla="*/ 349250 w 584200"/>
                  <a:gd name="connsiteY4" fmla="*/ 0 h 393700"/>
                  <a:gd name="connsiteX5" fmla="*/ 0 w 584200"/>
                  <a:gd name="connsiteY5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4200" h="393700">
                    <a:moveTo>
                      <a:pt x="0" y="0"/>
                    </a:moveTo>
                    <a:lnTo>
                      <a:pt x="6350" y="393700"/>
                    </a:lnTo>
                    <a:lnTo>
                      <a:pt x="374650" y="393700"/>
                    </a:lnTo>
                    <a:lnTo>
                      <a:pt x="584200" y="196850"/>
                    </a:lnTo>
                    <a:lnTo>
                      <a:pt x="3492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0" name="CaixaDeTexto 39"/>
            <p:cNvSpPr txBox="1"/>
            <p:nvPr/>
          </p:nvSpPr>
          <p:spPr>
            <a:xfrm>
              <a:off x="5292080" y="1225780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/>
                <a:t>A</a:t>
              </a:r>
              <a:endParaRPr lang="pt-BR" sz="4800" dirty="0"/>
            </a:p>
          </p:txBody>
        </p:sp>
        <p:sp>
          <p:nvSpPr>
            <p:cNvPr id="41" name="CaixaDeTexto 40"/>
            <p:cNvSpPr txBox="1"/>
            <p:nvPr/>
          </p:nvSpPr>
          <p:spPr>
            <a:xfrm>
              <a:off x="5796136" y="2122413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/>
                <a:t>B</a:t>
              </a:r>
              <a:endParaRPr lang="pt-BR" sz="4800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6444208" y="3015537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/>
                <a:t>C</a:t>
              </a:r>
              <a:endParaRPr lang="pt-BR" sz="4800" dirty="0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6876256" y="3894147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/>
                <a:t>D</a:t>
              </a:r>
              <a:endParaRPr lang="pt-BR" sz="4800" dirty="0"/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596336" y="4758243"/>
              <a:ext cx="504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/>
                <a:t>E</a:t>
              </a:r>
              <a:endParaRPr lang="pt-BR" sz="4800" dirty="0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7" name="CaixaDeTexto 46"/>
          <p:cNvSpPr txBox="1"/>
          <p:nvPr/>
        </p:nvSpPr>
        <p:spPr>
          <a:xfrm>
            <a:off x="1835696" y="320086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EDIFICA E CONPET</a:t>
            </a:r>
            <a:endParaRPr lang="pt-BR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-36512" y="652534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ALEXANDRE ROSA 5402306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3203848" y="65253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MARIANA GUIMARÃES 5661143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6948264" y="65253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MÔNICA UECHI 5402564</a:t>
            </a:r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 rot="21448524">
            <a:off x="-133494" y="2880646"/>
            <a:ext cx="2185214" cy="1107996"/>
          </a:xfrm>
          <a:prstGeom prst="rect">
            <a:avLst/>
          </a:prstGeom>
          <a:scene3d>
            <a:camera prst="orthographicFront">
              <a:rot lat="0" lon="2699989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pt-BR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pt-B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pt-B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pt-B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pt-B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etângulo 10"/>
          <p:cNvSpPr/>
          <p:nvPr/>
        </p:nvSpPr>
        <p:spPr>
          <a:xfrm>
            <a:off x="2267744" y="1556792"/>
            <a:ext cx="4032448" cy="371703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19672" y="332656"/>
            <a:ext cx="6462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CLASSIFICAÇÃO DO PROCEL</a:t>
            </a:r>
          </a:p>
          <a:p>
            <a:pPr>
              <a:buNone/>
            </a:pPr>
            <a:endParaRPr lang="pt-BR" sz="2800" dirty="0" smtClean="0"/>
          </a:p>
          <a:p>
            <a:pPr lvl="0"/>
            <a:endParaRPr lang="pt-BR" sz="2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2483768" y="1628800"/>
            <a:ext cx="3600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PONTUAÇÃO TOTAL:</a:t>
            </a:r>
          </a:p>
          <a:p>
            <a:endParaRPr lang="pt-BR" sz="3200" dirty="0" smtClean="0"/>
          </a:p>
          <a:p>
            <a:r>
              <a:rPr lang="pt-BR" sz="3200" dirty="0" smtClean="0"/>
              <a:t>A      4,5 ≤ PT ≤ 5</a:t>
            </a:r>
          </a:p>
          <a:p>
            <a:r>
              <a:rPr lang="pt-BR" sz="3200" dirty="0" smtClean="0"/>
              <a:t>B      3,5 ≤ PT &lt; 4,5</a:t>
            </a:r>
          </a:p>
          <a:p>
            <a:r>
              <a:rPr lang="pt-BR" sz="3200" dirty="0" smtClean="0"/>
              <a:t>C      2,5 ≤ PT &lt; 3,5</a:t>
            </a:r>
          </a:p>
          <a:p>
            <a:r>
              <a:rPr lang="pt-BR" sz="3200" dirty="0" smtClean="0"/>
              <a:t>D      1,5 ≤ PT &lt; 2,5</a:t>
            </a:r>
          </a:p>
          <a:p>
            <a:r>
              <a:rPr lang="pt-BR" sz="3200" dirty="0" smtClean="0"/>
              <a:t>E      PT &lt; 1,5</a:t>
            </a:r>
          </a:p>
          <a:p>
            <a:pPr>
              <a:buNone/>
            </a:pPr>
            <a:endParaRPr lang="pt-BR" sz="2000" b="1" dirty="0" smtClean="0"/>
          </a:p>
          <a:p>
            <a:pPr lvl="0"/>
            <a:endParaRPr lang="pt-BR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827584" y="1556792"/>
            <a:ext cx="8064896" cy="5112568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600200"/>
            <a:ext cx="8064896" cy="5257800"/>
          </a:xfrm>
        </p:spPr>
        <p:txBody>
          <a:bodyPr rtlCol="0"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     AVALIAÇÃO DA EDIFICAÇÃO:</a:t>
            </a:r>
          </a:p>
          <a:p>
            <a:endParaRPr lang="en-US" dirty="0" smtClean="0"/>
          </a:p>
          <a:p>
            <a:pPr>
              <a:buNone/>
            </a:pPr>
            <a:r>
              <a:rPr lang="pt-BR" dirty="0" smtClean="0"/>
              <a:t>	- O proprietário solicita a avaliação de projeto para concessão da ENCE de projeto com a entrega dos documentos relativos a:</a:t>
            </a:r>
          </a:p>
          <a:p>
            <a:pPr>
              <a:buNone/>
            </a:pPr>
            <a:r>
              <a:rPr lang="pt-BR" dirty="0" smtClean="0"/>
              <a:t>		Classificação de Eficiência Energética de 	Edifícios; </a:t>
            </a:r>
          </a:p>
          <a:p>
            <a:pPr lvl="0">
              <a:buNone/>
            </a:pPr>
            <a:r>
              <a:rPr lang="pt-BR" dirty="0" smtClean="0"/>
              <a:t>		Fornecimento de dados de envoltória;</a:t>
            </a:r>
          </a:p>
          <a:p>
            <a:pPr lvl="0">
              <a:buNone/>
            </a:pPr>
            <a:r>
              <a:rPr lang="pt-BR" dirty="0" smtClean="0"/>
              <a:t>		Fornecimento de dados de iluminação;</a:t>
            </a:r>
          </a:p>
          <a:p>
            <a:pPr lvl="0">
              <a:buNone/>
            </a:pPr>
            <a:r>
              <a:rPr lang="pt-BR" dirty="0" smtClean="0"/>
              <a:t>		Fornecimento de dados de condicionamento 	de ar. 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907704" y="1772816"/>
            <a:ext cx="6984776" cy="4104456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1670" y="1857364"/>
            <a:ext cx="7072330" cy="5257800"/>
          </a:xfrm>
        </p:spPr>
        <p:txBody>
          <a:bodyPr rtlCol="0">
            <a:normAutofit/>
          </a:bodyPr>
          <a:lstStyle/>
          <a:p>
            <a:r>
              <a:rPr lang="pt-BR" dirty="0" smtClean="0"/>
              <a:t>Avaliação da Edificação:</a:t>
            </a:r>
          </a:p>
          <a:p>
            <a:endParaRPr lang="en-US" dirty="0" smtClean="0"/>
          </a:p>
          <a:p>
            <a:pPr>
              <a:buNone/>
            </a:pPr>
            <a:r>
              <a:rPr lang="pt-BR" dirty="0" smtClean="0"/>
              <a:t>	- A ENCE do edifício é expedida após a confirmação, por parte do laboratório de inspeção, do atendimento de todos os requisitos para obtenção da etiquetagem requerida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8" name="Forma livre 7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6968774" cy="31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6480720" cy="15716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ESTUDO DE CASO – SEDE CEMIG EM BELO HORIZONTE - 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32" name="Forma livre 31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4649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156" t="24375" r="26758" b="17500"/>
          <a:stretch>
            <a:fillRect/>
          </a:stretch>
        </p:blipFill>
        <p:spPr bwMode="auto">
          <a:xfrm>
            <a:off x="3347864" y="980728"/>
            <a:ext cx="5429288" cy="517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reto 12"/>
          <p:cNvCxnSpPr/>
          <p:nvPr/>
        </p:nvCxnSpPr>
        <p:spPr>
          <a:xfrm flipH="1" flipV="1">
            <a:off x="2627784" y="3429000"/>
            <a:ext cx="4824536" cy="864096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2627784" y="4293096"/>
            <a:ext cx="4824536" cy="18002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1115616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EDIFÍCIO CEMIG –                  BELO HORIZONTE - MG</a:t>
            </a:r>
            <a:endParaRPr lang="pt-B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16478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800000" rev="0"/>
            </a:camera>
            <a:lightRig rig="threePt" dir="t"/>
          </a:scene3d>
        </p:spPr>
      </p:pic>
      <p:sp>
        <p:nvSpPr>
          <p:cNvPr id="29" name="Elipse 28"/>
          <p:cNvSpPr/>
          <p:nvPr/>
        </p:nvSpPr>
        <p:spPr>
          <a:xfrm>
            <a:off x="7365798" y="42071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claudio\Meus documentos\Iara_Note\Curso EEM\EUREM_ate04set2011\SLIDE ESTRATEGIAS_FINAL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604692" cy="59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4803" t="11810" r="40158" b="8032"/>
          <a:stretch>
            <a:fillRect/>
          </a:stretch>
        </p:blipFill>
        <p:spPr bwMode="auto">
          <a:xfrm>
            <a:off x="4211960" y="1268760"/>
            <a:ext cx="3054350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rma livre 24"/>
          <p:cNvSpPr/>
          <p:nvPr/>
        </p:nvSpPr>
        <p:spPr>
          <a:xfrm rot="10800000">
            <a:off x="7524328" y="2348880"/>
            <a:ext cx="1301242" cy="650509"/>
          </a:xfrm>
          <a:custGeom>
            <a:avLst/>
            <a:gdLst>
              <a:gd name="connsiteX0" fmla="*/ 0 w 584200"/>
              <a:gd name="connsiteY0" fmla="*/ 0 h 393700"/>
              <a:gd name="connsiteX1" fmla="*/ 6350 w 584200"/>
              <a:gd name="connsiteY1" fmla="*/ 393700 h 393700"/>
              <a:gd name="connsiteX2" fmla="*/ 374650 w 584200"/>
              <a:gd name="connsiteY2" fmla="*/ 393700 h 393700"/>
              <a:gd name="connsiteX3" fmla="*/ 584200 w 584200"/>
              <a:gd name="connsiteY3" fmla="*/ 196850 h 393700"/>
              <a:gd name="connsiteX4" fmla="*/ 349250 w 584200"/>
              <a:gd name="connsiteY4" fmla="*/ 0 h 393700"/>
              <a:gd name="connsiteX5" fmla="*/ 0 w 584200"/>
              <a:gd name="connsiteY5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200" h="393700">
                <a:moveTo>
                  <a:pt x="0" y="0"/>
                </a:moveTo>
                <a:lnTo>
                  <a:pt x="6350" y="393700"/>
                </a:lnTo>
                <a:lnTo>
                  <a:pt x="374650" y="393700"/>
                </a:lnTo>
                <a:lnTo>
                  <a:pt x="584200" y="196850"/>
                </a:lnTo>
                <a:lnTo>
                  <a:pt x="349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100392" y="223189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B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123728" y="60212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 + D + B + BÔNUS = B </a:t>
            </a:r>
            <a:endParaRPr lang="pt-BR" sz="32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812360" y="494116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solidFill>
                  <a:schemeClr val="bg1"/>
                </a:solidFill>
              </a:rPr>
              <a:t>?</a:t>
            </a:r>
            <a:endParaRPr lang="pt-BR" sz="9600" b="1" dirty="0">
              <a:solidFill>
                <a:schemeClr val="bg1"/>
              </a:solidFill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7380312" y="4896544"/>
            <a:ext cx="1656184" cy="1628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34" y="10800"/>
                </a:moveTo>
                <a:cubicBezTo>
                  <a:pt x="1034" y="16194"/>
                  <a:pt x="5406" y="20566"/>
                  <a:pt x="10800" y="20566"/>
                </a:cubicBezTo>
                <a:cubicBezTo>
                  <a:pt x="16194" y="20566"/>
                  <a:pt x="20566" y="16194"/>
                  <a:pt x="20566" y="10800"/>
                </a:cubicBezTo>
                <a:cubicBezTo>
                  <a:pt x="20566" y="5406"/>
                  <a:pt x="16194" y="1034"/>
                  <a:pt x="10800" y="1034"/>
                </a:cubicBezTo>
                <a:cubicBezTo>
                  <a:pt x="5406" y="1034"/>
                  <a:pt x="1034" y="5406"/>
                  <a:pt x="1034" y="10800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1644649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 – NOTA FINAL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7" name="Forma livre 6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644649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CONCLUSÃO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07704" y="1556792"/>
            <a:ext cx="7236296" cy="4104456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71670" y="1641340"/>
            <a:ext cx="7072330" cy="5257800"/>
          </a:xfrm>
        </p:spPr>
        <p:txBody>
          <a:bodyPr rtlCol="0">
            <a:normAutofit fontScale="92500"/>
          </a:bodyPr>
          <a:lstStyle/>
          <a:p>
            <a:r>
              <a:rPr lang="en-US" sz="3000" dirty="0" smtClean="0"/>
              <a:t>APESAR DA FÓRMULA DE CÁLCULO COM OS PESOS, A NOTA FINAL NÃO FICA BEM CLARA;</a:t>
            </a:r>
          </a:p>
          <a:p>
            <a:endParaRPr lang="en-US" sz="3000" dirty="0" smtClean="0"/>
          </a:p>
          <a:p>
            <a:r>
              <a:rPr lang="en-US" sz="3000" dirty="0" smtClean="0"/>
              <a:t>O EDIFÍCIO GANHOU AVALIAÇÃO </a:t>
            </a:r>
            <a:r>
              <a:rPr lang="en-US" sz="3900" b="1" dirty="0" smtClean="0"/>
              <a:t>B</a:t>
            </a:r>
            <a:r>
              <a:rPr lang="en-US" sz="3000" dirty="0" smtClean="0"/>
              <a:t>, MAS NÃO APRESENTA NOTAS PARCIAIS ALTAS;</a:t>
            </a:r>
          </a:p>
          <a:p>
            <a:endParaRPr lang="en-US" sz="3000" dirty="0" smtClean="0"/>
          </a:p>
          <a:p>
            <a:r>
              <a:rPr lang="en-US" sz="3000" dirty="0" smtClean="0"/>
              <a:t>A CERTIFICAÇÃO ACABA ABRINDO PRECEDENTE PARA JULGAMENTO NEGATIVO.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pt-BR" dirty="0" smtClean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7348" y="3986990"/>
            <a:ext cx="6534497" cy="1426923"/>
          </a:xfrm>
          <a:custGeom>
            <a:avLst/>
            <a:gdLst>
              <a:gd name="connsiteX0" fmla="*/ 0 w 2933700"/>
              <a:gd name="connsiteY0" fmla="*/ 863600 h 863600"/>
              <a:gd name="connsiteX1" fmla="*/ 0 w 2933700"/>
              <a:gd name="connsiteY1" fmla="*/ 203200 h 863600"/>
              <a:gd name="connsiteX2" fmla="*/ 869950 w 2933700"/>
              <a:gd name="connsiteY2" fmla="*/ 0 h 863600"/>
              <a:gd name="connsiteX3" fmla="*/ 2927350 w 2933700"/>
              <a:gd name="connsiteY3" fmla="*/ 0 h 863600"/>
              <a:gd name="connsiteX4" fmla="*/ 2933700 w 2933700"/>
              <a:gd name="connsiteY4" fmla="*/ 406400 h 863600"/>
              <a:gd name="connsiteX5" fmla="*/ 838200 w 2933700"/>
              <a:gd name="connsiteY5" fmla="*/ 400050 h 863600"/>
              <a:gd name="connsiteX6" fmla="*/ 0 w 2933700"/>
              <a:gd name="connsiteY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700" h="863600">
                <a:moveTo>
                  <a:pt x="0" y="863600"/>
                </a:moveTo>
                <a:lnTo>
                  <a:pt x="0" y="203200"/>
                </a:lnTo>
                <a:lnTo>
                  <a:pt x="869950" y="0"/>
                </a:lnTo>
                <a:lnTo>
                  <a:pt x="2927350" y="0"/>
                </a:lnTo>
                <a:lnTo>
                  <a:pt x="2933700" y="406400"/>
                </a:lnTo>
                <a:lnTo>
                  <a:pt x="838200" y="400050"/>
                </a:lnTo>
                <a:lnTo>
                  <a:pt x="0" y="863600"/>
                </a:lnTo>
                <a:close/>
              </a:path>
            </a:pathLst>
          </a:cu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1492" y="2895814"/>
            <a:ext cx="6124323" cy="1080684"/>
          </a:xfrm>
          <a:custGeom>
            <a:avLst/>
            <a:gdLst>
              <a:gd name="connsiteX0" fmla="*/ 0 w 2749550"/>
              <a:gd name="connsiteY0" fmla="*/ 0 h 654050"/>
              <a:gd name="connsiteX1" fmla="*/ 0 w 2749550"/>
              <a:gd name="connsiteY1" fmla="*/ 654050 h 654050"/>
              <a:gd name="connsiteX2" fmla="*/ 793750 w 2749550"/>
              <a:gd name="connsiteY2" fmla="*/ 546100 h 654050"/>
              <a:gd name="connsiteX3" fmla="*/ 2743200 w 2749550"/>
              <a:gd name="connsiteY3" fmla="*/ 539750 h 654050"/>
              <a:gd name="connsiteX4" fmla="*/ 2749550 w 2749550"/>
              <a:gd name="connsiteY4" fmla="*/ 127000 h 654050"/>
              <a:gd name="connsiteX5" fmla="*/ 781050 w 2749550"/>
              <a:gd name="connsiteY5" fmla="*/ 139700 h 654050"/>
              <a:gd name="connsiteX6" fmla="*/ 0 w 2749550"/>
              <a:gd name="connsiteY6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550" h="654050">
                <a:moveTo>
                  <a:pt x="0" y="0"/>
                </a:moveTo>
                <a:lnTo>
                  <a:pt x="0" y="654050"/>
                </a:lnTo>
                <a:lnTo>
                  <a:pt x="793750" y="546100"/>
                </a:lnTo>
                <a:lnTo>
                  <a:pt x="2743200" y="539750"/>
                </a:lnTo>
                <a:cubicBezTo>
                  <a:pt x="2745317" y="402167"/>
                  <a:pt x="2747433" y="264583"/>
                  <a:pt x="2749550" y="127000"/>
                </a:cubicBezTo>
                <a:lnTo>
                  <a:pt x="78105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7348" y="1468891"/>
            <a:ext cx="5332263" cy="1426923"/>
          </a:xfrm>
          <a:custGeom>
            <a:avLst/>
            <a:gdLst>
              <a:gd name="connsiteX0" fmla="*/ 0 w 2393950"/>
              <a:gd name="connsiteY0" fmla="*/ 603250 h 863600"/>
              <a:gd name="connsiteX1" fmla="*/ 0 w 2393950"/>
              <a:gd name="connsiteY1" fmla="*/ 603250 h 863600"/>
              <a:gd name="connsiteX2" fmla="*/ 6350 w 2393950"/>
              <a:gd name="connsiteY2" fmla="*/ 0 h 863600"/>
              <a:gd name="connsiteX3" fmla="*/ 812800 w 2393950"/>
              <a:gd name="connsiteY3" fmla="*/ 469900 h 863600"/>
              <a:gd name="connsiteX4" fmla="*/ 2393950 w 2393950"/>
              <a:gd name="connsiteY4" fmla="*/ 463550 h 863600"/>
              <a:gd name="connsiteX5" fmla="*/ 2393950 w 2393950"/>
              <a:gd name="connsiteY5" fmla="*/ 857250 h 863600"/>
              <a:gd name="connsiteX6" fmla="*/ 819150 w 2393950"/>
              <a:gd name="connsiteY6" fmla="*/ 863600 h 863600"/>
              <a:gd name="connsiteX7" fmla="*/ 0 w 2393950"/>
              <a:gd name="connsiteY7" fmla="*/ 6032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3950" h="863600">
                <a:moveTo>
                  <a:pt x="0" y="603250"/>
                </a:moveTo>
                <a:lnTo>
                  <a:pt x="0" y="603250"/>
                </a:lnTo>
                <a:cubicBezTo>
                  <a:pt x="2117" y="402167"/>
                  <a:pt x="4233" y="201083"/>
                  <a:pt x="6350" y="0"/>
                </a:cubicBezTo>
                <a:lnTo>
                  <a:pt x="812800" y="469900"/>
                </a:lnTo>
                <a:lnTo>
                  <a:pt x="2393950" y="463550"/>
                </a:lnTo>
                <a:lnTo>
                  <a:pt x="2393950" y="857250"/>
                </a:lnTo>
                <a:lnTo>
                  <a:pt x="819150" y="863600"/>
                </a:lnTo>
                <a:lnTo>
                  <a:pt x="0" y="60325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21492" y="0"/>
            <a:ext cx="4907945" cy="2024971"/>
          </a:xfrm>
          <a:custGeom>
            <a:avLst/>
            <a:gdLst>
              <a:gd name="connsiteX0" fmla="*/ 0 w 2203450"/>
              <a:gd name="connsiteY0" fmla="*/ 0 h 1225550"/>
              <a:gd name="connsiteX1" fmla="*/ 0 w 2203450"/>
              <a:gd name="connsiteY1" fmla="*/ 673100 h 1225550"/>
              <a:gd name="connsiteX2" fmla="*/ 831850 w 2203450"/>
              <a:gd name="connsiteY2" fmla="*/ 1225550 h 1225550"/>
              <a:gd name="connsiteX3" fmla="*/ 2197100 w 2203450"/>
              <a:gd name="connsiteY3" fmla="*/ 1225550 h 1225550"/>
              <a:gd name="connsiteX4" fmla="*/ 2203450 w 2203450"/>
              <a:gd name="connsiteY4" fmla="*/ 812800 h 1225550"/>
              <a:gd name="connsiteX5" fmla="*/ 787400 w 2203450"/>
              <a:gd name="connsiteY5" fmla="*/ 819150 h 1225550"/>
              <a:gd name="connsiteX6" fmla="*/ 0 w 2203450"/>
              <a:gd name="connsiteY6" fmla="*/ 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450" h="1225550">
                <a:moveTo>
                  <a:pt x="0" y="0"/>
                </a:moveTo>
                <a:lnTo>
                  <a:pt x="0" y="673100"/>
                </a:lnTo>
                <a:lnTo>
                  <a:pt x="831850" y="1225550"/>
                </a:lnTo>
                <a:lnTo>
                  <a:pt x="2197100" y="1225550"/>
                </a:lnTo>
                <a:cubicBezTo>
                  <a:pt x="2199217" y="1087967"/>
                  <a:pt x="2201333" y="950383"/>
                  <a:pt x="2203450" y="812800"/>
                </a:cubicBezTo>
                <a:lnTo>
                  <a:pt x="78740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304" t="30489" r="18555" b="8124"/>
          <a:stretch>
            <a:fillRect/>
          </a:stretch>
        </p:blipFill>
        <p:spPr bwMode="auto">
          <a:xfrm>
            <a:off x="2674908" y="1340768"/>
            <a:ext cx="6217572" cy="417646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SELOS DE CERTIFICAÇÃO NO MUNDO</a:t>
            </a:r>
          </a:p>
        </p:txBody>
      </p:sp>
      <p:cxnSp>
        <p:nvCxnSpPr>
          <p:cNvPr id="14" name="Conector de seta reta 13"/>
          <p:cNvCxnSpPr/>
          <p:nvPr/>
        </p:nvCxnSpPr>
        <p:spPr bwMode="auto">
          <a:xfrm flipV="1">
            <a:off x="3635821" y="4509120"/>
            <a:ext cx="792163" cy="36036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Forma livre 5"/>
          <p:cNvSpPr/>
          <p:nvPr/>
        </p:nvSpPr>
        <p:spPr>
          <a:xfrm>
            <a:off x="-6796" y="4857833"/>
            <a:ext cx="8899276" cy="2003987"/>
          </a:xfrm>
          <a:custGeom>
            <a:avLst/>
            <a:gdLst>
              <a:gd name="connsiteX0" fmla="*/ 12700 w 3251200"/>
              <a:gd name="connsiteY0" fmla="*/ 1212850 h 1212850"/>
              <a:gd name="connsiteX1" fmla="*/ 838200 w 3251200"/>
              <a:gd name="connsiteY1" fmla="*/ 387350 h 1212850"/>
              <a:gd name="connsiteX2" fmla="*/ 3251200 w 3251200"/>
              <a:gd name="connsiteY2" fmla="*/ 400050 h 1212850"/>
              <a:gd name="connsiteX3" fmla="*/ 3251200 w 3251200"/>
              <a:gd name="connsiteY3" fmla="*/ 0 h 1212850"/>
              <a:gd name="connsiteX4" fmla="*/ 857250 w 3251200"/>
              <a:gd name="connsiteY4" fmla="*/ 6350 h 1212850"/>
              <a:gd name="connsiteX5" fmla="*/ 0 w 3251200"/>
              <a:gd name="connsiteY5" fmla="*/ 590550 h 1212850"/>
              <a:gd name="connsiteX6" fmla="*/ 12700 w 3251200"/>
              <a:gd name="connsiteY6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1212850">
                <a:moveTo>
                  <a:pt x="12700" y="1212850"/>
                </a:moveTo>
                <a:lnTo>
                  <a:pt x="838200" y="387350"/>
                </a:lnTo>
                <a:lnTo>
                  <a:pt x="3251200" y="400050"/>
                </a:lnTo>
                <a:lnTo>
                  <a:pt x="3251200" y="0"/>
                </a:lnTo>
                <a:lnTo>
                  <a:pt x="857250" y="6350"/>
                </a:lnTo>
                <a:lnTo>
                  <a:pt x="0" y="590550"/>
                </a:lnTo>
                <a:lnTo>
                  <a:pt x="12700" y="1212850"/>
                </a:lnTo>
                <a:close/>
              </a:path>
            </a:pathLst>
          </a:cu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56" descr="seloProce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859" y="4863133"/>
            <a:ext cx="1412609" cy="4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411760" y="4869160"/>
            <a:ext cx="1440160" cy="4320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440942" y="5589240"/>
            <a:ext cx="4523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SANTOS, G.I, 2011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apud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Legrand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>
            <a:off x="7348" y="3986990"/>
            <a:ext cx="6534497" cy="1426923"/>
          </a:xfrm>
          <a:custGeom>
            <a:avLst/>
            <a:gdLst>
              <a:gd name="connsiteX0" fmla="*/ 0 w 2933700"/>
              <a:gd name="connsiteY0" fmla="*/ 863600 h 863600"/>
              <a:gd name="connsiteX1" fmla="*/ 0 w 2933700"/>
              <a:gd name="connsiteY1" fmla="*/ 203200 h 863600"/>
              <a:gd name="connsiteX2" fmla="*/ 869950 w 2933700"/>
              <a:gd name="connsiteY2" fmla="*/ 0 h 863600"/>
              <a:gd name="connsiteX3" fmla="*/ 2927350 w 2933700"/>
              <a:gd name="connsiteY3" fmla="*/ 0 h 863600"/>
              <a:gd name="connsiteX4" fmla="*/ 2933700 w 2933700"/>
              <a:gd name="connsiteY4" fmla="*/ 406400 h 863600"/>
              <a:gd name="connsiteX5" fmla="*/ 838200 w 2933700"/>
              <a:gd name="connsiteY5" fmla="*/ 400050 h 863600"/>
              <a:gd name="connsiteX6" fmla="*/ 0 w 2933700"/>
              <a:gd name="connsiteY6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3700" h="863600">
                <a:moveTo>
                  <a:pt x="0" y="863600"/>
                </a:moveTo>
                <a:lnTo>
                  <a:pt x="0" y="203200"/>
                </a:lnTo>
                <a:lnTo>
                  <a:pt x="869950" y="0"/>
                </a:lnTo>
                <a:lnTo>
                  <a:pt x="2927350" y="0"/>
                </a:lnTo>
                <a:lnTo>
                  <a:pt x="2933700" y="406400"/>
                </a:lnTo>
                <a:lnTo>
                  <a:pt x="838200" y="400050"/>
                </a:lnTo>
                <a:lnTo>
                  <a:pt x="0" y="863600"/>
                </a:lnTo>
                <a:close/>
              </a:path>
            </a:pathLst>
          </a:custGeom>
          <a:solidFill>
            <a:srgbClr val="DE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1492" y="2895814"/>
            <a:ext cx="6124323" cy="1080684"/>
          </a:xfrm>
          <a:custGeom>
            <a:avLst/>
            <a:gdLst>
              <a:gd name="connsiteX0" fmla="*/ 0 w 2749550"/>
              <a:gd name="connsiteY0" fmla="*/ 0 h 654050"/>
              <a:gd name="connsiteX1" fmla="*/ 0 w 2749550"/>
              <a:gd name="connsiteY1" fmla="*/ 654050 h 654050"/>
              <a:gd name="connsiteX2" fmla="*/ 793750 w 2749550"/>
              <a:gd name="connsiteY2" fmla="*/ 546100 h 654050"/>
              <a:gd name="connsiteX3" fmla="*/ 2743200 w 2749550"/>
              <a:gd name="connsiteY3" fmla="*/ 539750 h 654050"/>
              <a:gd name="connsiteX4" fmla="*/ 2749550 w 2749550"/>
              <a:gd name="connsiteY4" fmla="*/ 127000 h 654050"/>
              <a:gd name="connsiteX5" fmla="*/ 781050 w 2749550"/>
              <a:gd name="connsiteY5" fmla="*/ 139700 h 654050"/>
              <a:gd name="connsiteX6" fmla="*/ 0 w 2749550"/>
              <a:gd name="connsiteY6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550" h="654050">
                <a:moveTo>
                  <a:pt x="0" y="0"/>
                </a:moveTo>
                <a:lnTo>
                  <a:pt x="0" y="654050"/>
                </a:lnTo>
                <a:lnTo>
                  <a:pt x="793750" y="546100"/>
                </a:lnTo>
                <a:lnTo>
                  <a:pt x="2743200" y="539750"/>
                </a:lnTo>
                <a:cubicBezTo>
                  <a:pt x="2745317" y="402167"/>
                  <a:pt x="2747433" y="264583"/>
                  <a:pt x="2749550" y="127000"/>
                </a:cubicBezTo>
                <a:lnTo>
                  <a:pt x="781050" y="139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7348" y="1468891"/>
            <a:ext cx="5332263" cy="1426923"/>
          </a:xfrm>
          <a:custGeom>
            <a:avLst/>
            <a:gdLst>
              <a:gd name="connsiteX0" fmla="*/ 0 w 2393950"/>
              <a:gd name="connsiteY0" fmla="*/ 603250 h 863600"/>
              <a:gd name="connsiteX1" fmla="*/ 0 w 2393950"/>
              <a:gd name="connsiteY1" fmla="*/ 603250 h 863600"/>
              <a:gd name="connsiteX2" fmla="*/ 6350 w 2393950"/>
              <a:gd name="connsiteY2" fmla="*/ 0 h 863600"/>
              <a:gd name="connsiteX3" fmla="*/ 812800 w 2393950"/>
              <a:gd name="connsiteY3" fmla="*/ 469900 h 863600"/>
              <a:gd name="connsiteX4" fmla="*/ 2393950 w 2393950"/>
              <a:gd name="connsiteY4" fmla="*/ 463550 h 863600"/>
              <a:gd name="connsiteX5" fmla="*/ 2393950 w 2393950"/>
              <a:gd name="connsiteY5" fmla="*/ 857250 h 863600"/>
              <a:gd name="connsiteX6" fmla="*/ 819150 w 2393950"/>
              <a:gd name="connsiteY6" fmla="*/ 863600 h 863600"/>
              <a:gd name="connsiteX7" fmla="*/ 0 w 2393950"/>
              <a:gd name="connsiteY7" fmla="*/ 60325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3950" h="863600">
                <a:moveTo>
                  <a:pt x="0" y="603250"/>
                </a:moveTo>
                <a:lnTo>
                  <a:pt x="0" y="603250"/>
                </a:lnTo>
                <a:cubicBezTo>
                  <a:pt x="2117" y="402167"/>
                  <a:pt x="4233" y="201083"/>
                  <a:pt x="6350" y="0"/>
                </a:cubicBezTo>
                <a:lnTo>
                  <a:pt x="812800" y="469900"/>
                </a:lnTo>
                <a:lnTo>
                  <a:pt x="2393950" y="463550"/>
                </a:lnTo>
                <a:lnTo>
                  <a:pt x="2393950" y="857250"/>
                </a:lnTo>
                <a:lnTo>
                  <a:pt x="819150" y="863600"/>
                </a:lnTo>
                <a:lnTo>
                  <a:pt x="0" y="60325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21492" y="0"/>
            <a:ext cx="4907945" cy="2024971"/>
          </a:xfrm>
          <a:custGeom>
            <a:avLst/>
            <a:gdLst>
              <a:gd name="connsiteX0" fmla="*/ 0 w 2203450"/>
              <a:gd name="connsiteY0" fmla="*/ 0 h 1225550"/>
              <a:gd name="connsiteX1" fmla="*/ 0 w 2203450"/>
              <a:gd name="connsiteY1" fmla="*/ 673100 h 1225550"/>
              <a:gd name="connsiteX2" fmla="*/ 831850 w 2203450"/>
              <a:gd name="connsiteY2" fmla="*/ 1225550 h 1225550"/>
              <a:gd name="connsiteX3" fmla="*/ 2197100 w 2203450"/>
              <a:gd name="connsiteY3" fmla="*/ 1225550 h 1225550"/>
              <a:gd name="connsiteX4" fmla="*/ 2203450 w 2203450"/>
              <a:gd name="connsiteY4" fmla="*/ 812800 h 1225550"/>
              <a:gd name="connsiteX5" fmla="*/ 787400 w 2203450"/>
              <a:gd name="connsiteY5" fmla="*/ 819150 h 1225550"/>
              <a:gd name="connsiteX6" fmla="*/ 0 w 2203450"/>
              <a:gd name="connsiteY6" fmla="*/ 0 h 122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3450" h="1225550">
                <a:moveTo>
                  <a:pt x="0" y="0"/>
                </a:moveTo>
                <a:lnTo>
                  <a:pt x="0" y="673100"/>
                </a:lnTo>
                <a:lnTo>
                  <a:pt x="831850" y="1225550"/>
                </a:lnTo>
                <a:lnTo>
                  <a:pt x="2197100" y="1225550"/>
                </a:lnTo>
                <a:cubicBezTo>
                  <a:pt x="2199217" y="1087967"/>
                  <a:pt x="2201333" y="950383"/>
                  <a:pt x="2203450" y="812800"/>
                </a:cubicBezTo>
                <a:lnTo>
                  <a:pt x="78740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555776" y="-99392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CONPET</a:t>
            </a:r>
            <a:endParaRPr lang="fr-CA" sz="4000" dirty="0" smtClean="0">
              <a:solidFill>
                <a:schemeClr val="bg1"/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6796" y="4857833"/>
            <a:ext cx="8899276" cy="2003987"/>
          </a:xfrm>
          <a:custGeom>
            <a:avLst/>
            <a:gdLst>
              <a:gd name="connsiteX0" fmla="*/ 12700 w 3251200"/>
              <a:gd name="connsiteY0" fmla="*/ 1212850 h 1212850"/>
              <a:gd name="connsiteX1" fmla="*/ 838200 w 3251200"/>
              <a:gd name="connsiteY1" fmla="*/ 387350 h 1212850"/>
              <a:gd name="connsiteX2" fmla="*/ 3251200 w 3251200"/>
              <a:gd name="connsiteY2" fmla="*/ 400050 h 1212850"/>
              <a:gd name="connsiteX3" fmla="*/ 3251200 w 3251200"/>
              <a:gd name="connsiteY3" fmla="*/ 0 h 1212850"/>
              <a:gd name="connsiteX4" fmla="*/ 857250 w 3251200"/>
              <a:gd name="connsiteY4" fmla="*/ 6350 h 1212850"/>
              <a:gd name="connsiteX5" fmla="*/ 0 w 3251200"/>
              <a:gd name="connsiteY5" fmla="*/ 590550 h 1212850"/>
              <a:gd name="connsiteX6" fmla="*/ 12700 w 3251200"/>
              <a:gd name="connsiteY6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1212850">
                <a:moveTo>
                  <a:pt x="12700" y="1212850"/>
                </a:moveTo>
                <a:lnTo>
                  <a:pt x="838200" y="387350"/>
                </a:lnTo>
                <a:lnTo>
                  <a:pt x="3251200" y="400050"/>
                </a:lnTo>
                <a:lnTo>
                  <a:pt x="3251200" y="0"/>
                </a:lnTo>
                <a:lnTo>
                  <a:pt x="857250" y="6350"/>
                </a:lnTo>
                <a:lnTo>
                  <a:pt x="0" y="590550"/>
                </a:lnTo>
                <a:lnTo>
                  <a:pt x="12700" y="1212850"/>
                </a:lnTo>
                <a:close/>
              </a:path>
            </a:pathLst>
          </a:cu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979712" y="1628800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O </a:t>
            </a:r>
            <a:r>
              <a:rPr lang="pt-BR" sz="2800" dirty="0" err="1"/>
              <a:t>Conpet</a:t>
            </a:r>
            <a:r>
              <a:rPr lang="pt-BR" sz="2800" dirty="0"/>
              <a:t> é o Programa nacional da racionalização do uso dos derivados do petróleo e do gás natural que visa racionalizar o consumo de óleo diesel e promover a melhoria da qualidade do ar, reduzindo a emissão de fumaça preta de ônibus e caminhões. </a:t>
            </a:r>
            <a:r>
              <a:rPr lang="pt-BR" sz="2800" dirty="0"/>
              <a:t>CONPET é um programa do Ministério de Minas e Energia coordenado e gerido com recursos técnicos e administrativos da Petrobras S.A</a:t>
            </a:r>
            <a:r>
              <a:rPr lang="pt-BR" sz="2800" dirty="0" smtClean="0"/>
              <a:t>.</a:t>
            </a:r>
            <a:endParaRPr lang="en-US" sz="2800" dirty="0"/>
          </a:p>
          <a:p>
            <a:pPr lvl="0" algn="just"/>
            <a:endParaRPr lang="fr-CA" sz="2800" dirty="0" smtClean="0"/>
          </a:p>
        </p:txBody>
      </p:sp>
      <p:pic>
        <p:nvPicPr>
          <p:cNvPr id="1027" name="Imagem 4" descr="box_s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6402"/>
            <a:ext cx="1332398" cy="133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8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10" name="Forma livre 9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907704" y="1628800"/>
            <a:ext cx="6912768" cy="45365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979712" y="1628800"/>
            <a:ext cx="68407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dirty="0" smtClean="0"/>
              <a:t>Cumprimento dos requisitos contidos no Regulamento Técnico da Qualidade do Nível de Eficiência Energética de Edifícios </a:t>
            </a:r>
            <a:r>
              <a:rPr lang="pt-BR" sz="2800" b="1" dirty="0" smtClean="0"/>
              <a:t>COMERCIAIS</a:t>
            </a:r>
            <a:r>
              <a:rPr lang="pt-BR" sz="2800" dirty="0" smtClean="0"/>
              <a:t>, de Serviços e Públicos </a:t>
            </a:r>
            <a:r>
              <a:rPr lang="pt-BR" sz="2800" b="1" dirty="0" smtClean="0"/>
              <a:t>(RTQ-C); </a:t>
            </a:r>
          </a:p>
          <a:p>
            <a:pPr lvl="0" algn="just"/>
            <a:r>
              <a:rPr lang="pt-BR" b="1" u="sng" dirty="0" smtClean="0">
                <a:solidFill>
                  <a:schemeClr val="tx2">
                    <a:lumMod val="50000"/>
                  </a:schemeClr>
                </a:solidFill>
              </a:rPr>
              <a:t>* RTQ-R : USO RESIDENCIAL</a:t>
            </a:r>
          </a:p>
          <a:p>
            <a:pPr lvl="0" algn="just"/>
            <a:r>
              <a:rPr lang="pt-BR" sz="2800" dirty="0" smtClean="0"/>
              <a:t>O Regulamento de Avaliação de Conformidade do Nível de Eficiência Energética de Edifícios Comerciais, de Serviços e Públicos </a:t>
            </a:r>
            <a:r>
              <a:rPr lang="pt-BR" sz="2800" b="1" dirty="0" smtClean="0"/>
              <a:t>(RAC-C) </a:t>
            </a:r>
            <a:r>
              <a:rPr lang="pt-BR" sz="2800" dirty="0" smtClean="0"/>
              <a:t>para indicar o nível de eficiência.</a:t>
            </a:r>
          </a:p>
          <a:p>
            <a:pPr algn="just"/>
            <a:r>
              <a:rPr lang="pt-BR" b="1" u="sng" dirty="0" smtClean="0">
                <a:solidFill>
                  <a:schemeClr val="tx2">
                    <a:lumMod val="50000"/>
                  </a:schemeClr>
                </a:solidFill>
              </a:rPr>
              <a:t>* RTQ-R : USO RESIDENCIAL</a:t>
            </a:r>
          </a:p>
          <a:p>
            <a:pPr lvl="0" algn="just"/>
            <a:endParaRPr lang="fr-CA" sz="280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79712" y="0"/>
            <a:ext cx="6480720" cy="15716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ETIQUETAGENS PROCEL EDIFICA</a:t>
            </a:r>
            <a:br>
              <a:rPr lang="fr-CA" sz="4000" dirty="0" smtClean="0">
                <a:solidFill>
                  <a:schemeClr val="bg1"/>
                </a:solidFill>
              </a:rPr>
            </a:br>
            <a:endParaRPr lang="fr-CA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10" name="Forma livre 9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907704" y="1628800"/>
            <a:ext cx="6912768" cy="504056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41984" y="1772816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 smtClean="0"/>
              <a:t>OBTIDA POR CLASSIFICAÇÕES PARCIAIS DE: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b="1" dirty="0" smtClean="0"/>
              <a:t>            CLASSIFICAÇÃO = PONTUAÇÃO</a:t>
            </a:r>
          </a:p>
          <a:p>
            <a:pPr lvl="0">
              <a:buNone/>
            </a:pPr>
            <a:r>
              <a:rPr lang="en-US" sz="2800" dirty="0" smtClean="0"/>
              <a:t>	- ENVOLTÓRIA = 30%;</a:t>
            </a:r>
          </a:p>
          <a:p>
            <a:pPr lvl="0">
              <a:buNone/>
            </a:pPr>
            <a:endParaRPr lang="pt-BR" sz="2800" dirty="0" smtClean="0"/>
          </a:p>
          <a:p>
            <a:pPr lvl="0">
              <a:buNone/>
            </a:pPr>
            <a:r>
              <a:rPr lang="pt-BR" sz="2800" dirty="0" smtClean="0"/>
              <a:t>	- SISTEMA DE ILUMINAÇÃO = 30%;</a:t>
            </a:r>
          </a:p>
          <a:p>
            <a:pPr lvl="0">
              <a:buNone/>
            </a:pPr>
            <a:endParaRPr lang="pt-BR" sz="2800" dirty="0" smtClean="0"/>
          </a:p>
          <a:p>
            <a:pPr lvl="0">
              <a:buNone/>
            </a:pPr>
            <a:r>
              <a:rPr lang="pt-BR" sz="2800" dirty="0" smtClean="0"/>
              <a:t>	- SISTEMA DE CONDICIONAMENTO 	  DE AR = 40%.</a:t>
            </a:r>
          </a:p>
          <a:p>
            <a:pPr lvl="0">
              <a:buNone/>
            </a:pPr>
            <a:endParaRPr lang="pt-BR" sz="2800" dirty="0" smtClean="0"/>
          </a:p>
          <a:p>
            <a:pPr lvl="0">
              <a:buNone/>
            </a:pPr>
            <a:r>
              <a:rPr lang="pt-BR" sz="2800" dirty="0" smtClean="0"/>
              <a:t>	- BONIFICAÇÕES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480720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640960" cy="5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51520" y="3140969"/>
            <a:ext cx="8640960" cy="93610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619672" y="332656"/>
            <a:ext cx="6462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PONTUAÇÃO TOTAL</a:t>
            </a:r>
          </a:p>
          <a:p>
            <a:pPr>
              <a:buNone/>
            </a:pPr>
            <a:endParaRPr lang="pt-BR" sz="2800" dirty="0" smtClean="0"/>
          </a:p>
          <a:p>
            <a:pPr lvl="0"/>
            <a:endParaRPr lang="pt-BR" sz="28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251520" y="357301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 smtClean="0"/>
              <a:t> PT </a:t>
            </a:r>
            <a:r>
              <a:rPr lang="pt-BR" sz="2000" dirty="0" smtClean="0"/>
              <a:t>=         </a:t>
            </a:r>
            <a:r>
              <a:rPr lang="pt-BR" sz="1600" b="1" dirty="0" smtClean="0"/>
              <a:t>0,30 (Envoltória)      </a:t>
            </a:r>
            <a:r>
              <a:rPr lang="pt-BR" sz="2000" dirty="0" smtClean="0"/>
              <a:t>+   </a:t>
            </a:r>
            <a:r>
              <a:rPr lang="pt-BR" sz="1600" b="1" dirty="0" smtClean="0"/>
              <a:t>0,30 (Iluminação)</a:t>
            </a:r>
            <a:r>
              <a:rPr lang="pt-BR" sz="1600" dirty="0" smtClean="0"/>
              <a:t>  </a:t>
            </a:r>
            <a:r>
              <a:rPr lang="pt-BR" sz="2000" dirty="0" smtClean="0"/>
              <a:t>+   </a:t>
            </a:r>
            <a:r>
              <a:rPr lang="pt-BR" sz="1600" b="1" dirty="0" smtClean="0"/>
              <a:t>0,40 (Sistema de Cond. de Ar)    </a:t>
            </a:r>
            <a:r>
              <a:rPr lang="pt-BR" sz="2000" dirty="0" smtClean="0"/>
              <a:t>+</a:t>
            </a:r>
            <a:r>
              <a:rPr lang="pt-BR" sz="1600" dirty="0" smtClean="0"/>
              <a:t>   </a:t>
            </a:r>
            <a:r>
              <a:rPr lang="pt-BR" sz="1600" b="1" dirty="0" smtClean="0"/>
              <a:t>BONUS</a:t>
            </a:r>
            <a:endParaRPr lang="pt-BR" sz="2000" b="1" dirty="0" smtClean="0"/>
          </a:p>
          <a:p>
            <a:pPr lvl="0"/>
            <a:endParaRPr lang="pt-BR" sz="2800" dirty="0" smtClean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2123728" y="3140969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427984" y="3140969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6228184" y="3140969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8676456" y="3140969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32" name="Forma livre 31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Forma livre 32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Forma livre 33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Forma livre 34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Forma livre 35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416824" cy="1571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bg1"/>
                </a:solidFill>
              </a:rPr>
              <a:t>PROCEL EDIFICA - ENVOLTÓRIA</a:t>
            </a:r>
            <a:br>
              <a:rPr lang="fr-CA" sz="4000" dirty="0" smtClean="0">
                <a:solidFill>
                  <a:schemeClr val="bg1"/>
                </a:solidFill>
              </a:rPr>
            </a:br>
            <a:r>
              <a:rPr lang="fr-CA" sz="4000" dirty="0" smtClean="0">
                <a:solidFill>
                  <a:schemeClr val="bg1"/>
                </a:solidFill>
              </a:rPr>
              <a:t>RTQ-C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156" t="24375" r="26758" b="17500"/>
          <a:stretch>
            <a:fillRect/>
          </a:stretch>
        </p:blipFill>
        <p:spPr bwMode="auto">
          <a:xfrm>
            <a:off x="1115616" y="1556792"/>
            <a:ext cx="36236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932040" y="1556792"/>
            <a:ext cx="4057651" cy="345638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962901" y="1556792"/>
            <a:ext cx="4001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PRÉ-REQUISITOS PARA ENVOLTÓRIA: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pt-BR" dirty="0" smtClean="0"/>
              <a:t>TAMANHO DAS ABERTURAS PARA VENTILAÇÃO; </a:t>
            </a:r>
          </a:p>
          <a:p>
            <a:pPr lvl="0">
              <a:buFont typeface="Arial" pitchFamily="34" charset="0"/>
              <a:buChar char="•"/>
            </a:pP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dirty="0" smtClean="0"/>
              <a:t>PROTEÇÃO DAS ABERTURAS; </a:t>
            </a:r>
          </a:p>
          <a:p>
            <a:pPr lvl="0">
              <a:buFont typeface="Arial" pitchFamily="34" charset="0"/>
              <a:buChar char="•"/>
            </a:pP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dirty="0" smtClean="0"/>
              <a:t>VEDAÇÕES EXTERNAS (TIPO DE PAREDE EXTERNA E TIPO DE COBERTURA); </a:t>
            </a:r>
          </a:p>
          <a:p>
            <a:pPr lvl="0">
              <a:buFont typeface="Arial" pitchFamily="34" charset="0"/>
              <a:buChar char="•"/>
            </a:pPr>
            <a:endParaRPr lang="pt-BR" dirty="0" smtClean="0"/>
          </a:p>
          <a:p>
            <a:pPr lvl="0">
              <a:buFont typeface="Arial" pitchFamily="34" charset="0"/>
              <a:buChar char="•"/>
            </a:pPr>
            <a:r>
              <a:rPr lang="pt-BR" dirty="0" smtClean="0"/>
              <a:t>ESTRATÉGIAS DE CONDICIONAMENTO TÉRMICO PASSIVO.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17578" t="50625" r="15039" b="22187"/>
          <a:stretch>
            <a:fillRect/>
          </a:stretch>
        </p:blipFill>
        <p:spPr bwMode="auto">
          <a:xfrm>
            <a:off x="1115616" y="5085184"/>
            <a:ext cx="4680520" cy="118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2160240" y="188640"/>
            <a:ext cx="75243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 smtClean="0">
                <a:solidFill>
                  <a:schemeClr val="bg1"/>
                </a:solidFill>
              </a:rPr>
              <a:t>PROCEL EDIFICA – ILUMINAÇÃO</a:t>
            </a:r>
          </a:p>
          <a:p>
            <a:r>
              <a:rPr lang="fr-CA" sz="3600" dirty="0" smtClean="0">
                <a:solidFill>
                  <a:schemeClr val="bg1"/>
                </a:solidFill>
              </a:rPr>
              <a:t>RTQ-C</a:t>
            </a:r>
            <a:endParaRPr lang="pt-BR" sz="3600" dirty="0" smtClean="0"/>
          </a:p>
          <a:p>
            <a:pPr lvl="0"/>
            <a:endParaRPr lang="pt-BR" sz="2800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2267744" y="1556792"/>
            <a:ext cx="6624736" cy="381642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31232" y="1556792"/>
            <a:ext cx="691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PRÉ-REQUISITOS PARA ILUMINAÇÃO:</a:t>
            </a:r>
          </a:p>
          <a:p>
            <a:endParaRPr lang="en-US" sz="2000" dirty="0" smtClean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1: </a:t>
            </a:r>
            <a:r>
              <a:rPr lang="pt-BR" sz="2000" dirty="0" smtClean="0"/>
              <a:t>DIVISÃO DOS CIRCUITOS</a:t>
            </a:r>
          </a:p>
          <a:p>
            <a:endParaRPr lang="pt-BR" sz="2000" dirty="0" smtClean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2: </a:t>
            </a:r>
            <a:r>
              <a:rPr lang="pt-BR" sz="2000" dirty="0" smtClean="0"/>
              <a:t>CONTRIBUIÇÃO DA LUZ NATURAL</a:t>
            </a:r>
          </a:p>
          <a:p>
            <a:r>
              <a:rPr lang="pt-BR" sz="2000" dirty="0" smtClean="0"/>
              <a:t>	AMBIENTES COM JANELAS VOLTADAS PARA O 	AMBIENTE EXTERNO;</a:t>
            </a:r>
          </a:p>
          <a:p>
            <a:endParaRPr lang="pt-BR" sz="2000" dirty="0" smtClean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3</a:t>
            </a:r>
            <a:r>
              <a:rPr lang="pt-BR" sz="2000" dirty="0" smtClean="0"/>
              <a:t>: DESLIGAMENTO AUTOMÁTICO DO 	SISTEMA 	                 DE ILUMINAÇÃO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	AMBIENTES MAIORES QUE 250M² </a:t>
            </a:r>
            <a:r>
              <a:rPr lang="pt-BR" dirty="0" smtClean="0"/>
              <a:t>	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7"/>
          <p:cNvGrpSpPr/>
          <p:nvPr/>
        </p:nvGrpSpPr>
        <p:grpSpPr>
          <a:xfrm>
            <a:off x="-6796" y="0"/>
            <a:ext cx="7241694" cy="6861820"/>
            <a:chOff x="-6796" y="2708920"/>
            <a:chExt cx="3251200" cy="4152900"/>
          </a:xfrm>
        </p:grpSpPr>
        <p:sp>
          <p:nvSpPr>
            <p:cNvPr id="6" name="Forma livre 5"/>
            <p:cNvSpPr/>
            <p:nvPr/>
          </p:nvSpPr>
          <p:spPr>
            <a:xfrm>
              <a:off x="-6796" y="5648970"/>
              <a:ext cx="3251200" cy="1212850"/>
            </a:xfrm>
            <a:custGeom>
              <a:avLst/>
              <a:gdLst>
                <a:gd name="connsiteX0" fmla="*/ 12700 w 3251200"/>
                <a:gd name="connsiteY0" fmla="*/ 1212850 h 1212850"/>
                <a:gd name="connsiteX1" fmla="*/ 838200 w 3251200"/>
                <a:gd name="connsiteY1" fmla="*/ 387350 h 1212850"/>
                <a:gd name="connsiteX2" fmla="*/ 3251200 w 3251200"/>
                <a:gd name="connsiteY2" fmla="*/ 400050 h 1212850"/>
                <a:gd name="connsiteX3" fmla="*/ 3251200 w 3251200"/>
                <a:gd name="connsiteY3" fmla="*/ 0 h 1212850"/>
                <a:gd name="connsiteX4" fmla="*/ 857250 w 3251200"/>
                <a:gd name="connsiteY4" fmla="*/ 6350 h 1212850"/>
                <a:gd name="connsiteX5" fmla="*/ 0 w 3251200"/>
                <a:gd name="connsiteY5" fmla="*/ 590550 h 1212850"/>
                <a:gd name="connsiteX6" fmla="*/ 12700 w 3251200"/>
                <a:gd name="connsiteY6" fmla="*/ 1212850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200" h="1212850">
                  <a:moveTo>
                    <a:pt x="12700" y="1212850"/>
                  </a:moveTo>
                  <a:lnTo>
                    <a:pt x="838200" y="387350"/>
                  </a:lnTo>
                  <a:lnTo>
                    <a:pt x="3251200" y="400050"/>
                  </a:lnTo>
                  <a:lnTo>
                    <a:pt x="3251200" y="0"/>
                  </a:lnTo>
                  <a:lnTo>
                    <a:pt x="857250" y="6350"/>
                  </a:lnTo>
                  <a:lnTo>
                    <a:pt x="0" y="590550"/>
                  </a:lnTo>
                  <a:lnTo>
                    <a:pt x="12700" y="121285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-446" y="5121920"/>
              <a:ext cx="2933700" cy="863600"/>
            </a:xfrm>
            <a:custGeom>
              <a:avLst/>
              <a:gdLst>
                <a:gd name="connsiteX0" fmla="*/ 0 w 2933700"/>
                <a:gd name="connsiteY0" fmla="*/ 863600 h 863600"/>
                <a:gd name="connsiteX1" fmla="*/ 0 w 2933700"/>
                <a:gd name="connsiteY1" fmla="*/ 203200 h 863600"/>
                <a:gd name="connsiteX2" fmla="*/ 869950 w 2933700"/>
                <a:gd name="connsiteY2" fmla="*/ 0 h 863600"/>
                <a:gd name="connsiteX3" fmla="*/ 2927350 w 2933700"/>
                <a:gd name="connsiteY3" fmla="*/ 0 h 863600"/>
                <a:gd name="connsiteX4" fmla="*/ 2933700 w 2933700"/>
                <a:gd name="connsiteY4" fmla="*/ 406400 h 863600"/>
                <a:gd name="connsiteX5" fmla="*/ 838200 w 2933700"/>
                <a:gd name="connsiteY5" fmla="*/ 400050 h 863600"/>
                <a:gd name="connsiteX6" fmla="*/ 0 w 2933700"/>
                <a:gd name="connsiteY6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3700" h="863600">
                  <a:moveTo>
                    <a:pt x="0" y="863600"/>
                  </a:moveTo>
                  <a:lnTo>
                    <a:pt x="0" y="203200"/>
                  </a:lnTo>
                  <a:lnTo>
                    <a:pt x="869950" y="0"/>
                  </a:lnTo>
                  <a:lnTo>
                    <a:pt x="2927350" y="0"/>
                  </a:lnTo>
                  <a:lnTo>
                    <a:pt x="2933700" y="406400"/>
                  </a:lnTo>
                  <a:lnTo>
                    <a:pt x="838200" y="400050"/>
                  </a:lnTo>
                  <a:lnTo>
                    <a:pt x="0" y="863600"/>
                  </a:lnTo>
                  <a:close/>
                </a:path>
              </a:pathLst>
            </a:custGeom>
            <a:solidFill>
              <a:srgbClr val="DE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904" y="4461520"/>
              <a:ext cx="2749550" cy="654050"/>
            </a:xfrm>
            <a:custGeom>
              <a:avLst/>
              <a:gdLst>
                <a:gd name="connsiteX0" fmla="*/ 0 w 2749550"/>
                <a:gd name="connsiteY0" fmla="*/ 0 h 654050"/>
                <a:gd name="connsiteX1" fmla="*/ 0 w 2749550"/>
                <a:gd name="connsiteY1" fmla="*/ 654050 h 654050"/>
                <a:gd name="connsiteX2" fmla="*/ 793750 w 2749550"/>
                <a:gd name="connsiteY2" fmla="*/ 546100 h 654050"/>
                <a:gd name="connsiteX3" fmla="*/ 2743200 w 2749550"/>
                <a:gd name="connsiteY3" fmla="*/ 539750 h 654050"/>
                <a:gd name="connsiteX4" fmla="*/ 2749550 w 2749550"/>
                <a:gd name="connsiteY4" fmla="*/ 127000 h 654050"/>
                <a:gd name="connsiteX5" fmla="*/ 781050 w 2749550"/>
                <a:gd name="connsiteY5" fmla="*/ 139700 h 654050"/>
                <a:gd name="connsiteX6" fmla="*/ 0 w 2749550"/>
                <a:gd name="connsiteY6" fmla="*/ 0 h 6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550" h="654050">
                  <a:moveTo>
                    <a:pt x="0" y="0"/>
                  </a:moveTo>
                  <a:lnTo>
                    <a:pt x="0" y="654050"/>
                  </a:lnTo>
                  <a:lnTo>
                    <a:pt x="793750" y="546100"/>
                  </a:lnTo>
                  <a:lnTo>
                    <a:pt x="2743200" y="539750"/>
                  </a:lnTo>
                  <a:cubicBezTo>
                    <a:pt x="2745317" y="402167"/>
                    <a:pt x="2747433" y="264583"/>
                    <a:pt x="2749550" y="127000"/>
                  </a:cubicBezTo>
                  <a:lnTo>
                    <a:pt x="781050" y="139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-446" y="3597920"/>
              <a:ext cx="2393950" cy="863600"/>
            </a:xfrm>
            <a:custGeom>
              <a:avLst/>
              <a:gdLst>
                <a:gd name="connsiteX0" fmla="*/ 0 w 2393950"/>
                <a:gd name="connsiteY0" fmla="*/ 603250 h 863600"/>
                <a:gd name="connsiteX1" fmla="*/ 0 w 2393950"/>
                <a:gd name="connsiteY1" fmla="*/ 603250 h 863600"/>
                <a:gd name="connsiteX2" fmla="*/ 6350 w 2393950"/>
                <a:gd name="connsiteY2" fmla="*/ 0 h 863600"/>
                <a:gd name="connsiteX3" fmla="*/ 812800 w 2393950"/>
                <a:gd name="connsiteY3" fmla="*/ 469900 h 863600"/>
                <a:gd name="connsiteX4" fmla="*/ 2393950 w 2393950"/>
                <a:gd name="connsiteY4" fmla="*/ 463550 h 863600"/>
                <a:gd name="connsiteX5" fmla="*/ 2393950 w 2393950"/>
                <a:gd name="connsiteY5" fmla="*/ 857250 h 863600"/>
                <a:gd name="connsiteX6" fmla="*/ 819150 w 2393950"/>
                <a:gd name="connsiteY6" fmla="*/ 863600 h 863600"/>
                <a:gd name="connsiteX7" fmla="*/ 0 w 2393950"/>
                <a:gd name="connsiteY7" fmla="*/ 60325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3950" h="863600">
                  <a:moveTo>
                    <a:pt x="0" y="603250"/>
                  </a:moveTo>
                  <a:lnTo>
                    <a:pt x="0" y="603250"/>
                  </a:lnTo>
                  <a:cubicBezTo>
                    <a:pt x="2117" y="402167"/>
                    <a:pt x="4233" y="201083"/>
                    <a:pt x="6350" y="0"/>
                  </a:cubicBezTo>
                  <a:lnTo>
                    <a:pt x="812800" y="469900"/>
                  </a:lnTo>
                  <a:lnTo>
                    <a:pt x="2393950" y="463550"/>
                  </a:lnTo>
                  <a:lnTo>
                    <a:pt x="2393950" y="857250"/>
                  </a:lnTo>
                  <a:lnTo>
                    <a:pt x="819150" y="863600"/>
                  </a:lnTo>
                  <a:lnTo>
                    <a:pt x="0" y="60325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5904" y="2708920"/>
              <a:ext cx="2203450" cy="1225550"/>
            </a:xfrm>
            <a:custGeom>
              <a:avLst/>
              <a:gdLst>
                <a:gd name="connsiteX0" fmla="*/ 0 w 2203450"/>
                <a:gd name="connsiteY0" fmla="*/ 0 h 1225550"/>
                <a:gd name="connsiteX1" fmla="*/ 0 w 2203450"/>
                <a:gd name="connsiteY1" fmla="*/ 673100 h 1225550"/>
                <a:gd name="connsiteX2" fmla="*/ 831850 w 2203450"/>
                <a:gd name="connsiteY2" fmla="*/ 1225550 h 1225550"/>
                <a:gd name="connsiteX3" fmla="*/ 2197100 w 2203450"/>
                <a:gd name="connsiteY3" fmla="*/ 1225550 h 1225550"/>
                <a:gd name="connsiteX4" fmla="*/ 2203450 w 2203450"/>
                <a:gd name="connsiteY4" fmla="*/ 812800 h 1225550"/>
                <a:gd name="connsiteX5" fmla="*/ 787400 w 2203450"/>
                <a:gd name="connsiteY5" fmla="*/ 819150 h 1225550"/>
                <a:gd name="connsiteX6" fmla="*/ 0 w 2203450"/>
                <a:gd name="connsiteY6" fmla="*/ 0 h 122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3450" h="1225550">
                  <a:moveTo>
                    <a:pt x="0" y="0"/>
                  </a:moveTo>
                  <a:lnTo>
                    <a:pt x="0" y="673100"/>
                  </a:lnTo>
                  <a:lnTo>
                    <a:pt x="831850" y="1225550"/>
                  </a:lnTo>
                  <a:lnTo>
                    <a:pt x="2197100" y="1225550"/>
                  </a:lnTo>
                  <a:cubicBezTo>
                    <a:pt x="2199217" y="1087967"/>
                    <a:pt x="2201333" y="950383"/>
                    <a:pt x="2203450" y="812800"/>
                  </a:cubicBezTo>
                  <a:lnTo>
                    <a:pt x="787400" y="819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539552" y="1609050"/>
            <a:ext cx="7920880" cy="360040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539552" y="1681058"/>
            <a:ext cx="784887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PRÉ-REQUISITOS PARA ILUMINAÇÃO:</a:t>
            </a:r>
          </a:p>
          <a:p>
            <a:endParaRPr lang="en-US" sz="2000" dirty="0" smtClean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1: </a:t>
            </a:r>
            <a:r>
              <a:rPr lang="pt-BR" sz="2000" dirty="0" smtClean="0"/>
              <a:t>SOMBREAMENTO E PROTEÇÃO CONTRA INTEMPÉRIES;</a:t>
            </a:r>
          </a:p>
          <a:p>
            <a:endParaRPr lang="pt-BR" sz="2000" dirty="0" smtClean="0"/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2: </a:t>
            </a:r>
            <a:r>
              <a:rPr lang="pt-BR" sz="2000" dirty="0" smtClean="0"/>
              <a:t>POSSUIR EFICIÊNCIA AVALIADA PELO PBE/INMETRO DE       		ACORDO COM AS NORMAS BRASILEIRAS E/OU 			INTERNACIONAIS;</a:t>
            </a:r>
          </a:p>
          <a:p>
            <a:r>
              <a:rPr lang="pt-BR" sz="2000" dirty="0" smtClean="0"/>
              <a:t>	</a:t>
            </a:r>
            <a:r>
              <a:rPr lang="pt-BR" sz="2000" b="1" dirty="0" smtClean="0"/>
              <a:t>- ITEM 3</a:t>
            </a:r>
            <a:r>
              <a:rPr lang="pt-BR" sz="2000" dirty="0" smtClean="0"/>
              <a:t>: RESPEITAR NORMAS TÉCNICAS VIGENTES;</a:t>
            </a:r>
          </a:p>
          <a:p>
            <a:endParaRPr lang="pt-BR" sz="2000" dirty="0" smtClean="0"/>
          </a:p>
          <a:p>
            <a:r>
              <a:rPr lang="pt-BR" sz="2000" b="1" dirty="0" smtClean="0"/>
              <a:t>	- ITEM 4</a:t>
            </a:r>
            <a:r>
              <a:rPr lang="pt-BR" sz="2000" dirty="0" smtClean="0"/>
              <a:t>: DEVE IMPEDIR REAQUECIMENTO  SIMULTÂNEO;</a:t>
            </a:r>
          </a:p>
          <a:p>
            <a:pPr>
              <a:buNone/>
            </a:pPr>
            <a:endParaRPr lang="pt-BR" sz="2000" dirty="0" smtClean="0"/>
          </a:p>
          <a:p>
            <a:r>
              <a:rPr lang="pt-BR" sz="2000" dirty="0" smtClean="0"/>
              <a:t>	</a:t>
            </a: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251520" y="213608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dirty="0" smtClean="0">
                <a:solidFill>
                  <a:schemeClr val="bg1"/>
                </a:solidFill>
              </a:rPr>
              <a:t>PROCEL EDIFICA – CONDICIONAMENTO DE AR</a:t>
            </a:r>
          </a:p>
          <a:p>
            <a:r>
              <a:rPr lang="fr-CA" sz="3600" dirty="0" smtClean="0">
                <a:solidFill>
                  <a:schemeClr val="bg1"/>
                </a:solidFill>
              </a:rPr>
              <a:t>RTQ-C</a:t>
            </a:r>
            <a:endParaRPr lang="pt-BR" sz="3600" dirty="0" smtClean="0"/>
          </a:p>
          <a:p>
            <a:pPr lvl="0"/>
            <a:endParaRPr lang="pt-BR" sz="2800" dirty="0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3se2G4IEigh8M3GYVPB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387</Words>
  <Application>Microsoft Office PowerPoint</Application>
  <PresentationFormat>Apresentação na tela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SELOS DE CERTIFICAÇÃO NO MUNDO</vt:lpstr>
      <vt:lpstr>CONPET</vt:lpstr>
      <vt:lpstr>ETIQUETAGENS PROCEL EDIFICA </vt:lpstr>
      <vt:lpstr>PROCEL EDIFICA RTQ-C</vt:lpstr>
      <vt:lpstr>Apresentação do PowerPoint</vt:lpstr>
      <vt:lpstr>PROCEL EDIFICA - ENVOLTÓRIA RTQ-C</vt:lpstr>
      <vt:lpstr>Apresentação do PowerPoint</vt:lpstr>
      <vt:lpstr>Apresentação do PowerPoint</vt:lpstr>
      <vt:lpstr>Apresentação do PowerPoint</vt:lpstr>
      <vt:lpstr>PROCEL EDIFICA RTQ-C</vt:lpstr>
      <vt:lpstr>PROCEL EDIFICA RTQ-C</vt:lpstr>
      <vt:lpstr>ESTUDO DE CASO – SEDE CEMIG EM BELO HORIZONTE - MG</vt:lpstr>
      <vt:lpstr>PROCEL EDIFICA RTQ-C</vt:lpstr>
      <vt:lpstr>Apresentação do PowerPoint</vt:lpstr>
      <vt:lpstr>PROCEL EDIFICA – NOTA FINAL RTQ-C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</dc:creator>
  <cp:lastModifiedBy>Mari</cp:lastModifiedBy>
  <cp:revision>54</cp:revision>
  <dcterms:created xsi:type="dcterms:W3CDTF">2011-11-17T19:42:43Z</dcterms:created>
  <dcterms:modified xsi:type="dcterms:W3CDTF">2011-11-25T13:23:33Z</dcterms:modified>
</cp:coreProperties>
</file>