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57" r:id="rId4"/>
    <p:sldId id="258" r:id="rId5"/>
    <p:sldId id="259" r:id="rId6"/>
    <p:sldId id="260" r:id="rId7"/>
    <p:sldId id="261" r:id="rId8"/>
    <p:sldId id="268" r:id="rId9"/>
    <p:sldId id="262" r:id="rId10"/>
    <p:sldId id="263" r:id="rId11"/>
    <p:sldId id="269" r:id="rId12"/>
    <p:sldId id="264" r:id="rId13"/>
    <p:sldId id="266" r:id="rId14"/>
    <p:sldId id="265" r:id="rId15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7845B-8A2A-4C1F-B92E-37C8A50356D0}" type="datetimeFigureOut">
              <a:rPr lang="pt-BR" smtClean="0"/>
              <a:pPr/>
              <a:t>16/08/2010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C33A8-8267-4C22-BF94-4BCEA3950D2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7845B-8A2A-4C1F-B92E-37C8A50356D0}" type="datetimeFigureOut">
              <a:rPr lang="pt-BR" smtClean="0"/>
              <a:pPr/>
              <a:t>16/08/2010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C33A8-8267-4C22-BF94-4BCEA3950D2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7845B-8A2A-4C1F-B92E-37C8A50356D0}" type="datetimeFigureOut">
              <a:rPr lang="pt-BR" smtClean="0"/>
              <a:pPr/>
              <a:t>16/08/2010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C33A8-8267-4C22-BF94-4BCEA3950D2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7845B-8A2A-4C1F-B92E-37C8A50356D0}" type="datetimeFigureOut">
              <a:rPr lang="pt-BR" smtClean="0"/>
              <a:pPr/>
              <a:t>16/08/2010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C33A8-8267-4C22-BF94-4BCEA3950D2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7845B-8A2A-4C1F-B92E-37C8A50356D0}" type="datetimeFigureOut">
              <a:rPr lang="pt-BR" smtClean="0"/>
              <a:pPr/>
              <a:t>16/08/2010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C33A8-8267-4C22-BF94-4BCEA3950D2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7845B-8A2A-4C1F-B92E-37C8A50356D0}" type="datetimeFigureOut">
              <a:rPr lang="pt-BR" smtClean="0"/>
              <a:pPr/>
              <a:t>16/08/2010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C33A8-8267-4C22-BF94-4BCEA3950D2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7845B-8A2A-4C1F-B92E-37C8A50356D0}" type="datetimeFigureOut">
              <a:rPr lang="pt-BR" smtClean="0"/>
              <a:pPr/>
              <a:t>16/08/2010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C33A8-8267-4C22-BF94-4BCEA3950D2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7845B-8A2A-4C1F-B92E-37C8A50356D0}" type="datetimeFigureOut">
              <a:rPr lang="pt-BR" smtClean="0"/>
              <a:pPr/>
              <a:t>16/08/2010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C33A8-8267-4C22-BF94-4BCEA3950D2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7845B-8A2A-4C1F-B92E-37C8A50356D0}" type="datetimeFigureOut">
              <a:rPr lang="pt-BR" smtClean="0"/>
              <a:pPr/>
              <a:t>16/08/2010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C33A8-8267-4C22-BF94-4BCEA3950D2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7845B-8A2A-4C1F-B92E-37C8A50356D0}" type="datetimeFigureOut">
              <a:rPr lang="pt-BR" smtClean="0"/>
              <a:pPr/>
              <a:t>16/08/2010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C33A8-8267-4C22-BF94-4BCEA3950D2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7845B-8A2A-4C1F-B92E-37C8A50356D0}" type="datetimeFigureOut">
              <a:rPr lang="pt-BR" smtClean="0"/>
              <a:pPr/>
              <a:t>16/08/2010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C33A8-8267-4C22-BF94-4BCEA3950D2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87845B-8A2A-4C1F-B92E-37C8A50356D0}" type="datetimeFigureOut">
              <a:rPr lang="pt-BR" smtClean="0"/>
              <a:pPr/>
              <a:t>16/08/2010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DC33A8-8267-4C22-BF94-4BCEA3950D2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Instâncias de definição do currículo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Aula 3</a:t>
            </a:r>
          </a:p>
          <a:p>
            <a:r>
              <a:rPr lang="pt-BR" dirty="0" smtClean="0"/>
              <a:t>16/agosto/2010</a:t>
            </a:r>
            <a:endParaRPr lang="pt-B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214283" y="142852"/>
          <a:ext cx="8786873" cy="6319277"/>
        </p:xfrm>
        <a:graphic>
          <a:graphicData uri="http://schemas.openxmlformats.org/drawingml/2006/table">
            <a:tbl>
              <a:tblPr/>
              <a:tblGrid>
                <a:gridCol w="1882902"/>
                <a:gridCol w="2353627"/>
                <a:gridCol w="2275172"/>
                <a:gridCol w="2275172"/>
              </a:tblGrid>
              <a:tr h="6455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b="1" dirty="0">
                          <a:latin typeface="Calibri"/>
                          <a:ea typeface="Calibri"/>
                          <a:cs typeface="Calibri"/>
                        </a:rPr>
                        <a:t>Competências</a:t>
                      </a:r>
                      <a:endParaRPr lang="pt-BR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b="1" dirty="0">
                          <a:latin typeface="Calibri"/>
                          <a:ea typeface="Calibri"/>
                          <a:cs typeface="Calibri"/>
                        </a:rPr>
                        <a:t>gerais </a:t>
                      </a:r>
                      <a:endParaRPr lang="pt-BR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18" marR="5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b="1" dirty="0">
                          <a:latin typeface="Calibri"/>
                          <a:ea typeface="Calibri"/>
                          <a:cs typeface="Calibri"/>
                        </a:rPr>
                        <a:t>Habilidades gerais e específicas</a:t>
                      </a:r>
                      <a:endParaRPr lang="pt-BR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18" marR="5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4024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latin typeface="Calibri"/>
                          <a:ea typeface="Calibri"/>
                          <a:cs typeface="Calibri"/>
                        </a:rPr>
                        <a:t>Representar</a:t>
                      </a:r>
                      <a:r>
                        <a:rPr lang="pt-BR" sz="1800" dirty="0" smtClean="0">
                          <a:latin typeface="Calibri"/>
                          <a:ea typeface="Calibri"/>
                          <a:cs typeface="Calibri"/>
                        </a:rPr>
                        <a:t>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 smtClean="0">
                          <a:latin typeface="Calibri"/>
                          <a:ea typeface="Calibri"/>
                          <a:cs typeface="Calibri"/>
                        </a:rPr>
                        <a:t>Comunicar-se</a:t>
                      </a:r>
                      <a:r>
                        <a:rPr lang="pt-BR" sz="1800" dirty="0">
                          <a:latin typeface="Calibri"/>
                          <a:ea typeface="Calibri"/>
                          <a:cs typeface="Calibri"/>
                        </a:rPr>
                        <a:t>.</a:t>
                      </a:r>
                      <a:endParaRPr lang="pt-BR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latin typeface="Calibri"/>
                          <a:ea typeface="Calibri"/>
                          <a:cs typeface="Calibri"/>
                        </a:rPr>
                        <a:t>Conviver.</a:t>
                      </a:r>
                      <a:endParaRPr lang="pt-BR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18" marR="5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latin typeface="Calibri"/>
                          <a:ea typeface="Calibri"/>
                          <a:cs typeface="Calibri"/>
                        </a:rPr>
                        <a:t>Ler e se expressar com textos, </a:t>
                      </a:r>
                      <a:r>
                        <a:rPr lang="pt-BR" sz="1800" dirty="0" err="1">
                          <a:latin typeface="Calibri"/>
                          <a:ea typeface="Calibri"/>
                          <a:cs typeface="Calibri"/>
                        </a:rPr>
                        <a:t>icones</a:t>
                      </a:r>
                      <a:r>
                        <a:rPr lang="pt-BR" sz="1800" dirty="0">
                          <a:latin typeface="Calibri"/>
                          <a:ea typeface="Calibri"/>
                          <a:cs typeface="Calibri"/>
                        </a:rPr>
                        <a:t>, cifras, </a:t>
                      </a:r>
                      <a:r>
                        <a:rPr lang="pt-BR" sz="1800" dirty="0" err="1">
                          <a:latin typeface="Calibri"/>
                          <a:ea typeface="Calibri"/>
                          <a:cs typeface="Calibri"/>
                        </a:rPr>
                        <a:t>graficos</a:t>
                      </a:r>
                      <a:r>
                        <a:rPr lang="pt-BR" sz="1800" dirty="0">
                          <a:latin typeface="Calibri"/>
                          <a:ea typeface="Calibri"/>
                          <a:cs typeface="Calibri"/>
                        </a:rPr>
                        <a:t>,</a:t>
                      </a:r>
                      <a:endParaRPr lang="pt-BR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latin typeface="Calibri"/>
                          <a:ea typeface="Calibri"/>
                          <a:cs typeface="Calibri"/>
                        </a:rPr>
                        <a:t>tabelas e formulas.</a:t>
                      </a:r>
                      <a:endParaRPr lang="pt-BR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latin typeface="Calibri"/>
                          <a:ea typeface="Calibri"/>
                          <a:cs typeface="Calibri"/>
                        </a:rPr>
                        <a:t>Converter uma linguagem em outra.</a:t>
                      </a:r>
                      <a:endParaRPr lang="pt-BR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18" marR="5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latin typeface="Calibri"/>
                          <a:ea typeface="Calibri"/>
                          <a:cs typeface="Calibri"/>
                        </a:rPr>
                        <a:t>Registrar medidas e</a:t>
                      </a:r>
                      <a:endParaRPr lang="pt-BR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 err="1">
                          <a:latin typeface="Calibri"/>
                          <a:ea typeface="Calibri"/>
                          <a:cs typeface="Calibri"/>
                        </a:rPr>
                        <a:t>observacoes</a:t>
                      </a:r>
                      <a:r>
                        <a:rPr lang="pt-BR" sz="1800" dirty="0">
                          <a:latin typeface="Calibri"/>
                          <a:ea typeface="Calibri"/>
                          <a:cs typeface="Calibri"/>
                        </a:rPr>
                        <a:t>. • Descrever </a:t>
                      </a:r>
                      <a:r>
                        <a:rPr lang="pt-BR" sz="1800" dirty="0" err="1">
                          <a:latin typeface="Calibri"/>
                          <a:ea typeface="Calibri"/>
                          <a:cs typeface="Calibri"/>
                        </a:rPr>
                        <a:t>situacoes</a:t>
                      </a:r>
                      <a:r>
                        <a:rPr lang="pt-BR" sz="1800" dirty="0">
                          <a:latin typeface="Calibri"/>
                          <a:ea typeface="Calibri"/>
                          <a:cs typeface="Calibri"/>
                        </a:rPr>
                        <a:t>. Planejar e fazer entrevistas.</a:t>
                      </a:r>
                      <a:endParaRPr lang="pt-BR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18" marR="5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latin typeface="Calibri"/>
                          <a:ea typeface="Calibri"/>
                          <a:cs typeface="Calibri"/>
                        </a:rPr>
                        <a:t>Sistematizar dados.</a:t>
                      </a:r>
                      <a:endParaRPr lang="pt-BR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latin typeface="Calibri"/>
                          <a:ea typeface="Calibri"/>
                          <a:cs typeface="Calibri"/>
                        </a:rPr>
                        <a:t>Elaborar </a:t>
                      </a:r>
                      <a:r>
                        <a:rPr lang="pt-BR" sz="1800" dirty="0" err="1">
                          <a:latin typeface="Calibri"/>
                          <a:ea typeface="Calibri"/>
                          <a:cs typeface="Calibri"/>
                        </a:rPr>
                        <a:t>relatorios</a:t>
                      </a:r>
                      <a:r>
                        <a:rPr lang="pt-BR" sz="1800" dirty="0">
                          <a:latin typeface="Calibri"/>
                          <a:ea typeface="Calibri"/>
                          <a:cs typeface="Calibri"/>
                        </a:rPr>
                        <a:t>. Participar de </a:t>
                      </a:r>
                      <a:r>
                        <a:rPr lang="pt-BR" sz="1800" dirty="0" err="1">
                          <a:latin typeface="Calibri"/>
                          <a:ea typeface="Calibri"/>
                          <a:cs typeface="Calibri"/>
                        </a:rPr>
                        <a:t>reunioes</a:t>
                      </a:r>
                      <a:r>
                        <a:rPr lang="pt-BR" sz="1800" dirty="0">
                          <a:latin typeface="Calibri"/>
                          <a:ea typeface="Calibri"/>
                          <a:cs typeface="Calibri"/>
                        </a:rPr>
                        <a:t>. Argumentar. Trabalhar em grupo.</a:t>
                      </a:r>
                      <a:endParaRPr lang="pt-BR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18" marR="5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346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>
                          <a:latin typeface="Calibri"/>
                          <a:ea typeface="Calibri"/>
                          <a:cs typeface="Calibri"/>
                        </a:rPr>
                        <a:t>Investigar e intervir em situacoes reais.</a:t>
                      </a:r>
                      <a:endParaRPr lang="pt-BR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18" marR="5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>
                          <a:latin typeface="Calibri"/>
                          <a:ea typeface="Calibri"/>
                          <a:cs typeface="Calibri"/>
                        </a:rPr>
                        <a:t>Formular questoes. Realizar observacoes.  Selecionar variaveis. Estabelecer relacoes.</a:t>
                      </a:r>
                      <a:endParaRPr lang="pt-BR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18" marR="5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>
                          <a:latin typeface="Calibri"/>
                          <a:ea typeface="Calibri"/>
                          <a:cs typeface="Calibri"/>
                        </a:rPr>
                        <a:t>Interpretar, propor e fazer experimentos.  Fazer e verificar hipoteses.</a:t>
                      </a:r>
                      <a:endParaRPr lang="pt-BR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18" marR="5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latin typeface="Calibri"/>
                          <a:ea typeface="Calibri"/>
                          <a:cs typeface="Calibri"/>
                        </a:rPr>
                        <a:t>Diagnosticar  enfrentar problemas, individualmente ou em equipe.</a:t>
                      </a:r>
                      <a:endParaRPr lang="pt-BR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18" marR="5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365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>
                          <a:latin typeface="Calibri"/>
                          <a:ea typeface="Calibri"/>
                          <a:cs typeface="Calibri"/>
                        </a:rPr>
                        <a:t>Estabelecer conexoes e dar contexto.</a:t>
                      </a:r>
                      <a:endParaRPr lang="pt-BR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18" marR="5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latin typeface="Calibri"/>
                          <a:ea typeface="Calibri"/>
                          <a:cs typeface="Calibri"/>
                        </a:rPr>
                        <a:t>Relacionar </a:t>
                      </a:r>
                      <a:r>
                        <a:rPr lang="pt-BR" sz="1800" dirty="0" err="1">
                          <a:latin typeface="Calibri"/>
                          <a:ea typeface="Calibri"/>
                          <a:cs typeface="Calibri"/>
                        </a:rPr>
                        <a:t>informacoes</a:t>
                      </a:r>
                      <a:r>
                        <a:rPr lang="pt-BR" sz="1800" dirty="0">
                          <a:latin typeface="Calibri"/>
                          <a:ea typeface="Calibri"/>
                          <a:cs typeface="Calibri"/>
                        </a:rPr>
                        <a:t> e processos com seus contextos e com diversas </a:t>
                      </a:r>
                      <a:r>
                        <a:rPr lang="pt-BR" sz="1800" dirty="0" err="1">
                          <a:latin typeface="Calibri"/>
                          <a:ea typeface="Calibri"/>
                          <a:cs typeface="Calibri"/>
                        </a:rPr>
                        <a:t>areas</a:t>
                      </a:r>
                      <a:r>
                        <a:rPr lang="pt-BR" sz="1800" dirty="0">
                          <a:latin typeface="Calibri"/>
                          <a:ea typeface="Calibri"/>
                          <a:cs typeface="Calibri"/>
                        </a:rPr>
                        <a:t> de conhecimento.</a:t>
                      </a:r>
                      <a:endParaRPr lang="pt-BR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18" marR="5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>
                          <a:latin typeface="Calibri"/>
                          <a:ea typeface="Calibri"/>
                          <a:cs typeface="Calibri"/>
                        </a:rPr>
                        <a:t>Identificar dimensões sociais, éticas e estéticas em questões tecnicas e cientificas.</a:t>
                      </a:r>
                      <a:endParaRPr lang="pt-BR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18" marR="5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latin typeface="Calibri"/>
                          <a:ea typeface="Calibri"/>
                          <a:cs typeface="Calibri"/>
                        </a:rPr>
                        <a:t>Analisar o papel da </a:t>
                      </a:r>
                      <a:r>
                        <a:rPr lang="pt-BR" sz="1800" dirty="0" err="1">
                          <a:latin typeface="Calibri"/>
                          <a:ea typeface="Calibri"/>
                          <a:cs typeface="Calibri"/>
                        </a:rPr>
                        <a:t>ciencia</a:t>
                      </a:r>
                      <a:r>
                        <a:rPr lang="pt-BR" sz="1800" dirty="0">
                          <a:latin typeface="Calibri"/>
                          <a:ea typeface="Calibri"/>
                          <a:cs typeface="Calibri"/>
                        </a:rPr>
                        <a:t> e da tecnologia no presente e ao longo da Historia</a:t>
                      </a:r>
                      <a:endParaRPr lang="pt-BR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18" marR="5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88104" y="0"/>
            <a:ext cx="5367792" cy="6858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 smtClean="0"/>
              <a:t>BIOLOGIA</a:t>
            </a: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>
              <a:buNone/>
            </a:pPr>
            <a:r>
              <a:rPr lang="pt-BR" dirty="0" smtClean="0"/>
              <a:t>	O </a:t>
            </a:r>
            <a:r>
              <a:rPr lang="pt-BR" dirty="0" smtClean="0"/>
              <a:t>candidato deve ter conhecimentos fundamentais em Biologia que possibilitem compreender a vida como manifestação de sistemas organizados e integrados, em constante interação com o ambiente físico-químico; deve reconhecer que tais sistemas se perpetuam por meio da reprodução e se modificam no tempo em função de fatores evolutivos, originando a diversidade de organismos e as intrincadas relações de dependência entre eles. Espera-se que o candidato conheça </a:t>
            </a:r>
            <a:r>
              <a:rPr lang="pt-BR" dirty="0" smtClean="0"/>
              <a:t>os fundamentos  básicos da </a:t>
            </a:r>
            <a:r>
              <a:rPr lang="pt-BR" dirty="0" smtClean="0"/>
              <a:t>investigação científica, reconheça a ciência como uma atividade humana em constante transformação, fruto da conjunção de fatores sociais, políticos, econômicos, culturais, religiosos e tecnológicos, compreenda e interprete impactos do desenvolvimento científico e tecnológico na sociedade e no ambiente. O exame de Biologia avaliará a formação do candidato considerando o acima exposto e os conhecimentos específicos contidos no programa a seguir, sem valorizar a extensa memorização da terminologia </a:t>
            </a:r>
            <a:r>
              <a:rPr lang="pt-BR" dirty="0" smtClean="0"/>
              <a:t>biológica, nem detalhes  do </a:t>
            </a:r>
            <a:r>
              <a:rPr lang="pt-BR" dirty="0" smtClean="0"/>
              <a:t>s processos bioquímicos. 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268931"/>
          </a:xfrm>
        </p:spPr>
        <p:txBody>
          <a:bodyPr>
            <a:normAutofit fontScale="85000" lnSpcReduction="10000"/>
          </a:bodyPr>
          <a:lstStyle/>
          <a:p>
            <a:r>
              <a:rPr lang="pt-BR" b="1" dirty="0" smtClean="0"/>
              <a:t>I. BIOLOGIA </a:t>
            </a:r>
            <a:r>
              <a:rPr lang="pt-BR" b="1" dirty="0" smtClean="0"/>
              <a:t>CELULAR</a:t>
            </a:r>
          </a:p>
          <a:p>
            <a:r>
              <a:rPr lang="pt-BR" b="1" dirty="0" smtClean="0"/>
              <a:t>II</a:t>
            </a:r>
            <a:r>
              <a:rPr lang="pt-BR" b="1" dirty="0" smtClean="0"/>
              <a:t>. A CONTINUIDADE DA VIDANA TERRA</a:t>
            </a:r>
            <a:endParaRPr lang="pt-BR" dirty="0" smtClean="0"/>
          </a:p>
          <a:p>
            <a:pPr lvl="1"/>
            <a:r>
              <a:rPr lang="pt-BR" b="1" dirty="0" smtClean="0"/>
              <a:t>II.1. Hereditariedade e </a:t>
            </a:r>
            <a:r>
              <a:rPr lang="pt-BR" b="1" dirty="0" smtClean="0"/>
              <a:t>natureza do </a:t>
            </a:r>
            <a:r>
              <a:rPr lang="pt-BR" b="1" dirty="0" smtClean="0"/>
              <a:t>material hereditário</a:t>
            </a:r>
            <a:endParaRPr lang="pt-BR" dirty="0" smtClean="0"/>
          </a:p>
          <a:p>
            <a:pPr lvl="1"/>
            <a:r>
              <a:rPr lang="pt-BR" b="1" dirty="0" smtClean="0"/>
              <a:t>II.2. Processos de evolução </a:t>
            </a:r>
            <a:r>
              <a:rPr lang="pt-BR" b="1" dirty="0" smtClean="0"/>
              <a:t>orgânica</a:t>
            </a:r>
            <a:endParaRPr lang="pt-BR" dirty="0" smtClean="0"/>
          </a:p>
          <a:p>
            <a:r>
              <a:rPr lang="pt-BR" b="1" dirty="0" smtClean="0"/>
              <a:t>III. A DIVERSIDADE DA VIDA NA TERRA</a:t>
            </a:r>
            <a:endParaRPr lang="pt-BR" dirty="0" smtClean="0"/>
          </a:p>
          <a:p>
            <a:pPr lvl="1"/>
            <a:r>
              <a:rPr lang="pt-BR" b="1" dirty="0" smtClean="0"/>
              <a:t>III.1. Vírus, bactérias, protistas e </a:t>
            </a:r>
            <a:r>
              <a:rPr lang="pt-BR" b="1" dirty="0" smtClean="0"/>
              <a:t>fungos</a:t>
            </a:r>
          </a:p>
          <a:p>
            <a:pPr lvl="1"/>
            <a:r>
              <a:rPr lang="pt-BR" b="1" dirty="0" smtClean="0"/>
              <a:t>III.2</a:t>
            </a:r>
            <a:r>
              <a:rPr lang="pt-BR" b="1" dirty="0" smtClean="0"/>
              <a:t>. Plantas</a:t>
            </a:r>
            <a:endParaRPr lang="pt-BR" dirty="0" smtClean="0"/>
          </a:p>
          <a:p>
            <a:pPr lvl="1"/>
            <a:r>
              <a:rPr lang="pt-BR" b="1" dirty="0" smtClean="0"/>
              <a:t>III.3. Animais</a:t>
            </a:r>
            <a:endParaRPr lang="pt-BR" dirty="0" smtClean="0"/>
          </a:p>
          <a:p>
            <a:pPr lvl="1"/>
            <a:r>
              <a:rPr lang="pt-BR" b="1" dirty="0" smtClean="0"/>
              <a:t>III.4. A espécie humana</a:t>
            </a:r>
            <a:endParaRPr lang="pt-BR" dirty="0" smtClean="0"/>
          </a:p>
          <a:p>
            <a:r>
              <a:rPr lang="pt-BR" b="1" dirty="0" smtClean="0"/>
              <a:t>IV. OS SERES VIVOS E O AMBIENTE</a:t>
            </a:r>
            <a:endParaRPr lang="pt-BR" dirty="0" smtClean="0"/>
          </a:p>
          <a:p>
            <a:pPr lvl="1"/>
            <a:r>
              <a:rPr lang="pt-BR" b="1" dirty="0" smtClean="0"/>
              <a:t>IV.1. Populações, comunidades e ecossistemas</a:t>
            </a:r>
            <a:endParaRPr lang="pt-BR" dirty="0" smtClean="0"/>
          </a:p>
          <a:p>
            <a:pPr lvl="1"/>
            <a:r>
              <a:rPr lang="pt-BR" b="1" dirty="0" smtClean="0"/>
              <a:t>IV. 2. Ecologia humana</a:t>
            </a:r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PROGRAMA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054617"/>
          </a:xfrm>
        </p:spPr>
        <p:txBody>
          <a:bodyPr>
            <a:normAutofit fontScale="47500" lnSpcReduction="20000"/>
          </a:bodyPr>
          <a:lstStyle/>
          <a:p>
            <a:endParaRPr lang="pt-BR" dirty="0" smtClean="0"/>
          </a:p>
          <a:p>
            <a:pPr>
              <a:buNone/>
            </a:pPr>
            <a:r>
              <a:rPr lang="pt-BR" b="1" dirty="0" smtClean="0"/>
              <a:t>I. BIOLOGIA CELULAR</a:t>
            </a:r>
            <a:endParaRPr lang="pt-BR" dirty="0" smtClean="0"/>
          </a:p>
          <a:p>
            <a:pPr algn="just">
              <a:buNone/>
            </a:pPr>
            <a:r>
              <a:rPr lang="pt-BR" b="1" dirty="0" smtClean="0"/>
              <a:t>	I.1</a:t>
            </a:r>
            <a:r>
              <a:rPr lang="pt-BR" b="1" dirty="0" smtClean="0"/>
              <a:t>. Estrutura e fisiologia da célula</a:t>
            </a:r>
            <a:endParaRPr lang="pt-BR" dirty="0" smtClean="0"/>
          </a:p>
          <a:p>
            <a:pPr lvl="1" algn="just">
              <a:buNone/>
            </a:pPr>
            <a:r>
              <a:rPr lang="pt-BR" dirty="0" smtClean="0"/>
              <a:t>O </a:t>
            </a:r>
            <a:r>
              <a:rPr lang="pt-BR" dirty="0" smtClean="0"/>
              <a:t>candidato deve: </a:t>
            </a:r>
            <a:r>
              <a:rPr lang="pt-BR" b="1" dirty="0" smtClean="0"/>
              <a:t>(a) </a:t>
            </a:r>
            <a:r>
              <a:rPr lang="pt-BR" dirty="0" smtClean="0"/>
              <a:t>reconhecer a célula como unidade da vida, como um sistema organizado em que </a:t>
            </a:r>
            <a:r>
              <a:rPr lang="pt-BR" dirty="0" smtClean="0"/>
              <a:t>ocorrem</a:t>
            </a:r>
          </a:p>
          <a:p>
            <a:pPr lvl="1" algn="just">
              <a:buNone/>
            </a:pPr>
            <a:r>
              <a:rPr lang="pt-BR" dirty="0" smtClean="0"/>
              <a:t>as </a:t>
            </a:r>
            <a:r>
              <a:rPr lang="pt-BR" dirty="0" smtClean="0"/>
              <a:t>reações químicas vitais, catalisadas por enzimas; </a:t>
            </a:r>
            <a:r>
              <a:rPr lang="pt-BR" b="1" dirty="0" smtClean="0"/>
              <a:t>(b) </a:t>
            </a:r>
            <a:r>
              <a:rPr lang="pt-BR" dirty="0" smtClean="0"/>
              <a:t>reconhecer que esse sistema está em constante </a:t>
            </a:r>
            <a:r>
              <a:rPr lang="pt-BR" dirty="0" smtClean="0"/>
              <a:t>interação</a:t>
            </a:r>
          </a:p>
          <a:p>
            <a:pPr lvl="1" algn="just">
              <a:buNone/>
            </a:pPr>
            <a:r>
              <a:rPr lang="pt-BR" dirty="0" smtClean="0"/>
              <a:t>com </a:t>
            </a:r>
            <a:r>
              <a:rPr lang="pt-BR" dirty="0" smtClean="0"/>
              <a:t>o ambiente, realizando trocas controladas pela membrana celular, transformando materiais e </a:t>
            </a:r>
            <a:r>
              <a:rPr lang="pt-BR" dirty="0" smtClean="0"/>
              <a:t>incorporando-</a:t>
            </a:r>
          </a:p>
          <a:p>
            <a:pPr lvl="1" algn="just">
              <a:buNone/>
            </a:pPr>
            <a:r>
              <a:rPr lang="pt-BR" dirty="0" smtClean="0"/>
              <a:t>os </a:t>
            </a:r>
            <a:r>
              <a:rPr lang="pt-BR" dirty="0" smtClean="0"/>
              <a:t>como seus principais constituintes (proteínas, glicídios, lipídios, ácidos nucléicos, vitaminas e água); </a:t>
            </a:r>
            <a:r>
              <a:rPr lang="pt-BR" b="1" dirty="0" smtClean="0"/>
              <a:t>(c) </a:t>
            </a:r>
            <a:endParaRPr lang="pt-BR" b="1" dirty="0" smtClean="0"/>
          </a:p>
          <a:p>
            <a:pPr lvl="1" algn="just">
              <a:buNone/>
            </a:pPr>
            <a:r>
              <a:rPr lang="pt-BR" dirty="0" smtClean="0"/>
              <a:t>distinguir </a:t>
            </a:r>
            <a:r>
              <a:rPr lang="pt-BR" dirty="0" smtClean="0"/>
              <a:t>os dois tipos fundamentais de célula (procariótica e eucariótica), reconhecendo a existência de </a:t>
            </a:r>
            <a:endParaRPr lang="pt-BR" dirty="0" smtClean="0"/>
          </a:p>
          <a:p>
            <a:pPr lvl="1" algn="just">
              <a:buNone/>
            </a:pPr>
            <a:r>
              <a:rPr lang="pt-BR" dirty="0" smtClean="0"/>
              <a:t>organelas </a:t>
            </a:r>
            <a:r>
              <a:rPr lang="pt-BR" dirty="0" smtClean="0"/>
              <a:t>celulares com funções específicas; </a:t>
            </a:r>
            <a:r>
              <a:rPr lang="pt-BR" b="1" dirty="0" smtClean="0"/>
              <a:t>(d) </a:t>
            </a:r>
            <a:r>
              <a:rPr lang="pt-BR" dirty="0" smtClean="0"/>
              <a:t>reconhecer a e x i s t ê n c i a d e p r o c e s </a:t>
            </a:r>
            <a:r>
              <a:rPr lang="pt-BR" dirty="0" err="1" smtClean="0"/>
              <a:t>s</a:t>
            </a:r>
            <a:r>
              <a:rPr lang="pt-BR" dirty="0" smtClean="0"/>
              <a:t> o s d e </a:t>
            </a:r>
            <a:endParaRPr lang="pt-BR" dirty="0" smtClean="0"/>
          </a:p>
          <a:p>
            <a:pPr lvl="1" algn="just">
              <a:buNone/>
            </a:pPr>
            <a:r>
              <a:rPr lang="pt-BR" dirty="0" smtClean="0"/>
              <a:t>manutenção/reprodução </a:t>
            </a:r>
            <a:r>
              <a:rPr lang="pt-BR" dirty="0" smtClean="0"/>
              <a:t>da célula, compreendendo como o material genético controla o funcionamento </a:t>
            </a:r>
            <a:endParaRPr lang="pt-BR" dirty="0" smtClean="0"/>
          </a:p>
          <a:p>
            <a:pPr lvl="1" algn="just">
              <a:buNone/>
            </a:pPr>
            <a:r>
              <a:rPr lang="pt-BR" dirty="0" smtClean="0"/>
              <a:t>celular</a:t>
            </a:r>
            <a:r>
              <a:rPr lang="pt-BR" dirty="0" smtClean="0"/>
              <a:t>; </a:t>
            </a:r>
            <a:r>
              <a:rPr lang="pt-BR" b="1" dirty="0" smtClean="0"/>
              <a:t>(e) </a:t>
            </a:r>
            <a:r>
              <a:rPr lang="pt-BR" dirty="0" smtClean="0"/>
              <a:t>reconhecer a mitose como um processo fundamental para a correta distribuição do material genético </a:t>
            </a:r>
            <a:endParaRPr lang="pt-BR" dirty="0" smtClean="0"/>
          </a:p>
          <a:p>
            <a:pPr lvl="1" algn="just">
              <a:buNone/>
            </a:pPr>
            <a:r>
              <a:rPr lang="pt-BR" dirty="0" smtClean="0"/>
              <a:t>para </a:t>
            </a:r>
            <a:r>
              <a:rPr lang="pt-BR" dirty="0" smtClean="0"/>
              <a:t>as células-filhas e a importância do </a:t>
            </a:r>
            <a:r>
              <a:rPr lang="pt-BR" dirty="0" err="1" smtClean="0"/>
              <a:t>citoesqueleto</a:t>
            </a:r>
            <a:r>
              <a:rPr lang="pt-BR" dirty="0" smtClean="0"/>
              <a:t> e da organização cromossômica nesse processo. </a:t>
            </a:r>
          </a:p>
          <a:p>
            <a:pPr algn="just">
              <a:buNone/>
            </a:pPr>
            <a:r>
              <a:rPr lang="pt-BR" b="1" dirty="0" smtClean="0"/>
              <a:t>Tópicos</a:t>
            </a:r>
            <a:endParaRPr lang="pt-BR" dirty="0" smtClean="0"/>
          </a:p>
          <a:p>
            <a:pPr algn="just">
              <a:buNone/>
            </a:pPr>
            <a:r>
              <a:rPr lang="pt-BR" dirty="0" smtClean="0"/>
              <a:t>	</a:t>
            </a:r>
            <a:r>
              <a:rPr lang="pt-BR" dirty="0" smtClean="0"/>
              <a:t> </a:t>
            </a:r>
            <a:r>
              <a:rPr lang="pt-BR" dirty="0" smtClean="0"/>
              <a:t>E s t r u t u r a e f u n ç ã o d a s principais substâncias orgânicas e inorgânicas que compõem as células vivas: proteínas, glicídios, lipídios, ácidos nucléicos, vitaminas, água e nutrientes minerais essenciais. -Organização básica de células procarióticas e eucarióticas. -Fisiologia celular: transporte através da </a:t>
            </a:r>
            <a:r>
              <a:rPr lang="pt-BR" dirty="0" err="1" smtClean="0"/>
              <a:t>embrana</a:t>
            </a:r>
            <a:r>
              <a:rPr lang="pt-BR" dirty="0" smtClean="0"/>
              <a:t> plasmática e </a:t>
            </a:r>
            <a:r>
              <a:rPr lang="pt-BR" dirty="0" err="1" smtClean="0"/>
              <a:t>endocitose</a:t>
            </a:r>
            <a:r>
              <a:rPr lang="pt-BR" dirty="0" smtClean="0"/>
              <a:t>; funções das organelas celulares; </a:t>
            </a:r>
            <a:r>
              <a:rPr lang="pt-BR" dirty="0" err="1" smtClean="0"/>
              <a:t>citoesqueleto</a:t>
            </a:r>
            <a:r>
              <a:rPr lang="pt-BR" dirty="0" smtClean="0"/>
              <a:t> e movimento celular; núcleo e seu papel no controle das atividades celulares. -Ciclo de vida das células: interfase e mitose. - A h i p ó t e s e d a o r i g e m </a:t>
            </a:r>
            <a:r>
              <a:rPr lang="pt-BR" dirty="0" err="1" smtClean="0"/>
              <a:t>endossimbiótica</a:t>
            </a:r>
            <a:r>
              <a:rPr lang="pt-BR" dirty="0" smtClean="0"/>
              <a:t> de mitocôndrias e </a:t>
            </a:r>
            <a:r>
              <a:rPr lang="pt-BR" dirty="0" err="1" smtClean="0"/>
              <a:t>plastos</a:t>
            </a:r>
            <a:r>
              <a:rPr lang="pt-BR" dirty="0" smtClean="0"/>
              <a:t>.</a:t>
            </a:r>
          </a:p>
          <a:p>
            <a:pPr algn="just"/>
            <a:endParaRPr lang="pt-B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181" y="214289"/>
            <a:ext cx="9101819" cy="64593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68280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PCN – </a:t>
            </a:r>
            <a:r>
              <a:rPr lang="pt-BR" dirty="0"/>
              <a:t>E</a:t>
            </a:r>
            <a:r>
              <a:rPr lang="pt-BR" dirty="0" smtClean="0"/>
              <a:t>nsino Médio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786478"/>
          </a:xfrm>
        </p:spPr>
        <p:txBody>
          <a:bodyPr>
            <a:normAutofit fontScale="62500" lnSpcReduction="20000"/>
          </a:bodyPr>
          <a:lstStyle/>
          <a:p>
            <a:r>
              <a:rPr lang="pt-BR" b="1" dirty="0"/>
              <a:t>A reformulação do ensino </a:t>
            </a:r>
            <a:r>
              <a:rPr lang="pt-BR" b="1" dirty="0" smtClean="0"/>
              <a:t>médio e </a:t>
            </a:r>
            <a:r>
              <a:rPr lang="pt-BR" b="1" dirty="0"/>
              <a:t>as áreas do conhecimento </a:t>
            </a:r>
          </a:p>
          <a:p>
            <a:pPr lvl="1"/>
            <a:r>
              <a:rPr lang="pt-BR" dirty="0"/>
              <a:t>A natureza do ensino médio e as razões da reforma</a:t>
            </a:r>
          </a:p>
          <a:p>
            <a:pPr lvl="1"/>
            <a:r>
              <a:rPr lang="pt-BR" dirty="0"/>
              <a:t>Como rever o projeto pedagógico da escola</a:t>
            </a:r>
          </a:p>
          <a:p>
            <a:pPr lvl="1"/>
            <a:r>
              <a:rPr lang="pt-BR" dirty="0"/>
              <a:t>Novas orientações para o ensino</a:t>
            </a:r>
          </a:p>
          <a:p>
            <a:pPr lvl="1"/>
            <a:r>
              <a:rPr lang="pt-BR" dirty="0"/>
              <a:t>Conhecimentos, competências, disciplinas e seus temas estruturadores</a:t>
            </a:r>
          </a:p>
          <a:p>
            <a:pPr lvl="1"/>
            <a:r>
              <a:rPr lang="pt-BR" dirty="0"/>
              <a:t>A articulação entre as áreas</a:t>
            </a:r>
          </a:p>
          <a:p>
            <a:pPr lvl="1"/>
            <a:r>
              <a:rPr lang="pt-BR" dirty="0"/>
              <a:t>A articulação entre as disciplinas em cada uma das áreas</a:t>
            </a:r>
          </a:p>
          <a:p>
            <a:r>
              <a:rPr lang="pt-BR" b="1" dirty="0"/>
              <a:t>As Ciências da Natureza e a Matemática </a:t>
            </a:r>
          </a:p>
          <a:p>
            <a:pPr lvl="1"/>
            <a:r>
              <a:rPr lang="pt-BR" dirty="0"/>
              <a:t>Caracterização da área de conhecimento</a:t>
            </a:r>
          </a:p>
          <a:p>
            <a:pPr lvl="1"/>
            <a:r>
              <a:rPr lang="pt-BR" dirty="0"/>
              <a:t>As competências gerais no aprendizado das Ciências da </a:t>
            </a:r>
            <a:r>
              <a:rPr lang="pt-BR" dirty="0" smtClean="0"/>
              <a:t>Natureza e </a:t>
            </a:r>
            <a:r>
              <a:rPr lang="pt-BR" dirty="0"/>
              <a:t>da Matemática</a:t>
            </a:r>
          </a:p>
          <a:p>
            <a:pPr lvl="1"/>
            <a:r>
              <a:rPr lang="pt-BR" dirty="0"/>
              <a:t>Linguagens partilhadas pelas ciências</a:t>
            </a:r>
          </a:p>
          <a:p>
            <a:pPr lvl="1"/>
            <a:r>
              <a:rPr lang="pt-BR" dirty="0"/>
              <a:t>Instrumentos de investigação utilizados em comum pelas várias ciências</a:t>
            </a:r>
          </a:p>
          <a:p>
            <a:pPr lvl="1"/>
            <a:r>
              <a:rPr lang="pt-BR" dirty="0"/>
              <a:t>A contextualização no ensino das ciências</a:t>
            </a:r>
          </a:p>
          <a:p>
            <a:r>
              <a:rPr lang="pt-BR" b="1" dirty="0"/>
              <a:t>Biologia </a:t>
            </a:r>
          </a:p>
          <a:p>
            <a:pPr lvl="1"/>
            <a:r>
              <a:rPr lang="pt-BR" dirty="0"/>
              <a:t>As competências em Biologia</a:t>
            </a:r>
          </a:p>
          <a:p>
            <a:pPr lvl="1"/>
            <a:r>
              <a:rPr lang="pt-BR" dirty="0"/>
              <a:t>Temas estruturadores do ensino de Biologia</a:t>
            </a:r>
          </a:p>
          <a:p>
            <a:pPr lvl="1"/>
            <a:r>
              <a:rPr lang="pt-BR" dirty="0"/>
              <a:t>Organização do trabalho escolar</a:t>
            </a:r>
          </a:p>
          <a:p>
            <a:pPr lvl="1"/>
            <a:r>
              <a:rPr lang="pt-BR" dirty="0"/>
              <a:t>Estratégias para a </a:t>
            </a:r>
            <a:r>
              <a:rPr lang="pt-BR" dirty="0" smtClean="0"/>
              <a:t>ação</a:t>
            </a:r>
            <a:endParaRPr lang="pt-B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 fontScale="90000"/>
          </a:bodyPr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pt-BR" dirty="0"/>
              <a:t>Os PCNEM </a:t>
            </a:r>
            <a:r>
              <a:rPr lang="pt-BR" dirty="0" smtClean="0"/>
              <a:t>assinalam que </a:t>
            </a:r>
            <a:r>
              <a:rPr lang="pt-BR" dirty="0"/>
              <a:t>a apropriação dos códigos, dos conceitos e dos </a:t>
            </a:r>
            <a:r>
              <a:rPr lang="pt-BR" dirty="0" err="1"/>
              <a:t>métodos</a:t>
            </a:r>
            <a:r>
              <a:rPr lang="pt-BR" dirty="0" err="1" smtClean="0"/>
              <a:t>métodos</a:t>
            </a:r>
            <a:r>
              <a:rPr lang="pt-BR" dirty="0" smtClean="0"/>
              <a:t> </a:t>
            </a:r>
            <a:r>
              <a:rPr lang="pt-BR" dirty="0"/>
              <a:t>de cada uma </a:t>
            </a:r>
            <a:r>
              <a:rPr lang="pt-BR" dirty="0" smtClean="0"/>
              <a:t>das ciências </a:t>
            </a:r>
            <a:r>
              <a:rPr lang="pt-BR" dirty="0"/>
              <a:t>deve servir para “[...] ampliar as possibilidades </a:t>
            </a:r>
            <a:r>
              <a:rPr lang="pt-BR" dirty="0" smtClean="0"/>
              <a:t>de compreensão e participação </a:t>
            </a:r>
            <a:r>
              <a:rPr lang="pt-BR" dirty="0"/>
              <a:t>efetiva nesse mundo” e, dessa forma, desenvolver o saber científico </a:t>
            </a:r>
            <a:r>
              <a:rPr lang="pt-BR" dirty="0" smtClean="0"/>
              <a:t>e tecnológico </a:t>
            </a:r>
            <a:r>
              <a:rPr lang="pt-BR" dirty="0"/>
              <a:t>como “[...] condição de cidadania, e não como prerrogativa </a:t>
            </a:r>
            <a:r>
              <a:rPr lang="pt-BR" dirty="0" smtClean="0"/>
              <a:t>de especialistas”. O </a:t>
            </a:r>
            <a:r>
              <a:rPr lang="pt-BR" dirty="0"/>
              <a:t>ensino das disciplinas científicas se reorienta para </a:t>
            </a:r>
            <a:r>
              <a:rPr lang="pt-BR" dirty="0" smtClean="0"/>
              <a:t>uma prática </a:t>
            </a:r>
            <a:r>
              <a:rPr lang="pt-BR" dirty="0"/>
              <a:t>pedagógica que procura desenvolver nos alunos </a:t>
            </a:r>
            <a:r>
              <a:rPr lang="pt-BR" b="1" dirty="0"/>
              <a:t>competências</a:t>
            </a:r>
            <a:r>
              <a:rPr lang="pt-BR" dirty="0"/>
              <a:t> e </a:t>
            </a:r>
            <a:r>
              <a:rPr lang="pt-BR" b="1" dirty="0" smtClean="0"/>
              <a:t>habilidades</a:t>
            </a:r>
          </a:p>
          <a:p>
            <a:r>
              <a:rPr lang="pt-BR" dirty="0" smtClean="0"/>
              <a:t>Uma </a:t>
            </a:r>
            <a:r>
              <a:rPr lang="pt-BR" dirty="0"/>
              <a:t>abordagem por competências recoloca o papel dos conhecimentos a </a:t>
            </a:r>
            <a:r>
              <a:rPr lang="pt-BR" dirty="0" smtClean="0"/>
              <a:t>serem aprendidos </a:t>
            </a:r>
            <a:r>
              <a:rPr lang="pt-BR" dirty="0"/>
              <a:t>na escola. Eles se tornam recursos para que o indivíduo, diante </a:t>
            </a:r>
            <a:r>
              <a:rPr lang="pt-BR" dirty="0" smtClean="0"/>
              <a:t>de situações </a:t>
            </a:r>
            <a:r>
              <a:rPr lang="pt-BR" dirty="0"/>
              <a:t>de vida, tome uma decisão, identifique ou enfrente um problema, </a:t>
            </a:r>
            <a:r>
              <a:rPr lang="pt-BR" dirty="0" smtClean="0"/>
              <a:t>julgue um </a:t>
            </a:r>
            <a:r>
              <a:rPr lang="pt-BR" dirty="0"/>
              <a:t>impasse ou elabore um argumento</a:t>
            </a:r>
            <a:r>
              <a:rPr lang="pt-BR" dirty="0" smtClean="0"/>
              <a:t>.</a:t>
            </a:r>
          </a:p>
          <a:p>
            <a:r>
              <a:rPr lang="pt-BR" dirty="0"/>
              <a:t>Um ensino por competências nos impõe um desafio que é organizar o </a:t>
            </a:r>
            <a:r>
              <a:rPr lang="pt-BR" dirty="0" smtClean="0"/>
              <a:t>conhecimento a </a:t>
            </a:r>
            <a:r>
              <a:rPr lang="pt-BR" dirty="0"/>
              <a:t>partir não da lógica que estrutura a ciência, mas de situações de aprendizagem </a:t>
            </a:r>
            <a:r>
              <a:rPr lang="pt-BR" dirty="0" smtClean="0"/>
              <a:t>que tenham </a:t>
            </a:r>
            <a:r>
              <a:rPr lang="pt-BR" dirty="0"/>
              <a:t>sentido para o aluno, que lhe permitam adquirir um instrumental para </a:t>
            </a:r>
            <a:r>
              <a:rPr lang="pt-BR" dirty="0" smtClean="0"/>
              <a:t>agir em </a:t>
            </a:r>
            <a:r>
              <a:rPr lang="pt-BR" dirty="0"/>
              <a:t>diferentes contextos e, principalmente, em situações inéditas de vida.</a:t>
            </a:r>
            <a:endParaRPr lang="pt-BR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 smtClean="0"/>
              <a:t>As competências em </a:t>
            </a:r>
            <a:r>
              <a:rPr lang="pt-BR" b="1" dirty="0" smtClean="0"/>
              <a:t>Biologia </a:t>
            </a:r>
            <a:r>
              <a:rPr lang="pt-BR" sz="2700" b="1" dirty="0" smtClean="0"/>
              <a:t>(exemplo)</a:t>
            </a:r>
            <a:endParaRPr lang="pt-BR" sz="27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pt-BR" b="1" dirty="0" smtClean="0"/>
              <a:t>Expressão e comunicação</a:t>
            </a:r>
            <a:endParaRPr lang="pt-BR" dirty="0" smtClean="0"/>
          </a:p>
          <a:p>
            <a:r>
              <a:rPr lang="pt-BR" b="1" dirty="0" smtClean="0"/>
              <a:t>Investigação e compreensão</a:t>
            </a:r>
            <a:endParaRPr lang="pt-BR" dirty="0" smtClean="0"/>
          </a:p>
          <a:p>
            <a:pPr lvl="1"/>
            <a:r>
              <a:rPr lang="pt-BR" b="1" dirty="0" smtClean="0"/>
              <a:t>Relações entre conhecimentos disciplinares, interdisciplinares e </a:t>
            </a:r>
            <a:r>
              <a:rPr lang="pt-BR" b="1" dirty="0" err="1" smtClean="0"/>
              <a:t>interáreas</a:t>
            </a:r>
            <a:endParaRPr lang="pt-BR" b="1" dirty="0" smtClean="0"/>
          </a:p>
          <a:p>
            <a:pPr lvl="2"/>
            <a:r>
              <a:rPr lang="pt-BR" dirty="0" smtClean="0"/>
              <a:t>Relacionar conceitos da Biologia com os de outras ciências, como os conhecimentos físicos e químicos, para entender processos como os referentes à origem e à evolução da vida e do universo ou o fluxo da energia nos sistemas biológicos; os conhecimentos geográficos e históricos para compreender a preservação ou a destruição dos ambientes naturais e mesmo para compreender a produção do próprio conhecimento biológico.</a:t>
            </a:r>
          </a:p>
          <a:p>
            <a:pPr lvl="2"/>
            <a:endParaRPr lang="pt-BR" dirty="0" smtClean="0"/>
          </a:p>
          <a:p>
            <a:r>
              <a:rPr lang="pt-BR" b="1" dirty="0" smtClean="0"/>
              <a:t>Contextualização sócio-cultural</a:t>
            </a:r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 smtClean="0"/>
              <a:t>Temas estruturadores do ensino de </a:t>
            </a:r>
            <a:r>
              <a:rPr lang="pt-BR" b="1" dirty="0" smtClean="0"/>
              <a:t>Biologia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1. Interação entre os seres vivos</a:t>
            </a:r>
          </a:p>
          <a:p>
            <a:r>
              <a:rPr lang="pt-BR" dirty="0" smtClean="0"/>
              <a:t>2. Qualidade de vida das populações humanas</a:t>
            </a:r>
          </a:p>
          <a:p>
            <a:r>
              <a:rPr lang="pt-BR" dirty="0" smtClean="0"/>
              <a:t>3. Identidade dos seres vivos</a:t>
            </a:r>
          </a:p>
          <a:p>
            <a:r>
              <a:rPr lang="pt-BR" dirty="0" smtClean="0"/>
              <a:t>4. Diversidade da vida</a:t>
            </a:r>
          </a:p>
          <a:p>
            <a:r>
              <a:rPr lang="pt-BR" dirty="0" smtClean="0"/>
              <a:t>5. Transmissão da vida, ética e manipulação gênica</a:t>
            </a:r>
          </a:p>
          <a:p>
            <a:r>
              <a:rPr lang="pt-BR" dirty="0" smtClean="0"/>
              <a:t>6. Origem e evolução da vida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428628"/>
          </a:xfrm>
        </p:spPr>
        <p:txBody>
          <a:bodyPr>
            <a:normAutofit fontScale="90000"/>
          </a:bodyPr>
          <a:lstStyle/>
          <a:p>
            <a:r>
              <a:rPr lang="pt-BR" b="1" dirty="0" smtClean="0"/>
              <a:t>Unidades </a:t>
            </a:r>
            <a:r>
              <a:rPr lang="pt-BR" b="1" dirty="0" smtClean="0"/>
              <a:t>temáticas </a:t>
            </a:r>
            <a:r>
              <a:rPr lang="pt-BR" sz="2200" b="1" dirty="0" smtClean="0"/>
              <a:t>(exemplo)</a:t>
            </a:r>
            <a:endParaRPr lang="pt-BR" sz="22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6143644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pt-BR" b="1" dirty="0" smtClean="0"/>
              <a:t>1</a:t>
            </a:r>
            <a:r>
              <a:rPr lang="pt-BR" b="1" dirty="0" smtClean="0"/>
              <a:t>. A organização celular da vida</a:t>
            </a:r>
            <a:endParaRPr lang="pt-BR" dirty="0" smtClean="0"/>
          </a:p>
          <a:p>
            <a:pPr lvl="1"/>
            <a:r>
              <a:rPr lang="pt-BR" dirty="0" smtClean="0"/>
              <a:t>Utilizando instrumentos óticos, observando fotos e diversas representações, pesquisando textos científicos:</a:t>
            </a:r>
          </a:p>
          <a:p>
            <a:pPr lvl="1"/>
            <a:r>
              <a:rPr lang="pt-BR" dirty="0" smtClean="0"/>
              <a:t>• identificar na estrutura de diferentes seres vivos a organização celular como característica fundamental de todas as formas vivas; </a:t>
            </a:r>
          </a:p>
          <a:p>
            <a:pPr lvl="1"/>
            <a:r>
              <a:rPr lang="pt-BR" dirty="0" smtClean="0"/>
              <a:t>• comparar a organização e o funcionamento de diferentes tipos de células para estabelecer a identidade entre elas;</a:t>
            </a:r>
          </a:p>
          <a:p>
            <a:pPr lvl="1"/>
            <a:r>
              <a:rPr lang="pt-BR" dirty="0" smtClean="0"/>
              <a:t>• representar diferentes tipos de células;</a:t>
            </a:r>
          </a:p>
          <a:p>
            <a:pPr lvl="1"/>
            <a:r>
              <a:rPr lang="pt-BR" dirty="0" smtClean="0"/>
              <a:t>• relacionar a existência de características comuns entre os seres vivos com sua origem única</a:t>
            </a:r>
            <a:r>
              <a:rPr lang="pt-BR" dirty="0" smtClean="0"/>
              <a:t>.</a:t>
            </a:r>
          </a:p>
          <a:p>
            <a:pPr lvl="1">
              <a:buNone/>
            </a:pPr>
            <a:endParaRPr lang="pt-BR" dirty="0" smtClean="0"/>
          </a:p>
          <a:p>
            <a:pPr>
              <a:buNone/>
            </a:pPr>
            <a:r>
              <a:rPr lang="pt-BR" b="1" dirty="0" smtClean="0"/>
              <a:t>2. As funções vitais básicas</a:t>
            </a:r>
            <a:endParaRPr lang="pt-BR" dirty="0" smtClean="0"/>
          </a:p>
          <a:p>
            <a:pPr lvl="1"/>
            <a:r>
              <a:rPr lang="pt-BR" dirty="0" smtClean="0"/>
              <a:t>• Registrar o caminho das substâncias do meio externo para o interior das células e vice-versa, por meio da observação ao microscópio ou da realização de experimentos para perceber que a constante interação entre ambiente e célula é controlada pelas membranas e envoltórios celulares.</a:t>
            </a:r>
          </a:p>
          <a:p>
            <a:pPr lvl="1"/>
            <a:r>
              <a:rPr lang="pt-BR" dirty="0" smtClean="0"/>
              <a:t>• Analisar imagens e representações relacionadas aos diferentes tipos de </a:t>
            </a:r>
            <a:r>
              <a:rPr lang="pt-BR" dirty="0" smtClean="0"/>
              <a:t>transporte através </a:t>
            </a:r>
            <a:r>
              <a:rPr lang="pt-BR" dirty="0" smtClean="0"/>
              <a:t>da membrana celular.</a:t>
            </a:r>
          </a:p>
          <a:p>
            <a:pPr lvl="1"/>
            <a:r>
              <a:rPr lang="pt-BR" dirty="0" smtClean="0"/>
              <a:t>• Analisar os processos de obtenção de energia pelos sistemas vivos – fotossíntese, respiração celular – para identificar que toda a energia dos sistemas vivos resulta da transformação da energia solar.</a:t>
            </a:r>
          </a:p>
          <a:p>
            <a:pPr lvl="1"/>
            <a:r>
              <a:rPr lang="pt-BR" dirty="0" smtClean="0"/>
              <a:t>• Traçar o percurso dos produtos da fotossíntese em uma cadeia alimentar.</a:t>
            </a:r>
          </a:p>
          <a:p>
            <a:pPr lvl="1"/>
            <a:r>
              <a:rPr lang="pt-BR" dirty="0" smtClean="0"/>
              <a:t>• Descrever o mecanismo básico de reprodução de células de todos os seres vivos (mitose) a partir de observações ao microscópio ou de suas representações.</a:t>
            </a:r>
          </a:p>
          <a:p>
            <a:pPr lvl="1"/>
            <a:r>
              <a:rPr lang="pt-BR" dirty="0" smtClean="0"/>
              <a:t>• Associar o processo de reprodução celular com a multiplicação celular que transforma o zigoto em adulto e reconhecer que divisões mitóticas descontroladas podem resultar em processos patológicos conhecidos como cânceres</a:t>
            </a:r>
            <a:r>
              <a:rPr lang="pt-BR" dirty="0" smtClean="0"/>
              <a:t>.</a:t>
            </a:r>
            <a:endParaRPr lang="pt-BR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42988" y="819150"/>
            <a:ext cx="7058025" cy="5219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/>
          </a:bodyPr>
          <a:lstStyle/>
          <a:p>
            <a:r>
              <a:rPr lang="pt-BR" sz="3600" dirty="0" smtClean="0"/>
              <a:t>Proposta Curricular do Estado de São Paulo</a:t>
            </a:r>
            <a:endParaRPr lang="pt-BR" sz="36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054617"/>
          </a:xfrm>
        </p:spPr>
        <p:txBody>
          <a:bodyPr>
            <a:normAutofit fontScale="62500" lnSpcReduction="20000"/>
          </a:bodyPr>
          <a:lstStyle/>
          <a:p>
            <a:r>
              <a:rPr lang="pt-BR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Apresentação </a:t>
            </a:r>
            <a:endParaRPr lang="pt-BR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1"/>
            <a:r>
              <a:rPr lang="pt-BR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1. Uma educação à altura dos desafios contemporâneos </a:t>
            </a:r>
          </a:p>
          <a:p>
            <a:pPr lvl="1"/>
            <a:r>
              <a:rPr lang="pt-BR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2. Princípios para um currículo comprometido com o seu tempo </a:t>
            </a:r>
          </a:p>
          <a:p>
            <a:pPr lvl="2"/>
            <a:r>
              <a:rPr lang="pt-BR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I. Uma escola que também aprende </a:t>
            </a:r>
          </a:p>
          <a:p>
            <a:pPr lvl="2"/>
            <a:r>
              <a:rPr lang="pt-BR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II. O currículo como espaço de cultura </a:t>
            </a:r>
          </a:p>
          <a:p>
            <a:pPr lvl="2"/>
            <a:r>
              <a:rPr lang="pt-BR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III. As competências como referência </a:t>
            </a:r>
          </a:p>
          <a:p>
            <a:pPr lvl="2"/>
            <a:r>
              <a:rPr lang="pt-BR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IV. Prioridade para a competência da leitura e da escrita </a:t>
            </a:r>
          </a:p>
          <a:p>
            <a:pPr lvl="2"/>
            <a:r>
              <a:rPr lang="pt-BR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V. Articulação das competências para aprender </a:t>
            </a:r>
          </a:p>
          <a:p>
            <a:pPr lvl="2"/>
            <a:r>
              <a:rPr lang="pt-BR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VI. Articulação com o mundo do trabalho </a:t>
            </a:r>
          </a:p>
          <a:p>
            <a:r>
              <a:rPr lang="pt-BR" b="1" dirty="0" smtClean="0"/>
              <a:t>A área de Ciências da Natureza e suas Tecnologias </a:t>
            </a:r>
            <a:endParaRPr lang="pt-BR" dirty="0" smtClean="0"/>
          </a:p>
          <a:p>
            <a:pPr lvl="1"/>
            <a:r>
              <a:rPr lang="pt-BR" dirty="0" smtClean="0"/>
              <a:t>1. A presença das Ciências da Natureza na sociedade contemporânea </a:t>
            </a:r>
          </a:p>
          <a:p>
            <a:pPr lvl="1"/>
            <a:r>
              <a:rPr lang="pt-BR" dirty="0" smtClean="0"/>
              <a:t>2. A aprendizagem na área das Ciências da Natureza na educação de base </a:t>
            </a:r>
          </a:p>
          <a:p>
            <a:pPr lvl="1"/>
            <a:r>
              <a:rPr lang="pt-BR" dirty="0" smtClean="0"/>
              <a:t>3. O que ensinar em Ciências, Biologia, Física e Química </a:t>
            </a:r>
          </a:p>
          <a:p>
            <a:r>
              <a:rPr lang="pt-BR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 Matemática e as áreas do conhecimento </a:t>
            </a:r>
            <a:endParaRPr lang="pt-BR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1"/>
            <a:r>
              <a:rPr lang="pt-BR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Por que uma área específica para a Matemática? </a:t>
            </a:r>
          </a:p>
          <a:p>
            <a:r>
              <a:rPr lang="pt-BR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 área de Linguagens, Códigos e suas Tecnologias </a:t>
            </a:r>
            <a:endParaRPr lang="pt-BR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pt-BR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 área de Ciências Humanas e suas Tecnologias </a:t>
            </a:r>
            <a:endParaRPr lang="pt-BR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pt-B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</TotalTime>
  <Words>1101</Words>
  <Application>Microsoft Office PowerPoint</Application>
  <PresentationFormat>Apresentação na tela (4:3)</PresentationFormat>
  <Paragraphs>122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14</vt:i4>
      </vt:variant>
    </vt:vector>
  </HeadingPairs>
  <TitlesOfParts>
    <vt:vector size="15" baseType="lpstr">
      <vt:lpstr>Tema do Office</vt:lpstr>
      <vt:lpstr>Instâncias de definição do currículo</vt:lpstr>
      <vt:lpstr>Slide 2</vt:lpstr>
      <vt:lpstr>PCN – Ensino Médio</vt:lpstr>
      <vt:lpstr>Slide 4</vt:lpstr>
      <vt:lpstr>As competências em Biologia (exemplo)</vt:lpstr>
      <vt:lpstr>Temas estruturadores do ensino de Biologia</vt:lpstr>
      <vt:lpstr>Unidades temáticas (exemplo)</vt:lpstr>
      <vt:lpstr>Slide 8</vt:lpstr>
      <vt:lpstr>Proposta Curricular do Estado de São Paulo</vt:lpstr>
      <vt:lpstr>Slide 10</vt:lpstr>
      <vt:lpstr>Slide 11</vt:lpstr>
      <vt:lpstr>BIOLOGIA </vt:lpstr>
      <vt:lpstr>Slide 13</vt:lpstr>
      <vt:lpstr>PROGRAMA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silvia</dc:creator>
  <cp:lastModifiedBy>silvia</cp:lastModifiedBy>
  <cp:revision>13</cp:revision>
  <dcterms:created xsi:type="dcterms:W3CDTF">2010-08-16T13:03:31Z</dcterms:created>
  <dcterms:modified xsi:type="dcterms:W3CDTF">2010-08-16T14:49:09Z</dcterms:modified>
</cp:coreProperties>
</file>