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6" r:id="rId14"/>
    <p:sldId id="315" r:id="rId15"/>
    <p:sldId id="316" r:id="rId16"/>
    <p:sldId id="317" r:id="rId17"/>
    <p:sldId id="287" r:id="rId18"/>
    <p:sldId id="288" r:id="rId19"/>
    <p:sldId id="289" r:id="rId20"/>
    <p:sldId id="290" r:id="rId21"/>
    <p:sldId id="291" r:id="rId22"/>
    <p:sldId id="307" r:id="rId23"/>
    <p:sldId id="258" r:id="rId24"/>
    <p:sldId id="304" r:id="rId25"/>
    <p:sldId id="305" r:id="rId26"/>
    <p:sldId id="297" r:id="rId27"/>
    <p:sldId id="298" r:id="rId28"/>
    <p:sldId id="302" r:id="rId29"/>
    <p:sldId id="303" r:id="rId30"/>
    <p:sldId id="301" r:id="rId31"/>
    <p:sldId id="311" r:id="rId32"/>
    <p:sldId id="312" r:id="rId33"/>
    <p:sldId id="259" r:id="rId34"/>
    <p:sldId id="309" r:id="rId35"/>
    <p:sldId id="310" r:id="rId36"/>
    <p:sldId id="299" r:id="rId37"/>
    <p:sldId id="313" r:id="rId38"/>
    <p:sldId id="314" r:id="rId39"/>
    <p:sldId id="261" r:id="rId40"/>
    <p:sldId id="264" r:id="rId41"/>
    <p:sldId id="263" r:id="rId42"/>
    <p:sldId id="265" r:id="rId43"/>
    <p:sldId id="300" r:id="rId44"/>
    <p:sldId id="266" r:id="rId45"/>
    <p:sldId id="267" r:id="rId46"/>
  </p:sldIdLst>
  <p:sldSz cx="16002000" cy="12192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3" autoAdjust="0"/>
    <p:restoredTop sz="94660"/>
  </p:normalViewPr>
  <p:slideViewPr>
    <p:cSldViewPr>
      <p:cViewPr varScale="1">
        <p:scale>
          <a:sx n="61" d="100"/>
          <a:sy n="61" d="100"/>
        </p:scale>
        <p:origin x="-84" y="-96"/>
      </p:cViewPr>
      <p:guideLst>
        <p:guide orient="horz" pos="3840"/>
        <p:guide pos="50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B22535C-7AB2-43CB-9C8B-1C4ECAB3103F}" type="datetimeFigureOut">
              <a:rPr lang="pt-BR"/>
              <a:pPr>
                <a:defRPr/>
              </a:pPr>
              <a:t>8/10/2011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85800"/>
            <a:ext cx="45021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4EDC711-D21B-45B9-8AB8-D337656189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63361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2941" algn="l" defTabSz="91431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0099" algn="l" defTabSz="91431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255" algn="l" defTabSz="91431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00150" y="3787777"/>
            <a:ext cx="13601700" cy="2613026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00300" y="6908802"/>
            <a:ext cx="11201400" cy="3116262"/>
          </a:xfrm>
        </p:spPr>
        <p:txBody>
          <a:bodyPr/>
          <a:lstStyle>
            <a:lvl1pPr marL="0" indent="0" algn="ctr">
              <a:buNone/>
              <a:defRPr/>
            </a:lvl1pPr>
            <a:lvl2pPr marL="457158" indent="0" algn="ctr">
              <a:buNone/>
              <a:defRPr/>
            </a:lvl2pPr>
            <a:lvl3pPr marL="914314" indent="0" algn="ctr">
              <a:buNone/>
              <a:defRPr/>
            </a:lvl3pPr>
            <a:lvl4pPr marL="1371471" indent="0" algn="ctr">
              <a:buNone/>
              <a:defRPr/>
            </a:lvl4pPr>
            <a:lvl5pPr marL="1828628" indent="0" algn="ctr">
              <a:buNone/>
              <a:defRPr/>
            </a:lvl5pPr>
            <a:lvl6pPr marL="2285785" indent="0" algn="ctr">
              <a:buNone/>
              <a:defRPr/>
            </a:lvl6pPr>
            <a:lvl7pPr marL="2742941" indent="0" algn="ctr">
              <a:buNone/>
              <a:defRPr/>
            </a:lvl7pPr>
            <a:lvl8pPr marL="3200099" indent="0" algn="ctr">
              <a:buNone/>
              <a:defRPr/>
            </a:lvl8pPr>
            <a:lvl9pPr marL="3657255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452EC-A351-45FC-9A5D-BB8F0BFF24B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37C0D-93B0-4753-92F2-B76D2545E9A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1401426" y="1082675"/>
            <a:ext cx="3400425" cy="97536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00150" y="1082675"/>
            <a:ext cx="10048875" cy="97536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C0AA5-136B-4269-A26D-7D9DABCF788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0334DA-7F3B-4FA6-B7A7-05B776105B2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3651" y="7834313"/>
            <a:ext cx="13601700" cy="2420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63651" y="5167314"/>
            <a:ext cx="13601700" cy="2667000"/>
          </a:xfrm>
        </p:spPr>
        <p:txBody>
          <a:bodyPr anchor="b"/>
          <a:lstStyle>
            <a:lvl1pPr marL="0" indent="0">
              <a:buNone/>
              <a:defRPr sz="1900"/>
            </a:lvl1pPr>
            <a:lvl2pPr marL="457158" indent="0">
              <a:buNone/>
              <a:defRPr sz="1800"/>
            </a:lvl2pPr>
            <a:lvl3pPr marL="914314" indent="0">
              <a:buNone/>
              <a:defRPr sz="1600"/>
            </a:lvl3pPr>
            <a:lvl4pPr marL="1371471" indent="0">
              <a:buNone/>
              <a:defRPr sz="1400"/>
            </a:lvl4pPr>
            <a:lvl5pPr marL="1828628" indent="0">
              <a:buNone/>
              <a:defRPr sz="1400"/>
            </a:lvl5pPr>
            <a:lvl6pPr marL="2285785" indent="0">
              <a:buNone/>
              <a:defRPr sz="1400"/>
            </a:lvl6pPr>
            <a:lvl7pPr marL="2742941" indent="0">
              <a:buNone/>
              <a:defRPr sz="1400"/>
            </a:lvl7pPr>
            <a:lvl8pPr marL="3200099" indent="0">
              <a:buNone/>
              <a:defRPr sz="1400"/>
            </a:lvl8pPr>
            <a:lvl9pPr marL="3657255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C22D6-EEC5-44BB-AD8B-10E7A326A3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00151" y="3521075"/>
            <a:ext cx="6724651" cy="731520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077200" y="3521075"/>
            <a:ext cx="6724651" cy="731520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A6096B-BCE6-450B-87AF-D979B32A2E9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0100" y="488950"/>
            <a:ext cx="14401800" cy="2032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00103" y="2728914"/>
            <a:ext cx="7070724" cy="1138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8" indent="0">
              <a:buNone/>
              <a:defRPr sz="1900" b="1"/>
            </a:lvl2pPr>
            <a:lvl3pPr marL="914314" indent="0">
              <a:buNone/>
              <a:defRPr sz="1800" b="1"/>
            </a:lvl3pPr>
            <a:lvl4pPr marL="1371471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1" indent="0">
              <a:buNone/>
              <a:defRPr sz="1600" b="1"/>
            </a:lvl7pPr>
            <a:lvl8pPr marL="3200099" indent="0">
              <a:buNone/>
              <a:defRPr sz="1600" b="1"/>
            </a:lvl8pPr>
            <a:lvl9pPr marL="3657255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00103" y="3867150"/>
            <a:ext cx="7070724" cy="7023101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8129588" y="2728914"/>
            <a:ext cx="7072312" cy="11382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8" indent="0">
              <a:buNone/>
              <a:defRPr sz="1900" b="1"/>
            </a:lvl2pPr>
            <a:lvl3pPr marL="914314" indent="0">
              <a:buNone/>
              <a:defRPr sz="1800" b="1"/>
            </a:lvl3pPr>
            <a:lvl4pPr marL="1371471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1" indent="0">
              <a:buNone/>
              <a:defRPr sz="1600" b="1"/>
            </a:lvl7pPr>
            <a:lvl8pPr marL="3200099" indent="0">
              <a:buNone/>
              <a:defRPr sz="1600" b="1"/>
            </a:lvl8pPr>
            <a:lvl9pPr marL="3657255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8129588" y="3867150"/>
            <a:ext cx="7072312" cy="7023101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692191-ED85-4B96-AEA4-9C9408A0A67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3FE1AD-6253-4BDF-90FE-F1C5EE6DAE8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DDBAEF-3931-4EC4-8286-A3311FBBBA0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0100" y="485776"/>
            <a:ext cx="5264151" cy="20653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56339" y="485777"/>
            <a:ext cx="8945562" cy="1040447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00100" y="2551114"/>
            <a:ext cx="5264151" cy="8339138"/>
          </a:xfrm>
        </p:spPr>
        <p:txBody>
          <a:bodyPr/>
          <a:lstStyle>
            <a:lvl1pPr marL="0" indent="0">
              <a:buNone/>
              <a:defRPr sz="1400"/>
            </a:lvl1pPr>
            <a:lvl2pPr marL="457158" indent="0">
              <a:buNone/>
              <a:defRPr sz="1100"/>
            </a:lvl2pPr>
            <a:lvl3pPr marL="914314" indent="0">
              <a:buNone/>
              <a:defRPr sz="1000"/>
            </a:lvl3pPr>
            <a:lvl4pPr marL="1371471" indent="0">
              <a:buNone/>
              <a:defRPr sz="1000"/>
            </a:lvl4pPr>
            <a:lvl5pPr marL="1828628" indent="0">
              <a:buNone/>
              <a:defRPr sz="1000"/>
            </a:lvl5pPr>
            <a:lvl6pPr marL="2285785" indent="0">
              <a:buNone/>
              <a:defRPr sz="1000"/>
            </a:lvl6pPr>
            <a:lvl7pPr marL="2742941" indent="0">
              <a:buNone/>
              <a:defRPr sz="1000"/>
            </a:lvl7pPr>
            <a:lvl8pPr marL="3200099" indent="0">
              <a:buNone/>
              <a:defRPr sz="1000"/>
            </a:lvl8pPr>
            <a:lvl9pPr marL="3657255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4894D-A105-472D-83A6-5B5A75A4A19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6899" y="8534403"/>
            <a:ext cx="9601200" cy="100806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136899" y="1089026"/>
            <a:ext cx="960120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158" indent="0">
              <a:buNone/>
              <a:defRPr sz="2700"/>
            </a:lvl2pPr>
            <a:lvl3pPr marL="914314" indent="0">
              <a:buNone/>
              <a:defRPr sz="2400"/>
            </a:lvl3pPr>
            <a:lvl4pPr marL="1371471" indent="0">
              <a:buNone/>
              <a:defRPr sz="1900"/>
            </a:lvl4pPr>
            <a:lvl5pPr marL="1828628" indent="0">
              <a:buNone/>
              <a:defRPr sz="1900"/>
            </a:lvl5pPr>
            <a:lvl6pPr marL="2285785" indent="0">
              <a:buNone/>
              <a:defRPr sz="1900"/>
            </a:lvl6pPr>
            <a:lvl7pPr marL="2742941" indent="0">
              <a:buNone/>
              <a:defRPr sz="1900"/>
            </a:lvl7pPr>
            <a:lvl8pPr marL="3200099" indent="0">
              <a:buNone/>
              <a:defRPr sz="1900"/>
            </a:lvl8pPr>
            <a:lvl9pPr marL="3657255" indent="0">
              <a:buNone/>
              <a:defRPr sz="19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136899" y="9542465"/>
            <a:ext cx="9601200" cy="1430338"/>
          </a:xfrm>
        </p:spPr>
        <p:txBody>
          <a:bodyPr/>
          <a:lstStyle>
            <a:lvl1pPr marL="0" indent="0">
              <a:buNone/>
              <a:defRPr sz="1400"/>
            </a:lvl1pPr>
            <a:lvl2pPr marL="457158" indent="0">
              <a:buNone/>
              <a:defRPr sz="1100"/>
            </a:lvl2pPr>
            <a:lvl3pPr marL="914314" indent="0">
              <a:buNone/>
              <a:defRPr sz="1000"/>
            </a:lvl3pPr>
            <a:lvl4pPr marL="1371471" indent="0">
              <a:buNone/>
              <a:defRPr sz="1000"/>
            </a:lvl4pPr>
            <a:lvl5pPr marL="1828628" indent="0">
              <a:buNone/>
              <a:defRPr sz="1000"/>
            </a:lvl5pPr>
            <a:lvl6pPr marL="2285785" indent="0">
              <a:buNone/>
              <a:defRPr sz="1000"/>
            </a:lvl6pPr>
            <a:lvl7pPr marL="2742941" indent="0">
              <a:buNone/>
              <a:defRPr sz="1000"/>
            </a:lvl7pPr>
            <a:lvl8pPr marL="3200099" indent="0">
              <a:buNone/>
              <a:defRPr sz="1000"/>
            </a:lvl8pPr>
            <a:lvl9pPr marL="3657255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78D05-8C63-4C3F-A328-E6149025CD9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0150" y="1082675"/>
            <a:ext cx="136017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7553" tIns="58777" rIns="117553" bIns="587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0" y="3521075"/>
            <a:ext cx="136017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7553" tIns="58777" rIns="117553" bIns="58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00150" y="11109325"/>
            <a:ext cx="333375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7553" tIns="58777" rIns="117553" bIns="58777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67350" y="11109325"/>
            <a:ext cx="50673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7553" tIns="58777" rIns="117553" bIns="58777" numCol="1" anchor="t" anchorCtr="0" compatLnSpc="1">
            <a:prstTxWarp prst="textNoShape">
              <a:avLst/>
            </a:prstTxWarp>
          </a:bodyPr>
          <a:lstStyle>
            <a:lvl1pPr algn="ctr">
              <a:defRPr sz="18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68100" y="11109325"/>
            <a:ext cx="333375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7553" tIns="58777" rIns="117553" bIns="58777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FDA9763B-62E7-454B-B0F3-300836F0EDA2}" type="slidenum">
              <a:rPr lang="pt-BR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4750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174750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Times New Roman" pitchFamily="18" charset="0"/>
        </a:defRPr>
      </a:lvl2pPr>
      <a:lvl3pPr algn="ctr" defTabSz="1174750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Times New Roman" pitchFamily="18" charset="0"/>
        </a:defRPr>
      </a:lvl3pPr>
      <a:lvl4pPr algn="ctr" defTabSz="1174750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Times New Roman" pitchFamily="18" charset="0"/>
        </a:defRPr>
      </a:lvl4pPr>
      <a:lvl5pPr algn="ctr" defTabSz="1174750" rtl="0" eaLnBrk="0" fontAlgn="base" hangingPunct="0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Times New Roman" pitchFamily="18" charset="0"/>
        </a:defRPr>
      </a:lvl5pPr>
      <a:lvl6pPr marL="457158" algn="ctr" defTabSz="1176228" rtl="0" fontAlgn="base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Times New Roman" pitchFamily="18" charset="0"/>
        </a:defRPr>
      </a:lvl6pPr>
      <a:lvl7pPr marL="914314" algn="ctr" defTabSz="1176228" rtl="0" fontAlgn="base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Times New Roman" pitchFamily="18" charset="0"/>
        </a:defRPr>
      </a:lvl7pPr>
      <a:lvl8pPr marL="1371471" algn="ctr" defTabSz="1176228" rtl="0" fontAlgn="base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Times New Roman" pitchFamily="18" charset="0"/>
        </a:defRPr>
      </a:lvl8pPr>
      <a:lvl9pPr marL="1828628" algn="ctr" defTabSz="1176228" rtl="0" fontAlgn="base">
        <a:spcBef>
          <a:spcPct val="0"/>
        </a:spcBef>
        <a:spcAft>
          <a:spcPct val="0"/>
        </a:spcAft>
        <a:defRPr sz="5600">
          <a:solidFill>
            <a:schemeClr val="tx2"/>
          </a:solidFill>
          <a:latin typeface="Times New Roman" pitchFamily="18" charset="0"/>
        </a:defRPr>
      </a:lvl9pPr>
    </p:titleStyle>
    <p:bodyStyle>
      <a:lvl1pPr marL="439738" indent="-439738" algn="l" defTabSz="1174750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954088" indent="-366713" algn="l" defTabSz="1174750" rtl="0" eaLnBrk="0" fontAlgn="base" hangingPunct="0">
        <a:spcBef>
          <a:spcPct val="20000"/>
        </a:spcBef>
        <a:spcAft>
          <a:spcPct val="0"/>
        </a:spcAft>
        <a:buChar char="–"/>
        <a:defRPr sz="3500">
          <a:solidFill>
            <a:schemeClr val="tx1"/>
          </a:solidFill>
          <a:latin typeface="+mn-lt"/>
        </a:defRPr>
      </a:lvl2pPr>
      <a:lvl3pPr marL="1468438" indent="-292100" algn="l" defTabSz="1174750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</a:defRPr>
      </a:lvl3pPr>
      <a:lvl4pPr marL="2055813" indent="-292100" algn="l" defTabSz="1174750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4pPr>
      <a:lvl5pPr marL="2643188" indent="-292100" algn="l" defTabSz="1174750" rtl="0" eaLnBrk="0" fontAlgn="base" hangingPunct="0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</a:defRPr>
      </a:lvl5pPr>
      <a:lvl6pPr marL="3101683" indent="-293660" algn="l" defTabSz="1176228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</a:defRPr>
      </a:lvl6pPr>
      <a:lvl7pPr marL="3558839" indent="-293660" algn="l" defTabSz="1176228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</a:defRPr>
      </a:lvl7pPr>
      <a:lvl8pPr marL="4015997" indent="-293660" algn="l" defTabSz="1176228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</a:defRPr>
      </a:lvl8pPr>
      <a:lvl9pPr marL="4473153" indent="-293660" algn="l" defTabSz="1176228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1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1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99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rquivos%20de%20trabalho\USP\Prova%20did&#225;tica-SBC\Vivaldi%20Orlando%20Furioso%20'Nel%20profondo%20cieco%20mondo'%20M%20Horne.wmv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Arquivos%20de%20trabalho\USP\Prova%20did&#225;tica-SBC\Cecilia%20Bartoli%20%20%20Lontana%20da%20te.flv.wmv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%27Olimpiade" TargetMode="External"/><Relationship Id="rId2" Type="http://schemas.openxmlformats.org/officeDocument/2006/relationships/hyperlink" Target="http://en.wikipedia.org/wiki/Didone_abbandona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Il_trionfo_di_Clelia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3450" y="3114675"/>
            <a:ext cx="13601700" cy="2032000"/>
          </a:xfrm>
        </p:spPr>
        <p:txBody>
          <a:bodyPr/>
          <a:lstStyle/>
          <a:p>
            <a:pPr eaLnBrk="1" hangingPunct="1"/>
            <a:r>
              <a:rPr lang="pt-BR" dirty="0" smtClean="0"/>
              <a:t>História da Música IV</a:t>
            </a:r>
            <a:br>
              <a:rPr lang="pt-BR" dirty="0" smtClean="0"/>
            </a:br>
            <a:r>
              <a:rPr lang="pt-BR" dirty="0" smtClean="0"/>
              <a:t>CMU 351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2050" y="6908800"/>
            <a:ext cx="11137900" cy="2574925"/>
          </a:xfrm>
        </p:spPr>
        <p:txBody>
          <a:bodyPr/>
          <a:lstStyle/>
          <a:p>
            <a:pPr eaLnBrk="1" hangingPunct="1"/>
            <a:r>
              <a:rPr lang="pt-BR" dirty="0" smtClean="0"/>
              <a:t>Ópera na primeira metade do século XVIII</a:t>
            </a:r>
          </a:p>
          <a:p>
            <a:pPr eaLnBrk="1" hangingPunct="1"/>
            <a:endParaRPr lang="pt-BR" sz="34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pt-BR" sz="3400" dirty="0" smtClean="0">
                <a:solidFill>
                  <a:schemeClr val="tx2"/>
                </a:solidFill>
              </a:rPr>
              <a:t>Prof. Diósnio Machado Neto</a:t>
            </a:r>
          </a:p>
          <a:p>
            <a:pPr eaLnBrk="1" hangingPunct="1"/>
            <a:endParaRPr lang="pt-BR" sz="3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i="1" smtClean="0"/>
              <a:t>Chant baroque </a:t>
            </a:r>
            <a:r>
              <a:rPr lang="pt-BR" smtClean="0"/>
              <a:t>e a “exibição do eu”</a:t>
            </a:r>
            <a:endParaRPr lang="pt-BR" i="1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3124200"/>
            <a:ext cx="13601700" cy="7713663"/>
          </a:xfrm>
        </p:spPr>
        <p:txBody>
          <a:bodyPr>
            <a:normAutofit fontScale="77500" lnSpcReduction="20000"/>
          </a:bodyPr>
          <a:lstStyle/>
          <a:p>
            <a:pPr marL="551380" indent="-551380" defTabSz="1176228" eaLnBrk="1" hangingPunct="1">
              <a:defRPr/>
            </a:pPr>
            <a:r>
              <a:rPr lang="pt-BR" dirty="0" smtClean="0"/>
              <a:t>O virtuosismo vocal como parte da </a:t>
            </a:r>
            <a:r>
              <a:rPr lang="pt-BR" i="1" dirty="0" smtClean="0"/>
              <a:t>poética do maravilhoso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Superação da realidade através do gesto da técnica </a:t>
            </a:r>
            <a:r>
              <a:rPr lang="pt-BR" dirty="0" err="1" smtClean="0"/>
              <a:t>sobrehumana</a:t>
            </a:r>
            <a:r>
              <a:rPr lang="pt-BR" dirty="0" smtClean="0"/>
              <a:t> (</a:t>
            </a:r>
            <a:r>
              <a:rPr lang="pt-BR" dirty="0" err="1" smtClean="0"/>
              <a:t>Celleti</a:t>
            </a:r>
            <a:r>
              <a:rPr lang="pt-BR" dirty="0" smtClean="0"/>
              <a:t>, 1986)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Valorização dos </a:t>
            </a:r>
            <a:r>
              <a:rPr lang="pt-BR" i="1" dirty="0" err="1" smtClean="0"/>
              <a:t>castratis</a:t>
            </a:r>
            <a:r>
              <a:rPr lang="pt-BR" dirty="0" smtClean="0"/>
              <a:t> e surgimento do </a:t>
            </a:r>
            <a:r>
              <a:rPr lang="pt-BR" i="1" dirty="0" smtClean="0"/>
              <a:t>bel canto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Estrutura discursiva baseada em comover através do impacto emocional do canto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Base da </a:t>
            </a:r>
            <a:r>
              <a:rPr lang="pt-BR" i="1" dirty="0" smtClean="0"/>
              <a:t>exibição do eu</a:t>
            </a:r>
            <a:r>
              <a:rPr lang="pt-BR" dirty="0" smtClean="0"/>
              <a:t>, onde o foco era o cantor e sua técnica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O gosto pela exibição leva o esfacelamento do verossímil</a:t>
            </a:r>
          </a:p>
          <a:p>
            <a:pPr marL="2573110" lvl="3" indent="-367588" defTabSz="1176228" eaLnBrk="1" hangingPunct="1">
              <a:defRPr/>
            </a:pPr>
            <a:r>
              <a:rPr lang="pt-BR" dirty="0" smtClean="0"/>
              <a:t>“o uso generalizado exige que o herói chore e morra e que, no entanto,  ao fazê-lo, cante veloz e alegremente” (Tosi, 1723)</a:t>
            </a:r>
          </a:p>
          <a:p>
            <a:pPr marL="551380" indent="-551380" defTabSz="1176228" eaLnBrk="1" hangingPunct="1">
              <a:defRPr/>
            </a:pPr>
            <a:r>
              <a:rPr lang="pt-BR" dirty="0" smtClean="0"/>
              <a:t>A “exibição do eu” era típica de um sistema comunicativo artificial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O espetáculo realiza-se tanto no palco como na platéia: todos representavam; todos eram atores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Sistema que rompe com a estrutura épica (o balanço entre a retroação dos espectadores para o ator e a retroação para a ação representada) e operava na representação dos índices de socialização </a:t>
            </a:r>
            <a:r>
              <a:rPr lang="pt-BR" dirty="0" err="1" smtClean="0"/>
              <a:t>estamental</a:t>
            </a:r>
            <a:endParaRPr lang="pt-BR" dirty="0" smtClean="0"/>
          </a:p>
          <a:p>
            <a:pPr marL="2573110" lvl="3" indent="-367588" defTabSz="1176228" eaLnBrk="1" hangingPunct="1">
              <a:defRPr/>
            </a:pPr>
            <a:r>
              <a:rPr lang="pt-BR" dirty="0" smtClean="0"/>
              <a:t>Sistema reconhecido em muitos gêneros: A </a:t>
            </a:r>
            <a:r>
              <a:rPr lang="pt-BR" i="1" dirty="0" err="1" smtClean="0"/>
              <a:t>Tragédie</a:t>
            </a:r>
            <a:r>
              <a:rPr lang="pt-BR" i="1" dirty="0" smtClean="0"/>
              <a:t> </a:t>
            </a:r>
            <a:r>
              <a:rPr lang="pt-BR" i="1" dirty="0" err="1" smtClean="0"/>
              <a:t>Lyrique</a:t>
            </a:r>
            <a:r>
              <a:rPr lang="pt-BR" dirty="0" smtClean="0"/>
              <a:t>, a </a:t>
            </a:r>
            <a:r>
              <a:rPr lang="pt-BR" i="1" dirty="0" smtClean="0"/>
              <a:t>Opera Seria</a:t>
            </a:r>
            <a:r>
              <a:rPr lang="pt-BR" dirty="0" smtClean="0"/>
              <a:t> </a:t>
            </a:r>
            <a:r>
              <a:rPr lang="pt-BR" i="1" dirty="0" smtClean="0"/>
              <a:t>italiana</a:t>
            </a:r>
            <a:r>
              <a:rPr lang="pt-BR" dirty="0" smtClean="0"/>
              <a:t> , e Rousseau indica que a própria </a:t>
            </a:r>
            <a:r>
              <a:rPr lang="pt-BR" i="1" dirty="0" err="1" smtClean="0"/>
              <a:t>Comédie</a:t>
            </a:r>
            <a:r>
              <a:rPr lang="pt-BR" i="1" dirty="0" smtClean="0"/>
              <a:t> </a:t>
            </a:r>
            <a:r>
              <a:rPr lang="pt-BR" i="1" dirty="0" err="1" smtClean="0"/>
              <a:t>Française</a:t>
            </a:r>
            <a:r>
              <a:rPr lang="pt-BR" dirty="0" smtClean="0"/>
              <a:t> ocorria nessa estrutura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Não ocorria o envolvimento emocional do  cantor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Essas críticas são realizadas, entre outros, por Rousseau, </a:t>
            </a:r>
            <a:r>
              <a:rPr lang="pt-BR" dirty="0" err="1" smtClean="0"/>
              <a:t>Gluck</a:t>
            </a:r>
            <a:r>
              <a:rPr lang="pt-BR" dirty="0" smtClean="0"/>
              <a:t> e </a:t>
            </a:r>
            <a:r>
              <a:rPr lang="pt-BR" dirty="0" err="1" smtClean="0"/>
              <a:t>Grétry</a:t>
            </a:r>
            <a:endParaRPr lang="pt-BR" dirty="0" smtClean="0"/>
          </a:p>
          <a:p>
            <a:pPr marL="2573110" lvl="3" indent="-367588" defTabSz="1176228" eaLnBrk="1" hangingPunct="1">
              <a:defRPr/>
            </a:pPr>
            <a:r>
              <a:rPr lang="pt-BR" dirty="0" smtClean="0"/>
              <a:t>Fundamento dramático baseado na exageração da virtuosidade vocal </a:t>
            </a:r>
          </a:p>
          <a:p>
            <a:pPr marL="1194659" lvl="1" indent="-459484" defTabSz="1176228"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i="1" smtClean="0"/>
              <a:t>Orlando Furioso</a:t>
            </a:r>
          </a:p>
        </p:txBody>
      </p:sp>
      <p:pic>
        <p:nvPicPr>
          <p:cNvPr id="4" name="Vivaldi Orlando Furioso 'Nel profondo cieco mondo' M Horne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312368" y="3342662"/>
            <a:ext cx="10801200" cy="8100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517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Sociedades em transformação</a:t>
            </a: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7688" indent="-547688" eaLnBrk="1" hangingPunct="1"/>
            <a:r>
              <a:rPr lang="pt-BR" smtClean="0"/>
              <a:t>Os gêneros de ópera</a:t>
            </a:r>
          </a:p>
          <a:p>
            <a:pPr marL="1192213" lvl="1" indent="-455613" eaLnBrk="1" hangingPunct="1"/>
            <a:r>
              <a:rPr lang="pt-BR" smtClean="0"/>
              <a:t>O trânsito ao despotismo esclarecido incentivou uma renovação nas formas de retroação, via ópera</a:t>
            </a:r>
          </a:p>
          <a:p>
            <a:pPr marL="1835150" lvl="2" indent="-365125" eaLnBrk="1" hangingPunct="1"/>
            <a:r>
              <a:rPr lang="pt-BR" smtClean="0"/>
              <a:t>Abertura e inserção do estado para o crescimento crítico</a:t>
            </a:r>
          </a:p>
          <a:p>
            <a:pPr marL="2570163" lvl="3" indent="-365125" eaLnBrk="1" hangingPunct="1"/>
            <a:r>
              <a:rPr lang="pt-BR" smtClean="0"/>
              <a:t>Retroação forte</a:t>
            </a:r>
          </a:p>
          <a:p>
            <a:pPr marL="547688" indent="-547688" eaLnBrk="1" hangingPunct="1"/>
            <a:r>
              <a:rPr lang="pt-BR" smtClean="0"/>
              <a:t>Surgimento de uma variedade de gêneros</a:t>
            </a:r>
          </a:p>
          <a:p>
            <a:pPr marL="1192213" lvl="1" indent="-455613" eaLnBrk="1" hangingPunct="1"/>
            <a:r>
              <a:rPr lang="pt-BR" smtClean="0"/>
              <a:t>Quebra de estruturas rígidas de representação dos valores culturais</a:t>
            </a:r>
          </a:p>
          <a:p>
            <a:pPr marL="1835150" lvl="2" indent="-365125" eaLnBrk="1" hangingPunct="1"/>
            <a:r>
              <a:rPr lang="pt-BR" smtClean="0"/>
              <a:t>Temas do cotidiano</a:t>
            </a:r>
          </a:p>
          <a:p>
            <a:pPr marL="1835150" lvl="2" indent="-365125" eaLnBrk="1" hangingPunct="1"/>
            <a:r>
              <a:rPr lang="pt-BR" smtClean="0"/>
              <a:t>Canto menos convencionado e próximo ao canto popular</a:t>
            </a:r>
          </a:p>
          <a:p>
            <a:pPr marL="1192213" lvl="1" indent="-455613" eaLnBrk="1" hangingPunct="1"/>
            <a:r>
              <a:rPr lang="pt-BR" smtClean="0"/>
              <a:t> </a:t>
            </a:r>
            <a:r>
              <a:rPr lang="pt-BR" i="1" smtClean="0"/>
              <a:t>The beggar’s opera</a:t>
            </a:r>
            <a:r>
              <a:rPr lang="pt-BR" smtClean="0"/>
              <a:t> (Inglaterra); </a:t>
            </a:r>
            <a:r>
              <a:rPr lang="pt-BR" i="1" smtClean="0"/>
              <a:t>Singspiel</a:t>
            </a:r>
            <a:r>
              <a:rPr lang="pt-BR" smtClean="0"/>
              <a:t> (Estados germânicos); </a:t>
            </a:r>
            <a:r>
              <a:rPr lang="pt-BR" i="1" smtClean="0"/>
              <a:t>Opera Comique</a:t>
            </a:r>
            <a:r>
              <a:rPr lang="pt-BR" smtClean="0"/>
              <a:t> (França); </a:t>
            </a:r>
            <a:r>
              <a:rPr lang="pt-BR" i="1" smtClean="0"/>
              <a:t>Opera Buffa </a:t>
            </a:r>
            <a:r>
              <a:rPr lang="pt-BR" smtClean="0"/>
              <a:t>(Itália); Vaudevilles (zarzuela espanhola e a ópera de bonifrates portuguesa)</a:t>
            </a:r>
            <a:endParaRPr lang="pt-BR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2213" y="495300"/>
            <a:ext cx="13601700" cy="2032000"/>
          </a:xfrm>
        </p:spPr>
        <p:txBody>
          <a:bodyPr/>
          <a:lstStyle/>
          <a:p>
            <a:pPr eaLnBrk="1" hangingPunct="1"/>
            <a:r>
              <a:rPr lang="pt-BR" smtClean="0"/>
              <a:t>A questão da Natureza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2895600"/>
            <a:ext cx="13601700" cy="7942263"/>
          </a:xfrm>
        </p:spPr>
        <p:txBody>
          <a:bodyPr>
            <a:normAutofit/>
          </a:bodyPr>
          <a:lstStyle/>
          <a:p>
            <a:pPr marL="548985" indent="-548985" defTabSz="1176228" eaLnBrk="1" hangingPunct="1">
              <a:defRPr/>
            </a:pPr>
            <a:r>
              <a:rPr lang="pt-BR" dirty="0" smtClean="0"/>
              <a:t>No século XVIII, o conceito de Natureza passa por uma transformação.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Representa uma ruptura com a teoria dos afetos, dicionarizada, para uma estética do sentimento – individual.</a:t>
            </a:r>
          </a:p>
          <a:p>
            <a:pPr marL="1835903" lvl="2" indent="-365139" defTabSz="1176228" eaLnBrk="1" hangingPunct="1">
              <a:defRPr/>
            </a:pPr>
            <a:r>
              <a:rPr lang="pt-BR" dirty="0" smtClean="0"/>
              <a:t>O homem é natureza, logo o espírito do homem é sensível as suas leis. O músico, que conhece a natureza dos sons, pode usá-los para produzir afetos para a outra natureza, que é a do espírito humano. </a:t>
            </a:r>
          </a:p>
          <a:p>
            <a:pPr marL="2571286" lvl="3" indent="-365139" defTabSz="1176228" eaLnBrk="1" hangingPunct="1">
              <a:defRPr/>
            </a:pPr>
            <a:r>
              <a:rPr lang="pt-BR" dirty="0"/>
              <a:t>Para os teóricos do século XVII, como </a:t>
            </a:r>
            <a:r>
              <a:rPr lang="pt-BR" dirty="0" err="1"/>
              <a:t>Mersenne</a:t>
            </a:r>
            <a:r>
              <a:rPr lang="pt-BR" dirty="0"/>
              <a:t> e Descartes, o movimento se dava no momento em que esta [a música] se concretizava com o fundamento da natureza dela; entendendo-se por natureza o mundo natural e sobrenatural. Em outras palavras à música recairia, através de suas leis naturais - que movem os afetos – conectar o universo natural com  a alma.</a:t>
            </a:r>
          </a:p>
          <a:p>
            <a:pPr marL="3306669" lvl="4" indent="-365139" defTabSz="1176228" eaLnBrk="1" hangingPunct="1">
              <a:defRPr/>
            </a:pPr>
            <a:r>
              <a:rPr lang="pt-BR" dirty="0" smtClean="0"/>
              <a:t>Existiria uma razão interna da música, logo, leis para a sua realização – contraponto exuberante seria uma exteriorização dessas leis.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pensamento estético da virada do século XVIII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48985" indent="-548985">
              <a:defRPr/>
            </a:pPr>
            <a:r>
              <a:rPr lang="pt-BR" dirty="0" smtClean="0"/>
              <a:t>Tal postura foi desenvolvida no começo do século XVIII por </a:t>
            </a:r>
            <a:r>
              <a:rPr lang="pt-BR" dirty="0" err="1" smtClean="0"/>
              <a:t>Abbé</a:t>
            </a:r>
            <a:r>
              <a:rPr lang="pt-BR" dirty="0" smtClean="0"/>
              <a:t> Du </a:t>
            </a:r>
            <a:r>
              <a:rPr lang="pt-BR" dirty="0" err="1" smtClean="0"/>
              <a:t>Bos</a:t>
            </a:r>
            <a:r>
              <a:rPr lang="pt-BR" dirty="0" smtClean="0"/>
              <a:t> e </a:t>
            </a:r>
            <a:r>
              <a:rPr lang="pt-BR" dirty="0" err="1" smtClean="0"/>
              <a:t>Bateaux</a:t>
            </a:r>
            <a:r>
              <a:rPr lang="pt-BR" dirty="0" smtClean="0"/>
              <a:t>.</a:t>
            </a:r>
          </a:p>
          <a:p>
            <a:pPr marL="1192444" lvl="1" indent="-457061">
              <a:defRPr/>
            </a:pPr>
            <a:r>
              <a:rPr lang="pt-BR" dirty="0" smtClean="0"/>
              <a:t>Para Du </a:t>
            </a:r>
            <a:r>
              <a:rPr lang="pt-BR" dirty="0" err="1" smtClean="0"/>
              <a:t>Bos</a:t>
            </a:r>
            <a:r>
              <a:rPr lang="pt-BR" dirty="0" smtClean="0"/>
              <a:t> (1709), a imitação de objetos que movem a paixão deve obedecer critérios que versam justamente sobre a capacidade que tais objetos possuem para comoverem. Logo, o que move a paixão não é tanto o objeto imitado, mas sim como ele é imitado, o modo pela qual objeto e técnica se associam em prol da expressão capaz de movimentar as paixões.</a:t>
            </a:r>
          </a:p>
          <a:p>
            <a:pPr marL="1192444" lvl="1" indent="-457061">
              <a:defRPr/>
            </a:pPr>
            <a:r>
              <a:rPr lang="pt-BR" dirty="0" smtClean="0"/>
              <a:t>Para Du </a:t>
            </a:r>
            <a:r>
              <a:rPr lang="pt-BR" dirty="0" err="1" smtClean="0"/>
              <a:t>Bos</a:t>
            </a:r>
            <a:r>
              <a:rPr lang="pt-BR" dirty="0" smtClean="0"/>
              <a:t>, a música tem um campo limitado de atuação, no que diz respeito à imitação: os sentimentos. Nesse sentido, a música seria até mesmo privilegiada em relação às artes como a poesia e a pintura.</a:t>
            </a:r>
          </a:p>
          <a:p>
            <a:pPr marL="1192444" lvl="1" indent="-45706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Estética do sentimento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923" indent="-457061">
              <a:defRPr/>
            </a:pPr>
            <a:r>
              <a:rPr lang="pt-BR" dirty="0" smtClean="0"/>
              <a:t>A grande mudança proposta por Du </a:t>
            </a:r>
            <a:r>
              <a:rPr lang="pt-BR" dirty="0" err="1" smtClean="0"/>
              <a:t>Bos</a:t>
            </a:r>
            <a:r>
              <a:rPr lang="pt-BR" dirty="0" smtClean="0"/>
              <a:t> é de que existe uma verdade implícita que é revelada pela música. </a:t>
            </a:r>
          </a:p>
          <a:p>
            <a:pPr marL="1192444" lvl="1" indent="-457061">
              <a:defRPr/>
            </a:pPr>
            <a:r>
              <a:rPr lang="pt-BR" dirty="0" smtClean="0"/>
              <a:t>Esta ao apoiar a palavra não só a sustenta, mas também revela uma verdade supra-sensível, que é, de alguma forma, inerente ao sentido daquilo que se quer expressar. </a:t>
            </a:r>
          </a:p>
          <a:p>
            <a:pPr marL="1835903" lvl="2" indent="-365139">
              <a:defRPr/>
            </a:pPr>
            <a:r>
              <a:rPr lang="pt-BR" dirty="0" smtClean="0"/>
              <a:t>"A música torna as palavras mais aptas para nos comover". </a:t>
            </a:r>
          </a:p>
          <a:p>
            <a:pPr marL="548923" indent="-457061">
              <a:defRPr/>
            </a:pPr>
            <a:r>
              <a:rPr lang="pt-BR" dirty="0" smtClean="0"/>
              <a:t>Parece que Du </a:t>
            </a:r>
            <a:r>
              <a:rPr lang="pt-BR" dirty="0" err="1" smtClean="0"/>
              <a:t>Bos</a:t>
            </a:r>
            <a:r>
              <a:rPr lang="pt-BR" dirty="0" smtClean="0"/>
              <a:t> sugere que a música possui um caráter metafísico, em sua relação com a palavra. </a:t>
            </a:r>
          </a:p>
          <a:p>
            <a:pPr marL="1192383" lvl="1" indent="-365139">
              <a:defRPr/>
            </a:pPr>
            <a:r>
              <a:rPr lang="pt-BR" dirty="0" smtClean="0"/>
              <a:t>Estética do sentimento.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expressividade do canto</a:t>
            </a:r>
            <a:endParaRPr lang="pt-BR" dirty="0"/>
          </a:p>
        </p:txBody>
      </p:sp>
      <p:pic>
        <p:nvPicPr>
          <p:cNvPr id="4" name="Cecilia Bartoli   Lontana da te.flv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104456" y="3830303"/>
            <a:ext cx="9361040" cy="7020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038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transição para a Perfeita Ilusão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16624" indent="-316624" defTabSz="850287" eaLnBrk="1" hangingPunct="1">
              <a:defRPr/>
            </a:pPr>
            <a:r>
              <a:rPr lang="pt-BR" sz="6400" dirty="0">
                <a:cs typeface="Arial" charset="0"/>
              </a:rPr>
              <a:t>A imitação da natureza</a:t>
            </a:r>
          </a:p>
          <a:p>
            <a:pPr marL="691976" lvl="1" indent="-265556" defTabSz="850287" eaLnBrk="1" hangingPunct="1">
              <a:defRPr/>
            </a:pPr>
            <a:r>
              <a:rPr lang="pt-BR" sz="5800" dirty="0">
                <a:cs typeface="Arial" charset="0"/>
              </a:rPr>
              <a:t>Esse conceito persiste desde o século XVII, até o fim do século XVIII.</a:t>
            </a:r>
          </a:p>
          <a:p>
            <a:pPr marL="1064774" lvl="2" indent="-211935" defTabSz="850287" eaLnBrk="1" hangingPunct="1">
              <a:defRPr/>
            </a:pPr>
            <a:r>
              <a:rPr lang="pt-BR" sz="5100" dirty="0">
                <a:cs typeface="Arial" charset="0"/>
              </a:rPr>
              <a:t>Século XVII, o termo Natureza significava razão e verdade e imitação o procedimento utilizado para embelezar a verdade racional. </a:t>
            </a:r>
          </a:p>
          <a:p>
            <a:pPr marL="1064774" lvl="2" indent="-211935" defTabSz="850287" eaLnBrk="1" hangingPunct="1">
              <a:defRPr/>
            </a:pPr>
            <a:r>
              <a:rPr lang="pt-BR" sz="5100" dirty="0">
                <a:cs typeface="Arial" charset="0"/>
              </a:rPr>
              <a:t>No século XVIII, segunda metade, Natureza significava o símbolo de sentimento, espontaneidade e expressividade. Imitação é empregada para coerência e verdade dramática.</a:t>
            </a:r>
          </a:p>
          <a:p>
            <a:pPr marL="1491193" lvl="3" indent="-211935" defTabSz="850287" eaLnBrk="1" hangingPunct="1">
              <a:defRPr/>
            </a:pPr>
            <a:r>
              <a:rPr lang="pt-BR" sz="4500" dirty="0">
                <a:cs typeface="Times New Roman" charset="0"/>
              </a:rPr>
              <a:t>A música está submetida ao homem criador (o gênio do romantismo). </a:t>
            </a:r>
          </a:p>
          <a:p>
            <a:pPr marL="1491193" lvl="3" indent="-211935" defTabSz="850287" eaLnBrk="1" hangingPunct="1">
              <a:defRPr/>
            </a:pPr>
            <a:r>
              <a:rPr lang="pt-BR" sz="4500" dirty="0">
                <a:cs typeface="Times New Roman" charset="0"/>
              </a:rPr>
              <a:t>Valorização da liberdade, as regras seriam obstáculos.</a:t>
            </a:r>
          </a:p>
          <a:p>
            <a:pPr marL="1917614" lvl="4" indent="-211935" defTabSz="850287" eaLnBrk="1" hangingPunct="1">
              <a:defRPr/>
            </a:pPr>
            <a:r>
              <a:rPr lang="pt-BR" sz="3900" dirty="0">
                <a:cs typeface="Times New Roman" charset="0"/>
              </a:rPr>
              <a:t>Música e poesia como som da </a:t>
            </a:r>
            <a:r>
              <a:rPr lang="pt-BR" sz="3900" i="1" dirty="0">
                <a:cs typeface="Times New Roman" charset="0"/>
              </a:rPr>
              <a:t>natureza</a:t>
            </a:r>
            <a:r>
              <a:rPr lang="pt-BR" sz="3900" dirty="0">
                <a:cs typeface="Times New Roman" charset="0"/>
              </a:rPr>
              <a:t>, diria </a:t>
            </a:r>
            <a:r>
              <a:rPr lang="pt-BR" sz="3900" dirty="0" err="1">
                <a:cs typeface="Times New Roman" charset="0"/>
              </a:rPr>
              <a:t>Hamann</a:t>
            </a:r>
            <a:endParaRPr lang="pt-BR" sz="3900" dirty="0">
              <a:cs typeface="Times New Roman" charset="0"/>
            </a:endParaRPr>
          </a:p>
          <a:p>
            <a:pPr marL="548985" indent="-548985" defTabSz="1176228" eaLnBrk="1" hangingPunct="1">
              <a:buFontTx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Chant Naturel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7688" indent="-547688" eaLnBrk="1" hangingPunct="1"/>
            <a:r>
              <a:rPr lang="pt-BR" smtClean="0"/>
              <a:t>A“imitação da natureza”, a mais perfeita ilusão. </a:t>
            </a:r>
          </a:p>
          <a:p>
            <a:pPr marL="1192213" lvl="1" indent="-455613" eaLnBrk="1" hangingPunct="1"/>
            <a:r>
              <a:rPr lang="pt-BR" smtClean="0"/>
              <a:t>Tarefa da ópera para Rousseau era a verossimilhança, apresentar a arte como natureza</a:t>
            </a:r>
          </a:p>
          <a:p>
            <a:pPr marL="1192213" lvl="1" indent="-455613" eaLnBrk="1" hangingPunct="1"/>
            <a:r>
              <a:rPr lang="pt-BR" smtClean="0"/>
              <a:t>Para tanto, o canto deveria ser “expressivo” e não barroco. </a:t>
            </a:r>
          </a:p>
          <a:p>
            <a:pPr marL="547688" indent="-547688" eaLnBrk="1" hangingPunct="1"/>
            <a:r>
              <a:rPr lang="pt-BR" smtClean="0"/>
              <a:t>A primeira manifestação iluminista está no campo da ópera, na disputa entre bufonistas e anti-bufonistas</a:t>
            </a:r>
          </a:p>
          <a:p>
            <a:pPr marL="1192213" lvl="1" indent="-455613" eaLnBrk="1" hangingPunct="1"/>
            <a:r>
              <a:rPr lang="pt-BR" smtClean="0"/>
              <a:t>Rameau se converteu no símbolo dos conservadores franceses. Do outro lado, os enciclopedistas. </a:t>
            </a:r>
          </a:p>
          <a:p>
            <a:pPr marL="1835150" lvl="2" indent="-365125" eaLnBrk="1" hangingPunct="1"/>
            <a:r>
              <a:rPr lang="pt-BR" smtClean="0"/>
              <a:t>Os princípios arraigados de lutas eram o de tempos atrás: a imitação da natureza, a razão, a expressão dos afetos. </a:t>
            </a:r>
          </a:p>
          <a:p>
            <a:pPr marL="1835150" lvl="2" indent="-365125" eaLnBrk="1" hangingPunct="1"/>
            <a:r>
              <a:rPr lang="pt-BR" smtClean="0"/>
              <a:t>Esses conceitos foram de tal forma esvaziados que chegaram a significados opostos da tradição.</a:t>
            </a:r>
          </a:p>
          <a:p>
            <a:pPr marL="1192213" lvl="1" indent="-455613" eaLnBrk="1" hangingPunct="1"/>
            <a:endParaRPr lang="pt-BR" smtClean="0"/>
          </a:p>
          <a:p>
            <a:pPr marL="547688" indent="-547688" eaLnBrk="1" hangingPunct="1"/>
            <a:endParaRPr lang="pt-BR" smtClean="0"/>
          </a:p>
          <a:p>
            <a:pPr marL="547688" indent="-547688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pensamento estético da virada do século XVIII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548985" indent="-548985" defTabSz="1176228" eaLnBrk="1" hangingPunct="1">
              <a:defRPr/>
            </a:pPr>
            <a:r>
              <a:rPr lang="pt-BR" dirty="0" smtClean="0"/>
              <a:t>Tal postura foi desenvolvida no começo do século XVIII por </a:t>
            </a:r>
            <a:r>
              <a:rPr lang="pt-BR" dirty="0" err="1" smtClean="0"/>
              <a:t>Abbé</a:t>
            </a:r>
            <a:r>
              <a:rPr lang="pt-BR" dirty="0" smtClean="0"/>
              <a:t> Du </a:t>
            </a:r>
            <a:r>
              <a:rPr lang="pt-BR" dirty="0" err="1" smtClean="0"/>
              <a:t>Bos</a:t>
            </a:r>
            <a:r>
              <a:rPr lang="pt-BR" dirty="0" smtClean="0"/>
              <a:t> e </a:t>
            </a:r>
            <a:r>
              <a:rPr lang="pt-BR" dirty="0" err="1" smtClean="0"/>
              <a:t>Bateaux</a:t>
            </a:r>
            <a:r>
              <a:rPr lang="pt-BR" dirty="0" smtClean="0"/>
              <a:t>.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Para Du </a:t>
            </a:r>
            <a:r>
              <a:rPr lang="pt-BR" dirty="0" err="1" smtClean="0"/>
              <a:t>Bos</a:t>
            </a:r>
            <a:r>
              <a:rPr lang="pt-BR" dirty="0" smtClean="0"/>
              <a:t> (1709), a imitação de objetos que movem a paixão deve obedecer critérios que versam justamente sobre a capacidade que tais objetos possuem para comoverem. Logo, o que move a paixão não é tanto o objeto imitado, mas sim como ele é imitado, o modo pela qual objeto e técnica se associam em prol da expressão capaz de movimentar as paixões.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Para Du </a:t>
            </a:r>
            <a:r>
              <a:rPr lang="pt-BR" dirty="0" err="1" smtClean="0"/>
              <a:t>Bos</a:t>
            </a:r>
            <a:r>
              <a:rPr lang="pt-BR" dirty="0" smtClean="0"/>
              <a:t>, a música tem um campo limitado de atuação, no que diz respeito à imitação: os sentimentos. Nesse sentido, a música seria até mesmo privilegiada em relação às artes como a poesia e a pintura.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A grande mudança proposta por Du </a:t>
            </a:r>
            <a:r>
              <a:rPr lang="pt-BR" dirty="0" err="1" smtClean="0"/>
              <a:t>Bos</a:t>
            </a:r>
            <a:r>
              <a:rPr lang="pt-BR" dirty="0" smtClean="0"/>
              <a:t> é de que existe uma verdade implícita que é revelada pela música. Esta ao apoiar a palavra não só a sustenta, mas também revela uma verdade supra-sensível, que é, de alguma forma, inerente ao sentido daquilo que se quer expressar. </a:t>
            </a:r>
          </a:p>
          <a:p>
            <a:pPr marL="1835903" lvl="2" indent="-365139" defTabSz="1176228" eaLnBrk="1" hangingPunct="1">
              <a:defRPr/>
            </a:pPr>
            <a:r>
              <a:rPr lang="pt-BR" dirty="0" smtClean="0"/>
              <a:t>"A música torna as palavras mais aptas para nos comover". 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Parece que Du </a:t>
            </a:r>
            <a:r>
              <a:rPr lang="pt-BR" dirty="0" err="1" smtClean="0"/>
              <a:t>Bos</a:t>
            </a:r>
            <a:r>
              <a:rPr lang="pt-BR" dirty="0" smtClean="0"/>
              <a:t> sugere que a música possui um </a:t>
            </a:r>
            <a:r>
              <a:rPr lang="pt-BR" dirty="0" err="1" smtClean="0"/>
              <a:t>carater</a:t>
            </a:r>
            <a:r>
              <a:rPr lang="pt-BR" dirty="0" smtClean="0"/>
              <a:t> metafísico, em sua relação com a palavra. </a:t>
            </a:r>
          </a:p>
          <a:p>
            <a:pPr marL="1835903" lvl="2" indent="-365139" defTabSz="1176228" eaLnBrk="1" hangingPunct="1">
              <a:defRPr/>
            </a:pPr>
            <a:r>
              <a:rPr lang="pt-BR" dirty="0" smtClean="0"/>
              <a:t>Estética do sentimento.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1192213" y="723900"/>
            <a:ext cx="13601700" cy="2032000"/>
          </a:xfrm>
        </p:spPr>
        <p:txBody>
          <a:bodyPr/>
          <a:lstStyle/>
          <a:p>
            <a:pPr eaLnBrk="1" hangingPunct="1"/>
            <a:r>
              <a:rPr lang="pt-BR" sz="5800" smtClean="0"/>
              <a:t>O drama como música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667000"/>
            <a:ext cx="13601700" cy="8686800"/>
          </a:xfrm>
        </p:spPr>
        <p:txBody>
          <a:bodyPr/>
          <a:lstStyle/>
          <a:p>
            <a:pPr marL="550863" indent="-550863" eaLnBrk="1" hangingPunct="1"/>
            <a:r>
              <a:rPr lang="pt-BR" smtClean="0"/>
              <a:t>Um gênero musical, porém dramático</a:t>
            </a:r>
          </a:p>
          <a:p>
            <a:pPr marL="1193800" lvl="1" indent="-458788" eaLnBrk="1" hangingPunct="1"/>
            <a:r>
              <a:rPr lang="pt-BR" smtClean="0"/>
              <a:t>Joseph Kerman (</a:t>
            </a:r>
            <a:r>
              <a:rPr lang="pt-BR" i="1" smtClean="0"/>
              <a:t>A ópera como drama</a:t>
            </a:r>
            <a:r>
              <a:rPr lang="pt-BR" smtClean="0"/>
              <a:t> – 1956) afirma que a ópera é um drama, porém regida pela ôntologia da música</a:t>
            </a:r>
          </a:p>
          <a:p>
            <a:pPr marL="1836738" lvl="2" indent="-366713" eaLnBrk="1" hangingPunct="1"/>
            <a:r>
              <a:rPr lang="pt-BR" smtClean="0"/>
              <a:t>Limites à naturalidade da imitação da vida</a:t>
            </a:r>
          </a:p>
          <a:p>
            <a:pPr marL="1836738" lvl="2" indent="-366713" eaLnBrk="1" hangingPunct="1"/>
            <a:r>
              <a:rPr lang="pt-BR" smtClean="0"/>
              <a:t>Kerman afirma que como gênero  a ópera se aproxima ao “drama poético”, mais do que o prosáico</a:t>
            </a:r>
          </a:p>
          <a:p>
            <a:pPr marL="2571750" lvl="3" indent="-366713" eaLnBrk="1" hangingPunct="1"/>
            <a:r>
              <a:rPr lang="pt-BR" smtClean="0"/>
              <a:t>A poesia fornece certas espécies de significado ao drama, fenômeno que se coaduna com a música</a:t>
            </a:r>
          </a:p>
          <a:p>
            <a:pPr marL="550863" indent="-550863" eaLnBrk="1" hangingPunct="1"/>
            <a:r>
              <a:rPr lang="pt-BR" smtClean="0"/>
              <a:t>A ampliação dos sentidos dramáticos</a:t>
            </a:r>
          </a:p>
          <a:p>
            <a:pPr marL="1193800" lvl="1" indent="-458788" eaLnBrk="1" hangingPunct="1"/>
            <a:r>
              <a:rPr lang="pt-BR" smtClean="0"/>
              <a:t>Na confluência de texto e música, a ópera modifica os planos objetivos de narração</a:t>
            </a:r>
          </a:p>
          <a:p>
            <a:pPr marL="1836738" lvl="2" indent="-366713" eaLnBrk="1" hangingPunct="1"/>
            <a:r>
              <a:rPr lang="pt-BR" smtClean="0"/>
              <a:t>Afirma Kerman que essa é a propriedade do drama em música consubstanciado pela sintaxe metanarrativa</a:t>
            </a:r>
          </a:p>
          <a:p>
            <a:pPr marL="2571750" lvl="3" indent="-366713" eaLnBrk="1" hangingPunct="1"/>
            <a:r>
              <a:rPr lang="pt-BR" smtClean="0"/>
              <a:t>Trânsito de significados por contrastes de tonalidades; ritmo imposto à fala; arquétipos de intervalos e conglomerados musicais,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Rousseau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35903" lvl="2" indent="-365139" defTabSz="1176228" eaLnBrk="1" hangingPunct="1">
              <a:defRPr/>
            </a:pPr>
            <a:r>
              <a:rPr lang="pt-BR" dirty="0" smtClean="0"/>
              <a:t>Rousseau acreditava que a música era a ponte para a essência da natureza.</a:t>
            </a:r>
          </a:p>
          <a:p>
            <a:pPr marL="2571286" lvl="3" indent="-365139" defTabSz="1176228" eaLnBrk="1" hangingPunct="1">
              <a:defRPr/>
            </a:pPr>
            <a:r>
              <a:rPr lang="pt-BR" dirty="0" smtClean="0"/>
              <a:t>Ela remetia a um passado onde canto e palavra estavam unidos inerentemente, assim "o homem poderia expressar suas paixões e seus sentimentos da forma mais completa". </a:t>
            </a:r>
          </a:p>
          <a:p>
            <a:pPr marL="2571286" lvl="3" indent="-365139" defTabSz="1176228" eaLnBrk="1" hangingPunct="1">
              <a:defRPr/>
            </a:pPr>
            <a:r>
              <a:rPr lang="pt-BR" dirty="0" smtClean="0"/>
              <a:t>A separação entre canto e linguagem empobreceu a capacidade expressiva de ambos. </a:t>
            </a:r>
          </a:p>
          <a:p>
            <a:pPr marL="2571286" lvl="3" indent="-365139" defTabSz="1176228" eaLnBrk="1" hangingPunct="1">
              <a:defRPr/>
            </a:pPr>
            <a:r>
              <a:rPr lang="pt-BR" dirty="0" smtClean="0"/>
              <a:t>Faz uma sistematização entre as línguas, que perderam o </a:t>
            </a:r>
            <a:r>
              <a:rPr lang="pt-BR" dirty="0" err="1" smtClean="0"/>
              <a:t>melodismo</a:t>
            </a:r>
            <a:r>
              <a:rPr lang="pt-BR" dirty="0" smtClean="0"/>
              <a:t> e por isso se tornaram duras e racionais ao extremo (francês, inglês e alemão). </a:t>
            </a:r>
          </a:p>
          <a:p>
            <a:pPr marL="3306669" lvl="4" indent="-365139" defTabSz="1176228" eaLnBrk="1" hangingPunct="1">
              <a:defRPr/>
            </a:pPr>
            <a:r>
              <a:rPr lang="pt-BR" dirty="0" smtClean="0"/>
              <a:t>Elas falam à razão e não ao coração. </a:t>
            </a:r>
          </a:p>
          <a:p>
            <a:pPr marL="2571286" lvl="3" indent="-365139" defTabSz="1176228" eaLnBrk="1" hangingPunct="1">
              <a:defRPr/>
            </a:pPr>
            <a:r>
              <a:rPr lang="pt-BR" dirty="0" smtClean="0"/>
              <a:t>Dentro do sistema de Rousseau, voltar a unir palavra e canto melodiosamente seria possibilitar uma ótima imitação das paixões e sentimentos. Assim, melodia e harmonia seriam irreconciliáveis.</a:t>
            </a:r>
          </a:p>
          <a:p>
            <a:pPr marL="1835903" lvl="2" indent="-365139" defTabSz="1176228" eaLnBrk="1" hangingPunct="1">
              <a:defRPr/>
            </a:pPr>
            <a:r>
              <a:rPr lang="pt-BR" dirty="0" smtClean="0"/>
              <a:t>Rousseau valorizou a música dentro de suas possibilidades de expressar sentimentos, de falar ao coração humano.</a:t>
            </a:r>
          </a:p>
          <a:p>
            <a:pPr marL="1835903" lvl="2" indent="-365139" defTabSz="1176228" eaLnBrk="1" hangingPunct="1">
              <a:defRPr/>
            </a:pPr>
            <a:r>
              <a:rPr lang="pt-BR" dirty="0" smtClean="0"/>
              <a:t>Tornou-se um símbolo entre os </a:t>
            </a:r>
            <a:r>
              <a:rPr lang="pt-BR" dirty="0" err="1" smtClean="0"/>
              <a:t>bufonistas</a:t>
            </a:r>
            <a:endParaRPr lang="pt-BR" dirty="0" smtClean="0"/>
          </a:p>
          <a:p>
            <a:pPr marL="548985" indent="-548985" defTabSz="1176228" eaLnBrk="1" hangingPunct="1"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613" y="523875"/>
            <a:ext cx="13601700" cy="695325"/>
          </a:xfrm>
        </p:spPr>
        <p:txBody>
          <a:bodyPr/>
          <a:lstStyle/>
          <a:p>
            <a:pPr eaLnBrk="1" hangingPunct="1"/>
            <a:r>
              <a:rPr lang="pt-BR" sz="4300" smtClean="0"/>
              <a:t>Aristocracia x Burguesia: a ópera na França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14525"/>
            <a:ext cx="13601700" cy="9358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3200" smtClean="0"/>
              <a:t>Grande ópera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Em meados do século XVIII, ainda é grande a influência da antiga grande ópera, da tragédia-lírica de Lully e da ópera-ballet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700" smtClean="0"/>
              <a:t>Esses gêneros mantém a resistência à força das óperas bufas e sérias italianas</a:t>
            </a:r>
          </a:p>
          <a:p>
            <a:pPr lvl="3" eaLnBrk="1" hangingPunct="1">
              <a:lnSpc>
                <a:spcPct val="90000"/>
              </a:lnSpc>
            </a:pPr>
            <a:r>
              <a:rPr lang="pt-BR" sz="2400" smtClean="0"/>
              <a:t>Somente nas últimas obras, Rameau irá compor árias-da-capo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Ao igual da ópera séria italiana, a Grande Ópera é um estilo representativo da aristocracia.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Temas heróicos e mitológicos; representação racional das paixões; grandes cenários a maquinaria.</a:t>
            </a:r>
          </a:p>
          <a:p>
            <a:pPr eaLnBrk="1" hangingPunct="1">
              <a:lnSpc>
                <a:spcPct val="90000"/>
              </a:lnSpc>
            </a:pPr>
            <a:r>
              <a:rPr lang="pt-BR" sz="3200" smtClean="0"/>
              <a:t>O surgimento da </a:t>
            </a:r>
            <a:r>
              <a:rPr lang="pt-BR" sz="3200" i="1" smtClean="0"/>
              <a:t>opera comique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Reflete temas atuais da vida burguesa cotidiana e do campo.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Junto a elementos cômicos e satíricos aparecem progressivamente outros mais sérios e, mais tarde, românticos.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A opera comique não se representava no mesmo teatro que a Grand Opera.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Libretistas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Entre os mais destacados nomeiam-se Sedaine, Marmontel, Favart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Alternância entre diálogos falados e música, sobretudo de pequenas canções (</a:t>
            </a:r>
            <a:r>
              <a:rPr lang="pt-BR" sz="2700" i="1" smtClean="0"/>
              <a:t>arettes</a:t>
            </a:r>
            <a:r>
              <a:rPr lang="pt-BR" sz="2700" smtClean="0"/>
              <a:t>).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Ademais, existem coros, concertantes, finales, danças e partes instrumentais programáticas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i="1" smtClean="0"/>
              <a:t>Vaudevilles</a:t>
            </a:r>
            <a:endParaRPr lang="pt-BR" sz="2700" smtClean="0"/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Canções com estribilhos que utilizam melodias conhecidas, publicadas em numerosas coleções.</a:t>
            </a:r>
          </a:p>
          <a:p>
            <a:pPr lvl="1" eaLnBrk="1" hangingPunct="1">
              <a:lnSpc>
                <a:spcPct val="90000"/>
              </a:lnSpc>
            </a:pPr>
            <a:endParaRPr lang="pt-BR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0150" y="5080000"/>
            <a:ext cx="13601700" cy="2032000"/>
          </a:xfrm>
        </p:spPr>
        <p:txBody>
          <a:bodyPr/>
          <a:lstStyle/>
          <a:p>
            <a:r>
              <a:rPr lang="pt-BR" dirty="0" smtClean="0"/>
              <a:t>A ópera italiana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0240" y="335360"/>
            <a:ext cx="13601700" cy="2032000"/>
          </a:xfrm>
        </p:spPr>
        <p:txBody>
          <a:bodyPr/>
          <a:lstStyle/>
          <a:p>
            <a:r>
              <a:rPr lang="pt-BR" dirty="0" smtClean="0"/>
              <a:t>Ópera séria italiana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2423592"/>
            <a:ext cx="13601700" cy="841268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Escola napolitana</a:t>
            </a:r>
          </a:p>
          <a:p>
            <a:pPr lvl="1"/>
            <a:r>
              <a:rPr lang="pt-BR" dirty="0" smtClean="0"/>
              <a:t>A ópera séria é a grande ópera italiana do século XVIII.  </a:t>
            </a:r>
          </a:p>
          <a:p>
            <a:pPr lvl="2"/>
            <a:r>
              <a:rPr lang="pt-BR" dirty="0" smtClean="0"/>
              <a:t>Baseia-se na tradição do bel canto da escola napolitana.</a:t>
            </a:r>
          </a:p>
          <a:p>
            <a:pPr lvl="1"/>
            <a:r>
              <a:rPr lang="pt-BR" dirty="0" smtClean="0"/>
              <a:t>Representa, ainda, os ideais do antigo regime (monarquia absoluta), o que a levará à extinção no período clássico.</a:t>
            </a:r>
          </a:p>
          <a:p>
            <a:pPr lvl="2"/>
            <a:r>
              <a:rPr lang="pt-BR" dirty="0" smtClean="0"/>
              <a:t>Ideal aristocrático </a:t>
            </a:r>
          </a:p>
          <a:p>
            <a:pPr lvl="2"/>
            <a:r>
              <a:rPr lang="pt-BR" dirty="0" smtClean="0"/>
              <a:t>Alegórica, representando a moral, mas também a paixão e o amor</a:t>
            </a:r>
          </a:p>
          <a:p>
            <a:pPr lvl="2"/>
            <a:r>
              <a:rPr lang="pt-BR" dirty="0" smtClean="0"/>
              <a:t>Temas elevados da mitologia antiga, longe do cotidiano; que ocorrerá na ópera bufa.</a:t>
            </a:r>
          </a:p>
          <a:p>
            <a:pPr lvl="2"/>
            <a:r>
              <a:rPr lang="pt-BR" dirty="0" smtClean="0"/>
              <a:t>Destinos heróico-patéticos </a:t>
            </a:r>
          </a:p>
          <a:p>
            <a:pPr lvl="3"/>
            <a:r>
              <a:rPr lang="pt-BR" dirty="0" smtClean="0"/>
              <a:t>Árias para solistas com virtuosidade</a:t>
            </a:r>
          </a:p>
          <a:p>
            <a:pPr lvl="1"/>
            <a:r>
              <a:rPr lang="pt-BR" dirty="0" smtClean="0"/>
              <a:t>Marca a transição entre o barroco e o clássico</a:t>
            </a:r>
          </a:p>
          <a:p>
            <a:pPr lvl="2"/>
            <a:r>
              <a:rPr lang="pt-BR" dirty="0" smtClean="0"/>
              <a:t>A artificialidade desse gênero levou a uma crise terminal, no período clássico.</a:t>
            </a:r>
          </a:p>
          <a:p>
            <a:pPr lvl="3"/>
            <a:r>
              <a:rPr lang="pt-BR" dirty="0" smtClean="0"/>
              <a:t>A crítica inicia-se ainda na década de 1720, quando Benedetto Marcello identificava na ópera séria uma doença social</a:t>
            </a:r>
          </a:p>
          <a:p>
            <a:pPr lvl="4"/>
            <a:r>
              <a:rPr lang="pt-BR" dirty="0" smtClean="0"/>
              <a:t>O meio de glorificar qualquer “césar” local; o culto ao heroísmo; túmulo da masculinidade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1192213" y="838200"/>
            <a:ext cx="13601700" cy="1354138"/>
          </a:xfrm>
        </p:spPr>
        <p:txBody>
          <a:bodyPr/>
          <a:lstStyle/>
          <a:p>
            <a:pPr eaLnBrk="1" hangingPunct="1"/>
            <a:r>
              <a:rPr lang="pt-BR" smtClean="0"/>
              <a:t>As reformas de Metastásio e Zeno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1192213" y="2552700"/>
            <a:ext cx="13601700" cy="7886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4200" smtClean="0">
                <a:cs typeface="Arial" charset="0"/>
              </a:rPr>
              <a:t>A racionalização como elemento de valorização cortesã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cs typeface="Arial" charset="0"/>
              </a:rPr>
              <a:t>Os “libretti” de Metastasio e Zeno eram uma reação contra os enredos desorganizados de muitas óperas sérias da segunda metade do século XVIII.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3200" smtClean="0">
                <a:cs typeface="Arial" charset="0"/>
              </a:rPr>
              <a:t>O novo tipo de libretto era estritamente organizado e formalmente previsível </a:t>
            </a:r>
          </a:p>
          <a:p>
            <a:pPr lvl="3" eaLnBrk="1" hangingPunct="1">
              <a:lnSpc>
                <a:spcPct val="90000"/>
              </a:lnSpc>
            </a:pPr>
            <a:r>
              <a:rPr lang="pt-BR" smtClean="0">
                <a:cs typeface="Arial" charset="0"/>
              </a:rPr>
              <a:t>cada cena consistiria principalmente uma série alternada de recitativos e árias (normalmente árias da capo), depois de qual os personagens principais saiam de cena.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3200" smtClean="0">
                <a:cs typeface="Arial" charset="0"/>
              </a:rPr>
              <a:t>Nesse esquema se subvertia a predileção pela ária ou pelo recitativo na fruição da emoção. O recitativo ficou atrelado unicamente à ação e a ária a emoção lírica da cena</a:t>
            </a:r>
          </a:p>
          <a:p>
            <a:pPr lvl="3" eaLnBrk="1" hangingPunct="1">
              <a:lnSpc>
                <a:spcPct val="90000"/>
              </a:lnSpc>
            </a:pPr>
            <a:r>
              <a:rPr lang="pt-BR" smtClean="0">
                <a:cs typeface="Arial" charset="0"/>
              </a:rPr>
              <a:t>Eliminava o recitativo como elemento lírico. Metastasio transformou o recitativo numa forma de discurso</a:t>
            </a:r>
          </a:p>
          <a:p>
            <a:pPr lvl="3" eaLnBrk="1" hangingPunct="1">
              <a:lnSpc>
                <a:spcPct val="90000"/>
              </a:lnSpc>
            </a:pPr>
            <a:r>
              <a:rPr lang="pt-BR" smtClean="0">
                <a:cs typeface="Arial" charset="0"/>
              </a:rPr>
              <a:t>Os elementos líricos são rigorosamente separados dos elementos de ação</a:t>
            </a:r>
          </a:p>
          <a:p>
            <a:pPr lvl="3" eaLnBrk="1" hangingPunct="1">
              <a:lnSpc>
                <a:spcPct val="90000"/>
              </a:lnSpc>
            </a:pPr>
            <a:r>
              <a:rPr lang="pt-BR" smtClean="0">
                <a:cs typeface="Arial" charset="0"/>
              </a:rPr>
              <a:t>Cada cena percorre o caminho marcado até a “ária de saída”, ou seja, as árias que seguem os recitativos e neles culminam.</a:t>
            </a:r>
          </a:p>
          <a:p>
            <a:pPr lvl="4" eaLnBrk="1" hangingPunct="1">
              <a:lnSpc>
                <a:spcPct val="90000"/>
              </a:lnSpc>
            </a:pPr>
            <a:r>
              <a:rPr lang="pt-BR" smtClean="0">
                <a:cs typeface="Arial" charset="0"/>
              </a:rPr>
              <a:t>Compartimentação entre ação de enredo e reação lírica.</a:t>
            </a:r>
          </a:p>
          <a:p>
            <a:pPr lvl="4" eaLnBrk="1" hangingPunct="1">
              <a:lnSpc>
                <a:spcPct val="90000"/>
              </a:lnSpc>
            </a:pPr>
            <a:r>
              <a:rPr lang="pt-BR" smtClean="0">
                <a:cs typeface="Arial" charset="0"/>
              </a:rPr>
              <a:t>Fragmentação da ação dramática global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1076325" y="838200"/>
            <a:ext cx="13601700" cy="782638"/>
          </a:xfrm>
        </p:spPr>
        <p:txBody>
          <a:bodyPr/>
          <a:lstStyle/>
          <a:p>
            <a:pPr eaLnBrk="1" hangingPunct="1"/>
            <a:r>
              <a:rPr lang="pt-BR" smtClean="0"/>
              <a:t>Metastasio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324100"/>
            <a:ext cx="13601700" cy="8513763"/>
          </a:xfrm>
        </p:spPr>
        <p:txBody>
          <a:bodyPr>
            <a:normAutofit fontScale="85000" lnSpcReduction="20000"/>
          </a:bodyPr>
          <a:lstStyle/>
          <a:p>
            <a:pPr marL="548985" indent="-548985" defTabSz="1176228" eaLnBrk="1" hangingPunct="1">
              <a:defRPr/>
            </a:pPr>
            <a:r>
              <a:rPr lang="pt-BR" sz="3900" dirty="0"/>
              <a:t>Pietro </a:t>
            </a:r>
            <a:r>
              <a:rPr lang="pt-BR" sz="3900" dirty="0" err="1"/>
              <a:t>Metastasio</a:t>
            </a:r>
            <a:r>
              <a:rPr lang="pt-BR" sz="3900" dirty="0"/>
              <a:t> (1689-1782) e a ópera cortesã</a:t>
            </a:r>
          </a:p>
          <a:p>
            <a:pPr marL="1192444" lvl="1" indent="-457061" defTabSz="1176228" eaLnBrk="1" hangingPunct="1">
              <a:defRPr/>
            </a:pPr>
            <a:r>
              <a:rPr lang="pt-BR" sz="3400" dirty="0"/>
              <a:t>Estabelece a fórmula da ópera séria italiana.</a:t>
            </a:r>
          </a:p>
          <a:p>
            <a:pPr marL="1835903" lvl="2" indent="-365139" defTabSz="1176228" eaLnBrk="1" hangingPunct="1">
              <a:defRPr/>
            </a:pPr>
            <a:r>
              <a:rPr lang="pt-BR" sz="2900" dirty="0"/>
              <a:t>Seus libretos foram musicados centenas de vezes, inclusive por Mozart</a:t>
            </a:r>
          </a:p>
          <a:p>
            <a:pPr marL="1192444" lvl="1" indent="-457061" defTabSz="1176228" eaLnBrk="1" hangingPunct="1">
              <a:defRPr/>
            </a:pPr>
            <a:r>
              <a:rPr lang="pt-BR" sz="3400" dirty="0"/>
              <a:t>Seus libretos baseavam-se em conflitos da paixão humana, baseados em enredos de autores da antiguidade grega ou latina. </a:t>
            </a:r>
          </a:p>
          <a:p>
            <a:pPr marL="1835903" lvl="2" indent="-365139" defTabSz="1176228" eaLnBrk="1" hangingPunct="1">
              <a:defRPr/>
            </a:pPr>
            <a:r>
              <a:rPr lang="pt-BR" sz="2900" dirty="0"/>
              <a:t>Elenco fixo: dois pares de namorados e uma série de figuras secundárias (chegando ao número de oito).</a:t>
            </a:r>
          </a:p>
          <a:p>
            <a:pPr marL="2571286" lvl="3" indent="-365139" defTabSz="1176228" eaLnBrk="1" hangingPunct="1">
              <a:defRPr/>
            </a:pPr>
            <a:r>
              <a:rPr lang="pt-BR" sz="2400" dirty="0"/>
              <a:t>Freqüentemente aparecia um personagem muito popular no século XVIII: o tirano magnânimo</a:t>
            </a:r>
          </a:p>
          <a:p>
            <a:pPr marL="1192444" lvl="1" indent="-457061" defTabSz="1176228" eaLnBrk="1" hangingPunct="1">
              <a:defRPr/>
            </a:pPr>
            <a:r>
              <a:rPr lang="pt-BR" sz="3400" dirty="0"/>
              <a:t>A tragédia que se abatia sobre os namorados resolvia-se, na maior parte dos textos, através da razão. </a:t>
            </a:r>
          </a:p>
          <a:p>
            <a:pPr marL="1835903" lvl="2" indent="-365139" defTabSz="1176228" eaLnBrk="1" hangingPunct="1">
              <a:defRPr/>
            </a:pPr>
            <a:r>
              <a:rPr lang="pt-BR" sz="2900" dirty="0"/>
              <a:t>O racionalismo aparecia num gesto heróico o de sublime renúncia</a:t>
            </a:r>
          </a:p>
          <a:p>
            <a:pPr marL="1192444" lvl="1" indent="-457061" defTabSz="1176228" eaLnBrk="1" hangingPunct="1">
              <a:defRPr/>
            </a:pPr>
            <a:r>
              <a:rPr lang="pt-BR" sz="3400" dirty="0"/>
              <a:t>Óperas divididas em três atos, quase que invariavelmente estruturados na alternância de recitativos e árias.</a:t>
            </a:r>
          </a:p>
          <a:p>
            <a:pPr marL="1835903" lvl="2" indent="-365139" defTabSz="1176228" eaLnBrk="1" hangingPunct="1">
              <a:defRPr/>
            </a:pPr>
            <a:r>
              <a:rPr lang="pt-BR" sz="2900" dirty="0"/>
              <a:t>Salvo na abertura, o papel da orquestra era acompanhar os cantores</a:t>
            </a:r>
          </a:p>
          <a:p>
            <a:pPr marL="1192444" lvl="1" indent="-457061" defTabSz="1176228" eaLnBrk="1" hangingPunct="1">
              <a:defRPr/>
            </a:pPr>
            <a:r>
              <a:rPr lang="pt-BR" sz="3400" dirty="0"/>
              <a:t>Recitativo</a:t>
            </a:r>
          </a:p>
          <a:p>
            <a:pPr marL="1835903" lvl="2" indent="-365139" defTabSz="1176228" eaLnBrk="1" hangingPunct="1">
              <a:defRPr/>
            </a:pPr>
            <a:r>
              <a:rPr lang="pt-BR" sz="2900" dirty="0"/>
              <a:t>Fórmulas pré-estabelecidas (orações separadas por pausas; sílabas acentuadas no tempo forte do compasso; afinidade com a fala;</a:t>
            </a:r>
          </a:p>
          <a:p>
            <a:pPr marL="1192444" lvl="1" indent="-457061" defTabSz="1176228" eaLnBrk="1" hangingPunct="1">
              <a:defRPr/>
            </a:pPr>
            <a:r>
              <a:rPr lang="pt-BR" sz="3400" dirty="0"/>
              <a:t>Árias</a:t>
            </a:r>
          </a:p>
          <a:p>
            <a:pPr marL="1835903" lvl="2" indent="-365139" defTabSz="1176228" eaLnBrk="1" hangingPunct="1">
              <a:defRPr/>
            </a:pPr>
            <a:r>
              <a:rPr lang="pt-BR" dirty="0"/>
              <a:t>Geralmente põe fim à cena e marca a saída do personagem do palco</a:t>
            </a:r>
          </a:p>
          <a:p>
            <a:pPr marL="548985" indent="-548985" defTabSz="1176228" eaLnBrk="1" hangingPunct="1">
              <a:defRPr/>
            </a:pPr>
            <a:r>
              <a:rPr lang="pt-BR" sz="4500" dirty="0"/>
              <a:t>Compositores</a:t>
            </a:r>
          </a:p>
          <a:p>
            <a:pPr marL="1192444" lvl="1" indent="-457061" defTabSz="1176228" eaLnBrk="1" hangingPunct="1">
              <a:defRPr/>
            </a:pPr>
            <a:r>
              <a:rPr lang="pt-BR" dirty="0"/>
              <a:t>Leo; </a:t>
            </a:r>
            <a:r>
              <a:rPr lang="pt-BR" dirty="0" err="1"/>
              <a:t>Porpora</a:t>
            </a:r>
            <a:r>
              <a:rPr lang="pt-BR" dirty="0"/>
              <a:t>; </a:t>
            </a:r>
            <a:r>
              <a:rPr lang="pt-BR" dirty="0" err="1"/>
              <a:t>Pergolesi</a:t>
            </a:r>
            <a:r>
              <a:rPr lang="pt-BR" dirty="0"/>
              <a:t>; </a:t>
            </a:r>
            <a:r>
              <a:rPr lang="pt-BR" dirty="0" err="1"/>
              <a:t>Jommelli</a:t>
            </a:r>
            <a:r>
              <a:rPr lang="pt-BR" dirty="0"/>
              <a:t>, </a:t>
            </a:r>
            <a:r>
              <a:rPr lang="pt-BR" dirty="0" err="1"/>
              <a:t>Galuppi</a:t>
            </a:r>
            <a:r>
              <a:rPr lang="pt-BR" dirty="0"/>
              <a:t>; </a:t>
            </a:r>
            <a:r>
              <a:rPr lang="pt-BR" dirty="0" err="1"/>
              <a:t>Piccini</a:t>
            </a:r>
            <a:r>
              <a:rPr lang="pt-BR" dirty="0"/>
              <a:t>; </a:t>
            </a:r>
            <a:r>
              <a:rPr lang="pt-BR" dirty="0" err="1"/>
              <a:t>Paisiello</a:t>
            </a:r>
            <a:r>
              <a:rPr lang="pt-BR" dirty="0"/>
              <a:t>; Mozart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pt-BR" smtClean="0"/>
              <a:t>Pietro Metastasio (1689-1782) e a ópera cortesã</a:t>
            </a:r>
            <a:br>
              <a:rPr lang="pt-BR" smtClean="0"/>
            </a:br>
            <a:endParaRPr lang="pt-BR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215680"/>
            <a:ext cx="13601700" cy="76205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t-BR" dirty="0" smtClean="0"/>
          </a:p>
          <a:p>
            <a:pPr lvl="1"/>
            <a:r>
              <a:rPr lang="pt-BR" dirty="0" smtClean="0"/>
              <a:t>Racionalismo dos enredos</a:t>
            </a:r>
          </a:p>
          <a:p>
            <a:pPr lvl="2"/>
            <a:r>
              <a:rPr lang="pt-BR" dirty="0" smtClean="0"/>
              <a:t>Personagens se simplificam drasticamente</a:t>
            </a:r>
          </a:p>
          <a:p>
            <a:pPr lvl="3"/>
            <a:r>
              <a:rPr lang="pt-BR" dirty="0" smtClean="0"/>
              <a:t>Conversão em símbolos de determinados vícios e virtudes humanas</a:t>
            </a:r>
          </a:p>
          <a:p>
            <a:pPr lvl="3"/>
            <a:r>
              <a:rPr lang="pt-BR" dirty="0" smtClean="0"/>
              <a:t>Pauta pedagógica que incita o elogio do que é admirável e ao repúdio do que é estúpido</a:t>
            </a:r>
          </a:p>
          <a:p>
            <a:pPr lvl="1"/>
            <a:r>
              <a:rPr lang="pt-BR" dirty="0" smtClean="0"/>
              <a:t>Elenco fixo: dois pares de namorados e uma série de figuras secundárias (chegando ao número de oito).</a:t>
            </a:r>
          </a:p>
          <a:p>
            <a:pPr lvl="3"/>
            <a:r>
              <a:rPr lang="pt-BR" dirty="0" smtClean="0"/>
              <a:t>Freqüentemente aparecia um personagem muito popular no século XVIII: o tirano magnânimo</a:t>
            </a:r>
          </a:p>
          <a:p>
            <a:pPr lvl="3"/>
            <a:r>
              <a:rPr lang="pt-BR" dirty="0" smtClean="0"/>
              <a:t>Personagens nobres acuados pelo Destino, impelidos a fazer uma eleição entre o amor e o dever</a:t>
            </a:r>
          </a:p>
          <a:p>
            <a:pPr lvl="1"/>
            <a:r>
              <a:rPr lang="pt-BR" dirty="0" smtClean="0"/>
              <a:t>A tragédia que se abatia sobre os namorados resolvia-se, na maior parte dos textos, através da razão. </a:t>
            </a:r>
          </a:p>
          <a:p>
            <a:pPr lvl="2"/>
            <a:r>
              <a:rPr lang="pt-BR" dirty="0" smtClean="0"/>
              <a:t>O racionalismo aparecia num gesto heróico o de sublime renúncia</a:t>
            </a:r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pt-BR" dirty="0" err="1" smtClean="0"/>
              <a:t>Estandartização</a:t>
            </a:r>
            <a:r>
              <a:rPr lang="pt-BR" dirty="0" smtClean="0"/>
              <a:t> do procedimento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t-BR" dirty="0" smtClean="0"/>
              <a:t>Óperas divididas em três atos, quase que invariavelmente estruturados na alternância de recitativos e árias</a:t>
            </a:r>
          </a:p>
          <a:p>
            <a:pPr lvl="2"/>
            <a:r>
              <a:rPr lang="pt-BR" dirty="0" smtClean="0"/>
              <a:t>Salvo na abertura, o papel da orquestra era acompanhar os cantores</a:t>
            </a:r>
          </a:p>
          <a:p>
            <a:pPr lvl="1"/>
            <a:r>
              <a:rPr lang="pt-BR" dirty="0" smtClean="0"/>
              <a:t>Recitativo</a:t>
            </a:r>
          </a:p>
          <a:p>
            <a:pPr lvl="2"/>
            <a:r>
              <a:rPr lang="pt-BR" dirty="0" smtClean="0"/>
              <a:t>Suporte dramático</a:t>
            </a:r>
          </a:p>
          <a:p>
            <a:pPr lvl="2"/>
            <a:r>
              <a:rPr lang="pt-BR" dirty="0" smtClean="0"/>
              <a:t>Fórmulas pré-estabelecidas </a:t>
            </a:r>
          </a:p>
          <a:p>
            <a:pPr lvl="3"/>
            <a:r>
              <a:rPr lang="pt-BR" dirty="0" smtClean="0"/>
              <a:t>Orações separadas por pausas; sílabas acentuadas no tempo forte do compasso; afinidade com a fala</a:t>
            </a:r>
          </a:p>
          <a:p>
            <a:pPr lvl="1"/>
            <a:r>
              <a:rPr lang="pt-BR" dirty="0" smtClean="0"/>
              <a:t>Árias</a:t>
            </a:r>
          </a:p>
          <a:p>
            <a:pPr lvl="2"/>
            <a:r>
              <a:rPr lang="pt-BR" dirty="0" smtClean="0"/>
              <a:t>Situação emocional do personagem</a:t>
            </a:r>
          </a:p>
          <a:p>
            <a:pPr lvl="1"/>
            <a:endParaRPr lang="pt-BR" dirty="0" smtClean="0"/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2248" y="479376"/>
            <a:ext cx="13601700" cy="1584176"/>
          </a:xfrm>
        </p:spPr>
        <p:txBody>
          <a:bodyPr/>
          <a:lstStyle/>
          <a:p>
            <a:r>
              <a:rPr lang="pt-BR" dirty="0" smtClean="0"/>
              <a:t>Recitativos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135560"/>
            <a:ext cx="13601700" cy="8700715"/>
          </a:xfrm>
        </p:spPr>
        <p:txBody>
          <a:bodyPr>
            <a:normAutofit/>
          </a:bodyPr>
          <a:lstStyle/>
          <a:p>
            <a:r>
              <a:rPr lang="pt-BR" dirty="0" smtClean="0"/>
              <a:t>Na ópera italiana geralmente existem duas formas de recitativo</a:t>
            </a:r>
          </a:p>
          <a:p>
            <a:pPr lvl="1"/>
            <a:r>
              <a:rPr lang="pt-BR" i="1" dirty="0" err="1" smtClean="0"/>
              <a:t>Simplice</a:t>
            </a:r>
            <a:r>
              <a:rPr lang="pt-BR" i="1" dirty="0" smtClean="0"/>
              <a:t> </a:t>
            </a:r>
            <a:r>
              <a:rPr lang="pt-BR" dirty="0" smtClean="0"/>
              <a:t>ou </a:t>
            </a:r>
            <a:r>
              <a:rPr lang="pt-BR" i="1" dirty="0" err="1" smtClean="0"/>
              <a:t>secco</a:t>
            </a:r>
            <a:endParaRPr lang="pt-BR" i="1" dirty="0" smtClean="0"/>
          </a:p>
          <a:p>
            <a:pPr lvl="1" algn="just">
              <a:buNone/>
            </a:pPr>
            <a:r>
              <a:rPr lang="pt-BR" i="1" dirty="0" smtClean="0"/>
              <a:t>Este recitativo define-se por uma prosódia natural da linguagem, sob uma estrutura harmônica. Não há uma melodia articulada ou identificável, apenas uma estrutura harmônica que conduz a </a:t>
            </a:r>
            <a:r>
              <a:rPr lang="pt-BR" i="1" dirty="0" err="1" smtClean="0"/>
              <a:t>drmaticidade</a:t>
            </a:r>
            <a:r>
              <a:rPr lang="pt-BR" i="1" dirty="0" smtClean="0"/>
              <a:t> da recitação</a:t>
            </a:r>
          </a:p>
          <a:p>
            <a:pPr lvl="1"/>
            <a:endParaRPr lang="pt-BR" i="1" dirty="0" smtClean="0"/>
          </a:p>
          <a:p>
            <a:pPr lvl="1"/>
            <a:r>
              <a:rPr lang="pt-BR" i="1" dirty="0" smtClean="0"/>
              <a:t>Recitativo Instrumento, </a:t>
            </a:r>
            <a:r>
              <a:rPr lang="pt-BR" i="1" dirty="0" err="1" smtClean="0"/>
              <a:t>Obbligato</a:t>
            </a:r>
            <a:r>
              <a:rPr lang="pt-BR" i="1" dirty="0" smtClean="0"/>
              <a:t> ou </a:t>
            </a:r>
            <a:r>
              <a:rPr lang="pt-BR" i="1" dirty="0" err="1" smtClean="0"/>
              <a:t>Acompañado</a:t>
            </a:r>
            <a:endParaRPr lang="pt-BR" dirty="0" smtClean="0"/>
          </a:p>
          <a:p>
            <a:pPr lvl="1" algn="just">
              <a:buNone/>
            </a:pPr>
            <a:r>
              <a:rPr lang="pt-BR" i="1" dirty="0" smtClean="0"/>
              <a:t>Geralmente associado à agitação da cena, que pode inclusive revelar uma agitação emocional. È um simulacro de abandono do personagem, realizado por uma instabilidade harmônica (modulações). Usa-se mais de um instrumento que, ao contrário do </a:t>
            </a:r>
            <a:r>
              <a:rPr lang="pt-BR" i="1" dirty="0" err="1" smtClean="0"/>
              <a:t>secco</a:t>
            </a:r>
            <a:r>
              <a:rPr lang="pt-BR" i="1" dirty="0" smtClean="0"/>
              <a:t>, não tem a função de mero acompanhamento. A força desse recitativo inclusive pode suprimir a ária dentro de uma cena</a:t>
            </a:r>
          </a:p>
          <a:p>
            <a:pPr lvl="1"/>
            <a:endParaRPr lang="pt-BR" i="1" dirty="0"/>
          </a:p>
        </p:txBody>
      </p:sp>
      <p:sp>
        <p:nvSpPr>
          <p:cNvPr id="4" name="Retângulo 3"/>
          <p:cNvSpPr/>
          <p:nvPr/>
        </p:nvSpPr>
        <p:spPr>
          <a:xfrm>
            <a:off x="1592288" y="3575720"/>
            <a:ext cx="13105456" cy="237626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736304" y="7032104"/>
            <a:ext cx="13177464" cy="34563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6264" y="0"/>
            <a:ext cx="13601700" cy="2032000"/>
          </a:xfrm>
        </p:spPr>
        <p:txBody>
          <a:bodyPr/>
          <a:lstStyle/>
          <a:p>
            <a:r>
              <a:rPr lang="pt-BR" dirty="0" smtClean="0"/>
              <a:t>Arias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1991544"/>
            <a:ext cx="13601700" cy="8844731"/>
          </a:xfrm>
        </p:spPr>
        <p:txBody>
          <a:bodyPr>
            <a:normAutofit fontScale="92500" lnSpcReduction="20000"/>
          </a:bodyPr>
          <a:lstStyle/>
          <a:p>
            <a:r>
              <a:rPr lang="pt-BR" dirty="0" err="1" smtClean="0"/>
              <a:t>Aria</a:t>
            </a:r>
            <a:r>
              <a:rPr lang="pt-BR" dirty="0" smtClean="0"/>
              <a:t> </a:t>
            </a:r>
            <a:r>
              <a:rPr lang="pt-BR" dirty="0" err="1" smtClean="0"/>
              <a:t>cantabile</a:t>
            </a:r>
            <a:endParaRPr lang="pt-BR" dirty="0" smtClean="0"/>
          </a:p>
          <a:p>
            <a:pPr lvl="1"/>
            <a:r>
              <a:rPr lang="pt-BR" dirty="0" smtClean="0"/>
              <a:t>Oportunidade de exibição da técnica</a:t>
            </a:r>
          </a:p>
          <a:p>
            <a:pPr lvl="2"/>
            <a:r>
              <a:rPr lang="pt-BR" dirty="0" smtClean="0"/>
              <a:t>Geralmente associado a sentimentos de ternura</a:t>
            </a:r>
          </a:p>
          <a:p>
            <a:r>
              <a:rPr lang="pt-BR" dirty="0" err="1" smtClean="0"/>
              <a:t>Aria</a:t>
            </a:r>
            <a:r>
              <a:rPr lang="pt-BR" dirty="0" smtClean="0"/>
              <a:t> de </a:t>
            </a:r>
            <a:r>
              <a:rPr lang="pt-BR" dirty="0" err="1" smtClean="0"/>
              <a:t>Portamento</a:t>
            </a:r>
            <a:endParaRPr lang="pt-BR" dirty="0" smtClean="0"/>
          </a:p>
          <a:p>
            <a:pPr lvl="1"/>
            <a:r>
              <a:rPr lang="pt-BR" dirty="0" err="1" smtClean="0"/>
              <a:t>Construidas</a:t>
            </a:r>
            <a:r>
              <a:rPr lang="pt-BR" dirty="0" smtClean="0"/>
              <a:t> a partir de notas largas, onde pode-se “abandonar” ao prazer do timbre da voz</a:t>
            </a:r>
          </a:p>
          <a:p>
            <a:pPr lvl="2"/>
            <a:r>
              <a:rPr lang="pt-BR" dirty="0" smtClean="0"/>
              <a:t>Associada a passagens de sentimentos de dignidade</a:t>
            </a:r>
          </a:p>
          <a:p>
            <a:r>
              <a:rPr lang="pt-BR" dirty="0" err="1" smtClean="0"/>
              <a:t>Aria</a:t>
            </a:r>
            <a:r>
              <a:rPr lang="pt-BR" dirty="0" smtClean="0"/>
              <a:t> de </a:t>
            </a:r>
            <a:r>
              <a:rPr lang="pt-BR" dirty="0" err="1" smtClean="0"/>
              <a:t>mezzo</a:t>
            </a:r>
            <a:r>
              <a:rPr lang="pt-BR" dirty="0" smtClean="0"/>
              <a:t> </a:t>
            </a:r>
            <a:r>
              <a:rPr lang="pt-BR" dirty="0" err="1" smtClean="0"/>
              <a:t>carattere</a:t>
            </a:r>
            <a:endParaRPr lang="pt-BR" dirty="0" smtClean="0"/>
          </a:p>
          <a:p>
            <a:pPr lvl="1"/>
            <a:r>
              <a:rPr lang="pt-BR" dirty="0" smtClean="0"/>
              <a:t>Uma ária de menos intensidade expressiva, mas igualmente usada para momentos de seriedade</a:t>
            </a:r>
          </a:p>
          <a:p>
            <a:r>
              <a:rPr lang="pt-BR" dirty="0" err="1" smtClean="0"/>
              <a:t>Aria</a:t>
            </a:r>
            <a:r>
              <a:rPr lang="pt-BR" dirty="0" smtClean="0"/>
              <a:t> </a:t>
            </a:r>
            <a:r>
              <a:rPr lang="pt-BR" dirty="0" err="1" smtClean="0"/>
              <a:t>parlante</a:t>
            </a:r>
            <a:endParaRPr lang="pt-BR" dirty="0" smtClean="0"/>
          </a:p>
          <a:p>
            <a:pPr lvl="1"/>
            <a:r>
              <a:rPr lang="pt-BR" dirty="0" smtClean="0"/>
              <a:t>Não admite notas largas nem ornamentos. Está associada a violência da emoção</a:t>
            </a:r>
          </a:p>
          <a:p>
            <a:r>
              <a:rPr lang="pt-BR" dirty="0" err="1" smtClean="0"/>
              <a:t>Aria</a:t>
            </a:r>
            <a:r>
              <a:rPr lang="pt-BR" dirty="0" smtClean="0"/>
              <a:t> de bravura, </a:t>
            </a:r>
            <a:r>
              <a:rPr lang="pt-BR" dirty="0" err="1" smtClean="0"/>
              <a:t>aria</a:t>
            </a:r>
            <a:r>
              <a:rPr lang="pt-BR" dirty="0" smtClean="0"/>
              <a:t> di agilita</a:t>
            </a:r>
          </a:p>
          <a:p>
            <a:pPr lvl="1"/>
            <a:r>
              <a:rPr lang="pt-BR" dirty="0" smtClean="0"/>
              <a:t>É uma ária composta exclusivamente para a exibição do cantor</a:t>
            </a:r>
          </a:p>
          <a:p>
            <a:pPr lvl="2"/>
            <a:r>
              <a:rPr lang="pt-BR" dirty="0" smtClean="0"/>
              <a:t>Nas óperas </a:t>
            </a:r>
            <a:r>
              <a:rPr lang="pt-BR" i="1" dirty="0" err="1" smtClean="0"/>
              <a:t>pasticii</a:t>
            </a:r>
            <a:r>
              <a:rPr lang="pt-BR" dirty="0" smtClean="0"/>
              <a:t>, o compositor incluía </a:t>
            </a:r>
            <a:r>
              <a:rPr lang="pt-BR" dirty="0" err="1" smtClean="0"/>
              <a:t>arias</a:t>
            </a:r>
            <a:r>
              <a:rPr lang="pt-BR" dirty="0" smtClean="0"/>
              <a:t> inteiras que fizeram a fama de cantores e que o público “exige” </a:t>
            </a:r>
            <a:r>
              <a:rPr lang="pt-BR" dirty="0" err="1" smtClean="0"/>
              <a:t>ouví-la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1192213" y="266700"/>
            <a:ext cx="13601700" cy="2032000"/>
          </a:xfrm>
        </p:spPr>
        <p:txBody>
          <a:bodyPr/>
          <a:lstStyle/>
          <a:p>
            <a:pPr eaLnBrk="1" hangingPunct="1"/>
            <a:r>
              <a:rPr lang="pt-BR" sz="5800" smtClean="0"/>
              <a:t>O problema da ópera como teatro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552700"/>
            <a:ext cx="13601700" cy="8285163"/>
          </a:xfrm>
        </p:spPr>
        <p:txBody>
          <a:bodyPr>
            <a:normAutofit fontScale="85000" lnSpcReduction="20000"/>
          </a:bodyPr>
          <a:lstStyle/>
          <a:p>
            <a:pPr marL="551380" indent="-551380" defTabSz="1176228" eaLnBrk="1" hangingPunct="1">
              <a:defRPr/>
            </a:pPr>
            <a:r>
              <a:rPr lang="pt-BR" dirty="0" smtClean="0"/>
              <a:t>Século XVII marca o início da autonomia dos processos musicais, frente ao texto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Favorece a produção musical e </a:t>
            </a:r>
            <a:r>
              <a:rPr lang="pt-BR" dirty="0" err="1" smtClean="0"/>
              <a:t>praxis</a:t>
            </a:r>
            <a:r>
              <a:rPr lang="pt-BR" dirty="0" smtClean="0"/>
              <a:t> de execução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Porém, criou brechas de redução da música aos costumes das épocas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A redução da música de ópera ao </a:t>
            </a:r>
            <a:r>
              <a:rPr lang="pt-BR" i="1" dirty="0" smtClean="0"/>
              <a:t>bel canto</a:t>
            </a:r>
            <a:r>
              <a:rPr lang="pt-BR" dirty="0" smtClean="0"/>
              <a:t>, deplorado por </a:t>
            </a:r>
            <a:r>
              <a:rPr lang="pt-BR" dirty="0" err="1" smtClean="0"/>
              <a:t>Caccini</a:t>
            </a:r>
            <a:r>
              <a:rPr lang="pt-BR" dirty="0" smtClean="0"/>
              <a:t> em </a:t>
            </a:r>
            <a:r>
              <a:rPr lang="pt-BR" i="1" dirty="0" smtClean="0"/>
              <a:t>La </a:t>
            </a:r>
            <a:r>
              <a:rPr lang="pt-BR" i="1" dirty="0" err="1" smtClean="0"/>
              <a:t>nuove</a:t>
            </a:r>
            <a:r>
              <a:rPr lang="pt-BR" i="1" dirty="0" smtClean="0"/>
              <a:t> </a:t>
            </a:r>
            <a:r>
              <a:rPr lang="pt-BR" i="1" dirty="0" err="1" smtClean="0"/>
              <a:t>musiche</a:t>
            </a:r>
            <a:r>
              <a:rPr lang="pt-BR" dirty="0" smtClean="0"/>
              <a:t> (1601)</a:t>
            </a:r>
          </a:p>
          <a:p>
            <a:pPr marL="2573110" lvl="3" indent="-367588" defTabSz="1176228" eaLnBrk="1" hangingPunct="1">
              <a:defRPr/>
            </a:pPr>
            <a:r>
              <a:rPr lang="pt-BR" dirty="0" smtClean="0"/>
              <a:t>Crítica que se reitera em outras roupagens em </a:t>
            </a:r>
            <a:r>
              <a:rPr lang="pt-BR" dirty="0" err="1" smtClean="0"/>
              <a:t>Gluck</a:t>
            </a:r>
            <a:r>
              <a:rPr lang="pt-BR" dirty="0" smtClean="0"/>
              <a:t>, Verdi, Wagner, </a:t>
            </a:r>
            <a:r>
              <a:rPr lang="pt-BR" dirty="0" err="1" smtClean="0"/>
              <a:t>Mahler</a:t>
            </a:r>
            <a:r>
              <a:rPr lang="pt-BR" dirty="0" smtClean="0"/>
              <a:t>, </a:t>
            </a:r>
            <a:r>
              <a:rPr lang="pt-BR" dirty="0" err="1" smtClean="0"/>
              <a:t>Boulez</a:t>
            </a:r>
            <a:r>
              <a:rPr lang="pt-BR" dirty="0" smtClean="0"/>
              <a:t> (1980) e encenadores como </a:t>
            </a:r>
            <a:r>
              <a:rPr lang="pt-BR" dirty="0" err="1" smtClean="0"/>
              <a:t>Meyerhold</a:t>
            </a:r>
            <a:r>
              <a:rPr lang="pt-BR" dirty="0" smtClean="0"/>
              <a:t> (1909) e </a:t>
            </a:r>
            <a:r>
              <a:rPr lang="pt-BR" dirty="0" err="1" smtClean="0"/>
              <a:t>Felsenstein</a:t>
            </a:r>
            <a:endParaRPr lang="pt-BR" dirty="0" smtClean="0"/>
          </a:p>
          <a:p>
            <a:pPr marL="551380" indent="-551380" defTabSz="1176228" eaLnBrk="1" hangingPunct="1">
              <a:defRPr/>
            </a:pPr>
            <a:r>
              <a:rPr lang="pt-BR" dirty="0" err="1" smtClean="0"/>
              <a:t>Reinäcker</a:t>
            </a:r>
            <a:r>
              <a:rPr lang="pt-BR" dirty="0" smtClean="0"/>
              <a:t> (1987) e os processos cênicos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Para o autor de </a:t>
            </a:r>
            <a:r>
              <a:rPr lang="pt-BR" dirty="0" err="1" smtClean="0"/>
              <a:t>Musiktheater</a:t>
            </a:r>
            <a:r>
              <a:rPr lang="pt-BR" dirty="0" smtClean="0"/>
              <a:t>, a ópera só adquire todo seu significado, no sentido da organização estrutural e semântica – o seu conteúdo multidimensional – quando o ato de fazer música “adquire” a </a:t>
            </a:r>
            <a:r>
              <a:rPr lang="pt-BR" i="1" dirty="0" err="1" smtClean="0"/>
              <a:t>praxis</a:t>
            </a:r>
            <a:r>
              <a:rPr lang="pt-BR" dirty="0" smtClean="0"/>
              <a:t> da ação cênica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Esse é o cerne do problema da significação, da dramaturgia musical no sentido de relação entre obra e recepção</a:t>
            </a:r>
          </a:p>
          <a:p>
            <a:pPr marL="551380" indent="-551380" defTabSz="1176228" eaLnBrk="1" hangingPunct="1">
              <a:defRPr/>
            </a:pPr>
            <a:r>
              <a:rPr lang="pt-BR" dirty="0" smtClean="0"/>
              <a:t>A dramaturgia como relação entre a historicidade da recepção e a estrutura de comunicação concreta (Mário Vieira de Carvalho, 2005)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A concepção de espetáculo como sistemas </a:t>
            </a:r>
            <a:r>
              <a:rPr lang="pt-BR" dirty="0" err="1" smtClean="0"/>
              <a:t>sociocomunicativos</a:t>
            </a:r>
            <a:r>
              <a:rPr lang="pt-BR" dirty="0" smtClean="0"/>
              <a:t> que afetam a própria  leitura da obra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de cena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Alternâncias entre recitativos e árias</a:t>
            </a:r>
          </a:p>
          <a:p>
            <a:pPr lvl="1"/>
            <a:r>
              <a:rPr lang="pt-BR" dirty="0" smtClean="0"/>
              <a:t>Não se define por um lugar, senão pelo número de personagens</a:t>
            </a:r>
          </a:p>
          <a:p>
            <a:pPr lvl="2"/>
            <a:r>
              <a:rPr lang="pt-BR" dirty="0" smtClean="0"/>
              <a:t>A unidade de lugar é um elemento importante para criar a ilusão</a:t>
            </a:r>
          </a:p>
          <a:p>
            <a:pPr lvl="3"/>
            <a:r>
              <a:rPr lang="pt-BR" dirty="0" smtClean="0"/>
              <a:t>Outros elementos é a unidade de tempo </a:t>
            </a:r>
          </a:p>
          <a:p>
            <a:pPr lvl="1"/>
            <a:r>
              <a:rPr lang="pt-BR" dirty="0" smtClean="0"/>
              <a:t>A cena se define pelo jogo dos personagens</a:t>
            </a:r>
          </a:p>
          <a:p>
            <a:pPr lvl="2"/>
            <a:r>
              <a:rPr lang="pt-BR" dirty="0" smtClean="0"/>
              <a:t>Quando um personagem abandona a cena, os que sobraram iniciam uma nova cena</a:t>
            </a:r>
          </a:p>
          <a:p>
            <a:pPr lvl="3"/>
            <a:r>
              <a:rPr lang="pt-BR" dirty="0" smtClean="0"/>
              <a:t>Esta cena dura até que outro entre ou saia do cenário</a:t>
            </a:r>
          </a:p>
          <a:p>
            <a:r>
              <a:rPr lang="pt-BR" dirty="0" smtClean="0"/>
              <a:t>A intensificação dramática</a:t>
            </a:r>
          </a:p>
          <a:p>
            <a:pPr lvl="1"/>
            <a:r>
              <a:rPr lang="pt-BR" dirty="0" err="1" smtClean="0"/>
              <a:t>Metastásio</a:t>
            </a:r>
            <a:r>
              <a:rPr lang="pt-BR" dirty="0" smtClean="0"/>
              <a:t> estipula uma linha de intensificação da ação dramática e emocional</a:t>
            </a:r>
          </a:p>
          <a:p>
            <a:pPr lvl="2"/>
            <a:r>
              <a:rPr lang="pt-BR" dirty="0" smtClean="0"/>
              <a:t>Vai do verso livre ao verso rimado; do acompanhamento </a:t>
            </a:r>
            <a:r>
              <a:rPr lang="pt-BR" i="1" dirty="0" err="1" smtClean="0"/>
              <a:t>secco</a:t>
            </a:r>
            <a:r>
              <a:rPr lang="pt-BR" dirty="0" smtClean="0"/>
              <a:t> ao orquestral; desenvolvimento da melodia a harmonia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Libretista</a:t>
            </a:r>
            <a:r>
              <a:rPr lang="pt-BR" dirty="0" smtClean="0"/>
              <a:t> consagrado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Inúmeros compositores usaram os textos de </a:t>
            </a:r>
            <a:r>
              <a:rPr lang="pt-BR" dirty="0" err="1" smtClean="0"/>
              <a:t>Metastasio</a:t>
            </a:r>
            <a:endParaRPr lang="pt-BR" dirty="0" smtClean="0"/>
          </a:p>
          <a:p>
            <a:pPr lvl="1"/>
            <a:r>
              <a:rPr lang="pt-BR" dirty="0" smtClean="0"/>
              <a:t>Leo; </a:t>
            </a:r>
            <a:r>
              <a:rPr lang="pt-BR" dirty="0" err="1" smtClean="0"/>
              <a:t>Porpora</a:t>
            </a:r>
            <a:r>
              <a:rPr lang="pt-BR" dirty="0" smtClean="0"/>
              <a:t>; </a:t>
            </a:r>
            <a:r>
              <a:rPr lang="pt-BR" dirty="0" err="1" smtClean="0"/>
              <a:t>Pergolesi</a:t>
            </a:r>
            <a:r>
              <a:rPr lang="pt-BR" dirty="0" smtClean="0"/>
              <a:t>; </a:t>
            </a:r>
            <a:r>
              <a:rPr lang="pt-BR" dirty="0" err="1" smtClean="0"/>
              <a:t>Jommelli</a:t>
            </a:r>
            <a:r>
              <a:rPr lang="pt-BR" dirty="0" smtClean="0"/>
              <a:t>, </a:t>
            </a:r>
            <a:r>
              <a:rPr lang="pt-BR" dirty="0" err="1" smtClean="0"/>
              <a:t>Galuppi</a:t>
            </a:r>
            <a:r>
              <a:rPr lang="pt-BR" dirty="0" smtClean="0"/>
              <a:t>; </a:t>
            </a:r>
            <a:r>
              <a:rPr lang="pt-BR" dirty="0" err="1" smtClean="0"/>
              <a:t>Piccini</a:t>
            </a:r>
            <a:r>
              <a:rPr lang="pt-BR" dirty="0" smtClean="0"/>
              <a:t>; </a:t>
            </a:r>
            <a:r>
              <a:rPr lang="pt-BR" dirty="0" err="1" smtClean="0"/>
              <a:t>Paisiello</a:t>
            </a:r>
            <a:r>
              <a:rPr lang="pt-BR" dirty="0" smtClean="0"/>
              <a:t>; Mozart</a:t>
            </a:r>
          </a:p>
          <a:p>
            <a:pPr lvl="1"/>
            <a:r>
              <a:rPr lang="pt-BR" dirty="0" smtClean="0"/>
              <a:t>Libretos</a:t>
            </a:r>
          </a:p>
          <a:p>
            <a:pPr lvl="2"/>
            <a:r>
              <a:rPr lang="pt-BR" dirty="0" smtClean="0"/>
              <a:t>Baseavam-se em conflitos da paixão humana, baseados em enredos de autores da antiguidade grega ou latina. </a:t>
            </a:r>
          </a:p>
          <a:p>
            <a:pPr lvl="3"/>
            <a:r>
              <a:rPr lang="pt-BR" dirty="0" smtClean="0"/>
              <a:t>Estabelece a fórmula da ópera séria italiana.</a:t>
            </a:r>
          </a:p>
          <a:p>
            <a:pPr lvl="3"/>
            <a:r>
              <a:rPr lang="pt-BR" dirty="0" smtClean="0"/>
              <a:t>Seus libretos foram musicados centenas de vezes, inclusive por Mozart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2248" y="551384"/>
            <a:ext cx="13601700" cy="692845"/>
          </a:xfrm>
        </p:spPr>
        <p:txBody>
          <a:bodyPr/>
          <a:lstStyle/>
          <a:p>
            <a:r>
              <a:rPr lang="pt-BR" dirty="0" smtClean="0"/>
              <a:t>Libretos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351584"/>
            <a:ext cx="13601700" cy="8484691"/>
          </a:xfrm>
        </p:spPr>
        <p:txBody>
          <a:bodyPr numCol="3">
            <a:normAutofit fontScale="62500" lnSpcReduction="20000"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Siface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rè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di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Numidia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(1723)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solidFill>
                  <a:srgbClr val="0000FF"/>
                </a:solidFill>
                <a:latin typeface="Arial"/>
                <a:ea typeface="Times New Roman"/>
                <a:cs typeface="Arial"/>
                <a:hlinkClick r:id="rId2" tooltip="Didone abbandonata"/>
              </a:rPr>
              <a:t>Didone</a:t>
            </a:r>
            <a:r>
              <a:rPr lang="pt-BR" dirty="0" smtClean="0">
                <a:solidFill>
                  <a:srgbClr val="0000FF"/>
                </a:solidFill>
                <a:latin typeface="Arial"/>
                <a:ea typeface="Times New Roman"/>
                <a:cs typeface="Arial"/>
                <a:hlinkClick r:id="rId2" tooltip="Didone abbandonata"/>
              </a:rPr>
              <a:t> </a:t>
            </a:r>
            <a:r>
              <a:rPr lang="pt-BR" dirty="0" err="1" smtClean="0">
                <a:solidFill>
                  <a:srgbClr val="0000FF"/>
                </a:solidFill>
                <a:latin typeface="Arial"/>
                <a:ea typeface="Times New Roman"/>
                <a:cs typeface="Arial"/>
                <a:hlinkClick r:id="rId2" tooltip="Didone abbandonata"/>
              </a:rPr>
              <a:t>abbandonata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(1724)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L'impresario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delle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Canarie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(1724)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Siroe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rè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di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Persia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(1726)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Catone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in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Utica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(1728)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Ezio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(1728)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smtClean="0">
                <a:latin typeface="Arial"/>
                <a:ea typeface="Times New Roman"/>
                <a:cs typeface="Times New Roman"/>
              </a:rPr>
              <a:t>Alessandro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nell'Indie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(1729)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Semiramide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riconosciuta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(1729)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Artaserse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(1730)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smtClean="0">
                <a:latin typeface="Arial"/>
                <a:ea typeface="Times New Roman"/>
                <a:cs typeface="Times New Roman"/>
              </a:rPr>
              <a:t>Demetrio (1731)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smtClean="0">
                <a:latin typeface="Arial"/>
                <a:ea typeface="Times New Roman"/>
                <a:cs typeface="Times New Roman"/>
              </a:rPr>
              <a:t>Adriano in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Siria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(1732)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Issipile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(1732)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Demofoonte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(1733)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solidFill>
                  <a:srgbClr val="0000FF"/>
                </a:solidFill>
                <a:latin typeface="Arial"/>
                <a:ea typeface="Times New Roman"/>
                <a:cs typeface="Arial"/>
                <a:hlinkClick r:id="rId3" tooltip="L'Olimpiade"/>
              </a:rPr>
              <a:t>L'Olimpiade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(1733)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smtClean="0">
                <a:latin typeface="Arial"/>
                <a:ea typeface="Times New Roman"/>
                <a:cs typeface="Times New Roman"/>
              </a:rPr>
              <a:t>La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clemenza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di Tito (1734)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Achille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in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Sciro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(1736)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smtClean="0">
                <a:latin typeface="Arial"/>
                <a:ea typeface="Times New Roman"/>
                <a:cs typeface="Times New Roman"/>
              </a:rPr>
              <a:t>Ciro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riconosciuto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(1736)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Temistocle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(1736)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Zenobia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(1740)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Antigono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(1743)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Ipermestra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(1744)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Attilio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Regolo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(1750)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smtClean="0">
                <a:latin typeface="Arial"/>
                <a:ea typeface="Times New Roman"/>
                <a:cs typeface="Times New Roman"/>
              </a:rPr>
              <a:t>Il re pastore (1751)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L'eroe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cinese (1752)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Nitteti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(1756)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smtClean="0">
                <a:solidFill>
                  <a:srgbClr val="0000FF"/>
                </a:solidFill>
                <a:latin typeface="Arial"/>
                <a:ea typeface="Times New Roman"/>
                <a:cs typeface="Arial"/>
                <a:hlinkClick r:id="rId4" tooltip="Il trionfo di Clelia"/>
              </a:rPr>
              <a:t>Il </a:t>
            </a:r>
            <a:r>
              <a:rPr lang="pt-BR" dirty="0" err="1" smtClean="0">
                <a:solidFill>
                  <a:srgbClr val="0000FF"/>
                </a:solidFill>
                <a:latin typeface="Arial"/>
                <a:ea typeface="Times New Roman"/>
                <a:cs typeface="Arial"/>
                <a:hlinkClick r:id="rId4" tooltip="Il trionfo di Clelia"/>
              </a:rPr>
              <a:t>trionfo</a:t>
            </a:r>
            <a:r>
              <a:rPr lang="pt-BR" dirty="0" smtClean="0">
                <a:solidFill>
                  <a:srgbClr val="0000FF"/>
                </a:solidFill>
                <a:latin typeface="Arial"/>
                <a:ea typeface="Times New Roman"/>
                <a:cs typeface="Arial"/>
                <a:hlinkClick r:id="rId4" tooltip="Il trionfo di Clelia"/>
              </a:rPr>
              <a:t> di </a:t>
            </a:r>
            <a:r>
              <a:rPr lang="pt-BR" dirty="0" err="1" smtClean="0">
                <a:solidFill>
                  <a:srgbClr val="0000FF"/>
                </a:solidFill>
                <a:latin typeface="Arial"/>
                <a:ea typeface="Times New Roman"/>
                <a:cs typeface="Arial"/>
                <a:hlinkClick r:id="rId4" tooltip="Il trionfo di Clelia"/>
              </a:rPr>
              <a:t>Clelia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(1762)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Romolo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ed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BR" dirty="0" err="1" smtClean="0">
                <a:latin typeface="Arial"/>
                <a:ea typeface="Times New Roman"/>
                <a:cs typeface="Times New Roman"/>
              </a:rPr>
              <a:t>Ersilia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(1765)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Ruggiero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(1771)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Symbol"/>
              <a:buChar char=""/>
              <a:tabLst>
                <a:tab pos="2970530" algn="l"/>
                <a:tab pos="4500880" algn="l"/>
              </a:tabLst>
            </a:pPr>
            <a:r>
              <a:rPr lang="pt-BR" dirty="0" err="1" smtClean="0">
                <a:latin typeface="Arial"/>
                <a:ea typeface="Times New Roman"/>
                <a:cs typeface="Times New Roman"/>
              </a:rPr>
              <a:t>Giustino</a:t>
            </a:r>
            <a:r>
              <a:rPr lang="pt-BR" dirty="0" smtClean="0">
                <a:latin typeface="Arial"/>
                <a:ea typeface="Times New Roman"/>
                <a:cs typeface="Times New Roman"/>
              </a:rPr>
              <a:t>  ?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32248" y="407368"/>
            <a:ext cx="13601700" cy="1484933"/>
          </a:xfrm>
        </p:spPr>
        <p:txBody>
          <a:bodyPr/>
          <a:lstStyle/>
          <a:p>
            <a:r>
              <a:rPr lang="pt-BR" dirty="0" smtClean="0"/>
              <a:t>Ópera Bufa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2279576"/>
            <a:ext cx="13601700" cy="9073008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/>
              <a:t>Equivalente cômico da ópera séria.</a:t>
            </a:r>
          </a:p>
          <a:p>
            <a:pPr lvl="1"/>
            <a:r>
              <a:rPr lang="pt-BR" dirty="0" smtClean="0"/>
              <a:t>Procede, igualmente, da escola napolitana.</a:t>
            </a:r>
          </a:p>
          <a:p>
            <a:pPr lvl="1"/>
            <a:r>
              <a:rPr lang="pt-BR" dirty="0" smtClean="0"/>
              <a:t>La serva </a:t>
            </a:r>
            <a:r>
              <a:rPr lang="pt-BR" dirty="0" err="1" smtClean="0"/>
              <a:t>padrona</a:t>
            </a:r>
            <a:r>
              <a:rPr lang="pt-BR" dirty="0" smtClean="0"/>
              <a:t> de </a:t>
            </a:r>
            <a:r>
              <a:rPr lang="pt-BR" dirty="0" err="1" smtClean="0"/>
              <a:t>Pergolesi</a:t>
            </a:r>
            <a:r>
              <a:rPr lang="pt-BR" dirty="0" smtClean="0"/>
              <a:t> é o marco institucional da ópera bufa, na Europa</a:t>
            </a:r>
          </a:p>
          <a:p>
            <a:r>
              <a:rPr lang="pt-BR" dirty="0" smtClean="0"/>
              <a:t> Vínculo com o classicismo</a:t>
            </a:r>
          </a:p>
          <a:p>
            <a:pPr lvl="1"/>
            <a:r>
              <a:rPr lang="pt-BR" dirty="0" smtClean="0"/>
              <a:t>Se a ópera séria vincula-se com a música barroca, a bufa consolida-se dentro do universo do classicismo.</a:t>
            </a:r>
          </a:p>
          <a:p>
            <a:pPr lvl="2"/>
            <a:r>
              <a:rPr lang="pt-BR" dirty="0" smtClean="0"/>
              <a:t>Mozart é o ponto culminante desse gênero que se estende até as primeiras décadas do século XIX.</a:t>
            </a:r>
          </a:p>
          <a:p>
            <a:r>
              <a:rPr lang="pt-BR" dirty="0" smtClean="0"/>
              <a:t>Antecedentes</a:t>
            </a:r>
          </a:p>
          <a:p>
            <a:pPr lvl="1"/>
            <a:r>
              <a:rPr lang="pt-BR" dirty="0" smtClean="0"/>
              <a:t>Cenas e personagens cômicos (Parti </a:t>
            </a:r>
            <a:r>
              <a:rPr lang="pt-BR" dirty="0" err="1" smtClean="0"/>
              <a:t>buffe</a:t>
            </a:r>
            <a:r>
              <a:rPr lang="pt-BR" dirty="0" smtClean="0"/>
              <a:t>) das óperas sérias venezianas do século XVII</a:t>
            </a:r>
          </a:p>
          <a:p>
            <a:pPr lvl="1"/>
            <a:r>
              <a:rPr lang="pt-BR" dirty="0" smtClean="0"/>
              <a:t>Intermezzi de tipo cômico entre os atos da ópera séria e de obras teatrais</a:t>
            </a:r>
          </a:p>
          <a:p>
            <a:pPr marL="548985" indent="-548985" defTabSz="1176228" eaLnBrk="1" hangingPunct="1">
              <a:defRPr/>
            </a:pPr>
            <a:r>
              <a:rPr lang="pt-BR" dirty="0" smtClean="0"/>
              <a:t>Temas </a:t>
            </a:r>
            <a:r>
              <a:rPr lang="pt-BR" dirty="0" smtClean="0"/>
              <a:t>da ópera bufa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Vida cotidiana (criados, barbeiros,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pPr marL="1835903" lvl="2" indent="-365139" defTabSz="1176228" eaLnBrk="1" hangingPunct="1">
              <a:defRPr/>
            </a:pPr>
            <a:r>
              <a:rPr lang="pt-BR" dirty="0" smtClean="0"/>
              <a:t>A </a:t>
            </a:r>
            <a:r>
              <a:rPr lang="pt-BR" dirty="0" err="1" smtClean="0"/>
              <a:t>commedia</a:t>
            </a:r>
            <a:r>
              <a:rPr lang="pt-BR" dirty="0" smtClean="0"/>
              <a:t> </a:t>
            </a:r>
            <a:r>
              <a:rPr lang="pt-BR" dirty="0" err="1" smtClean="0"/>
              <a:t>dell’arte</a:t>
            </a:r>
            <a:r>
              <a:rPr lang="pt-BR" dirty="0" smtClean="0"/>
              <a:t> –teatro de improvisação burlesco-cômico do século XVI, com cenas e personagens fixos – desempenha um importante papel.</a:t>
            </a:r>
          </a:p>
          <a:p>
            <a:pPr marL="2571286" lvl="3" indent="-365139" defTabSz="1176228" eaLnBrk="1" hangingPunct="1">
              <a:defRPr/>
            </a:pPr>
            <a:r>
              <a:rPr lang="pt-BR" dirty="0" smtClean="0"/>
              <a:t>Personagens </a:t>
            </a:r>
            <a:r>
              <a:rPr lang="pt-BR" dirty="0" err="1" smtClean="0"/>
              <a:t>arquetipados</a:t>
            </a:r>
            <a:r>
              <a:rPr lang="pt-BR" dirty="0" smtClean="0"/>
              <a:t>, sempre representados com o mesmo traje e mascaras: </a:t>
            </a:r>
            <a:r>
              <a:rPr lang="pt-BR" dirty="0" err="1" smtClean="0"/>
              <a:t>Pulcinella</a:t>
            </a:r>
            <a:r>
              <a:rPr lang="pt-BR" dirty="0" smtClean="0"/>
              <a:t>, </a:t>
            </a:r>
            <a:r>
              <a:rPr lang="pt-BR" dirty="0" err="1" smtClean="0"/>
              <a:t>Arlecchino</a:t>
            </a:r>
            <a:r>
              <a:rPr lang="pt-BR" dirty="0" smtClean="0"/>
              <a:t>; </a:t>
            </a:r>
            <a:r>
              <a:rPr lang="pt-BR" dirty="0" err="1" smtClean="0"/>
              <a:t>Pantaleone</a:t>
            </a:r>
            <a:r>
              <a:rPr lang="pt-BR" dirty="0" smtClean="0"/>
              <a:t> e </a:t>
            </a:r>
            <a:r>
              <a:rPr lang="pt-BR" dirty="0" err="1" smtClean="0"/>
              <a:t>Brighella</a:t>
            </a:r>
            <a:r>
              <a:rPr lang="pt-BR" dirty="0" smtClean="0"/>
              <a:t>; Isabella; Colombina; </a:t>
            </a:r>
            <a:r>
              <a:rPr lang="pt-BR" dirty="0" err="1" smtClean="0"/>
              <a:t>Capitano</a:t>
            </a:r>
            <a:r>
              <a:rPr lang="pt-BR" dirty="0" smtClean="0"/>
              <a:t> </a:t>
            </a:r>
            <a:r>
              <a:rPr lang="pt-BR" dirty="0" err="1" smtClean="0"/>
              <a:t>Spavento</a:t>
            </a:r>
            <a:r>
              <a:rPr lang="pt-BR" dirty="0" smtClean="0"/>
              <a:t> e principalmente senhor e criado como pares: </a:t>
            </a:r>
            <a:r>
              <a:rPr lang="pt-BR" dirty="0" err="1" smtClean="0"/>
              <a:t>Magnífio</a:t>
            </a:r>
            <a:r>
              <a:rPr lang="pt-BR" dirty="0" smtClean="0"/>
              <a:t> e Zanni (Don Giovanni e </a:t>
            </a:r>
            <a:r>
              <a:rPr lang="pt-BR" dirty="0" err="1" smtClean="0"/>
              <a:t>Leporello</a:t>
            </a:r>
            <a:r>
              <a:rPr lang="pt-BR" dirty="0" smtClean="0"/>
              <a:t>)</a:t>
            </a:r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Ópera Bufa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48985" indent="-548985" defTabSz="1176228" eaLnBrk="1" hangingPunct="1">
              <a:defRPr/>
            </a:pPr>
            <a:r>
              <a:rPr lang="pt-BR" dirty="0" smtClean="0"/>
              <a:t>A simplicidade musical da ópera bufa é vista como a própria manifestação do Rococó.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A causa da simplicidade musical se apóia na forte caracterização dos personagens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Melodias mais curtas e mais simples em estrutura que na ópera seria 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Extensão vocal mais modesta; demandas técnicas limitadas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Papéis freqüentemente cantados por atores cômicos com pouca qualificação musical </a:t>
            </a:r>
          </a:p>
          <a:p>
            <a:pPr marL="1835903" lvl="2" indent="-365139" defTabSz="1176228" eaLnBrk="1" hangingPunct="1">
              <a:defRPr/>
            </a:pPr>
            <a:r>
              <a:rPr lang="pt-BR" dirty="0" smtClean="0"/>
              <a:t>Voz de baixo acrescentou ao conjunto - La Serva </a:t>
            </a:r>
            <a:r>
              <a:rPr lang="pt-BR" dirty="0" err="1" smtClean="0"/>
              <a:t>Padrona</a:t>
            </a:r>
            <a:r>
              <a:rPr lang="pt-BR" dirty="0" smtClean="0"/>
              <a:t> de </a:t>
            </a:r>
            <a:r>
              <a:rPr lang="pt-BR" dirty="0" err="1" smtClean="0"/>
              <a:t>Pergolesi</a:t>
            </a:r>
            <a:r>
              <a:rPr lang="pt-BR" dirty="0" smtClean="0"/>
              <a:t> (1733)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Linhas melódicas inclinam-se freqüentemente para a balada popular ou ária popular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Acompanhamento leve; nenhuma competição para cantor</a:t>
            </a:r>
          </a:p>
          <a:p>
            <a:pPr marL="1192444" lvl="1" indent="-457061" defTabSz="1176228" eaLnBrk="1" hangingPunct="1">
              <a:defRPr/>
            </a:pPr>
            <a:endParaRPr lang="pt-BR" dirty="0" smtClean="0"/>
          </a:p>
          <a:p>
            <a:pPr marL="1835903" lvl="2" indent="-365139" defTabSz="1176228"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Pergolesi</a:t>
            </a:r>
            <a:endParaRPr lang="pt-BR" smtClean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reforma de </a:t>
            </a:r>
            <a:r>
              <a:rPr lang="pt-BR" dirty="0" err="1" smtClean="0"/>
              <a:t>Pergolesi</a:t>
            </a:r>
            <a:endParaRPr lang="pt-BR" dirty="0" smtClean="0"/>
          </a:p>
          <a:p>
            <a:pPr lvl="1"/>
            <a:r>
              <a:rPr lang="pt-BR" dirty="0" smtClean="0"/>
              <a:t>No </a:t>
            </a:r>
            <a:r>
              <a:rPr lang="pt-BR" dirty="0" err="1" smtClean="0"/>
              <a:t>intermedio</a:t>
            </a:r>
            <a:r>
              <a:rPr lang="pt-BR" dirty="0" smtClean="0"/>
              <a:t> </a:t>
            </a:r>
            <a:r>
              <a:rPr lang="pt-BR" dirty="0" err="1" smtClean="0"/>
              <a:t>Livieta</a:t>
            </a:r>
            <a:r>
              <a:rPr lang="pt-BR" dirty="0" smtClean="0"/>
              <a:t> e </a:t>
            </a:r>
            <a:r>
              <a:rPr lang="pt-BR" dirty="0" err="1" smtClean="0"/>
              <a:t>Tracollo</a:t>
            </a:r>
            <a:r>
              <a:rPr lang="pt-BR" dirty="0" smtClean="0"/>
              <a:t> de </a:t>
            </a:r>
            <a:r>
              <a:rPr lang="pt-BR" dirty="0" err="1" smtClean="0"/>
              <a:t>Pergolesi</a:t>
            </a:r>
            <a:r>
              <a:rPr lang="pt-BR" dirty="0" smtClean="0"/>
              <a:t> aparece consolidado já um novo estilo.</a:t>
            </a:r>
          </a:p>
          <a:p>
            <a:pPr lvl="2"/>
            <a:r>
              <a:rPr lang="pt-BR" dirty="0" smtClean="0"/>
              <a:t>Afeto unitário ainda prende a música ao barroco, porém aparece uma mudança na representação musical do texto, superando o modo simbólico do barroco.</a:t>
            </a:r>
          </a:p>
          <a:p>
            <a:pPr lvl="1"/>
            <a:r>
              <a:rPr lang="pt-BR" dirty="0" smtClean="0"/>
              <a:t>La serva </a:t>
            </a:r>
            <a:r>
              <a:rPr lang="pt-BR" dirty="0" err="1" smtClean="0"/>
              <a:t>Padrona</a:t>
            </a:r>
            <a:r>
              <a:rPr lang="pt-BR" dirty="0" smtClean="0"/>
              <a:t> marca definitivamente a mudança de estilo.</a:t>
            </a:r>
          </a:p>
          <a:p>
            <a:pPr lvl="2"/>
            <a:r>
              <a:rPr lang="pt-BR" dirty="0" smtClean="0"/>
              <a:t>As árias exprimem uma sucessão de estados de espíritos através de uma gama variada de material musical.</a:t>
            </a:r>
          </a:p>
          <a:p>
            <a:pPr lvl="3"/>
            <a:r>
              <a:rPr lang="pt-BR" dirty="0" smtClean="0"/>
              <a:t>As vezes duas tonalidades são postas em contraste em um mesmo período, sendo o material da segunda tonalidade recapitulado na tônica (da capo)</a:t>
            </a:r>
          </a:p>
          <a:p>
            <a:pPr lvl="4"/>
            <a:r>
              <a:rPr lang="pt-BR" dirty="0" smtClean="0"/>
              <a:t>Incorpora aspectos da música instrumental, como a sonata e o concerto.</a:t>
            </a:r>
          </a:p>
          <a:p>
            <a:pPr lvl="3"/>
            <a:r>
              <a:rPr lang="pt-BR" dirty="0" smtClean="0"/>
              <a:t>Frases construídas com antecedente e conseqüente.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2248" y="0"/>
            <a:ext cx="13601700" cy="2032000"/>
          </a:xfrm>
        </p:spPr>
        <p:txBody>
          <a:bodyPr/>
          <a:lstStyle/>
          <a:p>
            <a:r>
              <a:rPr lang="pt-BR" dirty="0" err="1" smtClean="0"/>
              <a:t>Pergolesi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351584"/>
            <a:ext cx="13601700" cy="9361040"/>
          </a:xfrm>
        </p:spPr>
        <p:txBody>
          <a:bodyPr>
            <a:normAutofit/>
          </a:bodyPr>
          <a:lstStyle/>
          <a:p>
            <a:r>
              <a:rPr lang="pt-BR" dirty="0" smtClean="0"/>
              <a:t>A reforma de </a:t>
            </a:r>
            <a:r>
              <a:rPr lang="pt-BR" dirty="0" err="1" smtClean="0"/>
              <a:t>Pergolesi</a:t>
            </a:r>
            <a:endParaRPr lang="pt-BR" dirty="0" smtClean="0"/>
          </a:p>
          <a:p>
            <a:pPr lvl="1"/>
            <a:r>
              <a:rPr lang="pt-BR" dirty="0" smtClean="0"/>
              <a:t>No </a:t>
            </a:r>
            <a:r>
              <a:rPr lang="pt-BR" dirty="0" err="1" smtClean="0"/>
              <a:t>intermedio</a:t>
            </a:r>
            <a:r>
              <a:rPr lang="pt-BR" dirty="0" smtClean="0"/>
              <a:t> </a:t>
            </a:r>
            <a:r>
              <a:rPr lang="pt-BR" dirty="0" err="1" smtClean="0"/>
              <a:t>Livieta</a:t>
            </a:r>
            <a:r>
              <a:rPr lang="pt-BR" dirty="0" smtClean="0"/>
              <a:t> e </a:t>
            </a:r>
            <a:r>
              <a:rPr lang="pt-BR" dirty="0" err="1" smtClean="0"/>
              <a:t>Tracollo</a:t>
            </a:r>
            <a:r>
              <a:rPr lang="pt-BR" dirty="0" smtClean="0"/>
              <a:t> de </a:t>
            </a:r>
            <a:r>
              <a:rPr lang="pt-BR" dirty="0" err="1" smtClean="0"/>
              <a:t>Pergolesi</a:t>
            </a:r>
            <a:r>
              <a:rPr lang="pt-BR" dirty="0" smtClean="0"/>
              <a:t> aparece consolidado já um novo estilo.</a:t>
            </a:r>
          </a:p>
          <a:p>
            <a:pPr lvl="2"/>
            <a:r>
              <a:rPr lang="pt-BR" dirty="0" smtClean="0"/>
              <a:t>Afeto unitário ainda prende a música ao barroco, porém aparece uma mudança na representação musical do texto, superando o modo simbólico do barroco.</a:t>
            </a:r>
          </a:p>
          <a:p>
            <a:pPr lvl="1"/>
            <a:r>
              <a:rPr lang="pt-BR" dirty="0" smtClean="0"/>
              <a:t>La serva </a:t>
            </a:r>
            <a:r>
              <a:rPr lang="pt-BR" dirty="0" err="1" smtClean="0"/>
              <a:t>Padrona</a:t>
            </a:r>
            <a:r>
              <a:rPr lang="pt-BR" dirty="0" smtClean="0"/>
              <a:t> marca definitivamente a mudança de estilo.</a:t>
            </a:r>
          </a:p>
          <a:p>
            <a:pPr lvl="2"/>
            <a:r>
              <a:rPr lang="pt-BR" dirty="0" smtClean="0"/>
              <a:t>As árias exprimem uma sucessão de estados de espíritos através de uma gama variada de material musical.</a:t>
            </a:r>
          </a:p>
          <a:p>
            <a:pPr lvl="3"/>
            <a:r>
              <a:rPr lang="pt-BR" dirty="0" smtClean="0"/>
              <a:t>As vezes duas tonalidades são postas em contraste em um mesmo período, sendo o material da segunda tonalidade recapitulado na tônica (da capo)</a:t>
            </a:r>
          </a:p>
          <a:p>
            <a:pPr lvl="4"/>
            <a:r>
              <a:rPr lang="pt-BR" dirty="0" smtClean="0"/>
              <a:t>Incorpora aspectos da música instrumental, como a sonata e o concerto.</a:t>
            </a:r>
          </a:p>
          <a:p>
            <a:pPr lvl="3"/>
            <a:r>
              <a:rPr lang="pt-BR" dirty="0" smtClean="0"/>
              <a:t>Frases construídas com antecedente e conseqüente</a:t>
            </a:r>
            <a:r>
              <a:rPr lang="pt-BR" dirty="0" smtClean="0"/>
              <a:t>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La Serva Padrona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La Serva Padrona (1733)</a:t>
            </a:r>
          </a:p>
          <a:p>
            <a:pPr lvl="1"/>
            <a:r>
              <a:rPr lang="pt-BR" smtClean="0"/>
              <a:t>É o exemplo mais famoso das primeiras óperas bufas</a:t>
            </a:r>
          </a:p>
          <a:p>
            <a:pPr lvl="2"/>
            <a:r>
              <a:rPr lang="pt-BR" smtClean="0"/>
              <a:t>Extremamente popular; relativamente simples e melodioso; informal, enredo jocoso; distante da pompa dos enredos das óperas sérias</a:t>
            </a:r>
          </a:p>
          <a:p>
            <a:pPr lvl="2"/>
            <a:r>
              <a:rPr lang="pt-BR" smtClean="0"/>
              <a:t>Temas sobre a vida diária 9histórias com criados, barbeiros, etc)</a:t>
            </a:r>
          </a:p>
          <a:p>
            <a:pPr lvl="3"/>
            <a:r>
              <a:rPr lang="pt-BR" smtClean="0"/>
              <a:t>A commedia dell’arte desempenha um importante papel</a:t>
            </a:r>
          </a:p>
          <a:p>
            <a:pPr lvl="4"/>
            <a:r>
              <a:rPr lang="pt-BR" smtClean="0"/>
              <a:t>Os personagens são arquétipos, sempre interpretados com as mesmas feições e trajes. Entre eles se encontram Pulcinella, Arlecchino, Pantaleone e Brigheta, Isabella, Colombinna, Dottore, etc.</a:t>
            </a:r>
          </a:p>
          <a:p>
            <a:pPr lvl="2"/>
            <a:r>
              <a:rPr lang="pt-BR" smtClean="0"/>
              <a:t> O libretista deveria obedecer, baseado no elenco do teatro, uma combinação determinada de personagens</a:t>
            </a:r>
          </a:p>
          <a:p>
            <a:pPr lvl="3"/>
            <a:r>
              <a:rPr lang="pt-BR" smtClean="0"/>
              <a:t>Inclusive o número e tipo de ária era apontado com anterioridade</a:t>
            </a:r>
          </a:p>
          <a:p>
            <a:pPr lvl="3"/>
            <a:r>
              <a:rPr lang="pt-BR" smtClean="0"/>
              <a:t>Geralmente a ópera bufa era representada com no máximo sete personagens, em tesitura natural , sem castrati.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00150" y="5080000"/>
            <a:ext cx="13601700" cy="2032000"/>
          </a:xfrm>
        </p:spPr>
        <p:txBody>
          <a:bodyPr/>
          <a:lstStyle/>
          <a:p>
            <a:r>
              <a:rPr lang="pt-BR" dirty="0" smtClean="0"/>
              <a:t>Ópera na França</a:t>
            </a:r>
            <a:endParaRPr lang="pt-B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22288"/>
            <a:ext cx="13601700" cy="696912"/>
          </a:xfrm>
        </p:spPr>
        <p:txBody>
          <a:bodyPr/>
          <a:lstStyle/>
          <a:p>
            <a:pPr eaLnBrk="1" hangingPunct="1"/>
            <a:r>
              <a:rPr lang="pt-BR" sz="4300" smtClean="0"/>
              <a:t>Ópera na França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16113"/>
            <a:ext cx="13601700" cy="9356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3200" smtClean="0"/>
              <a:t>Grande ópera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Em meados do século XVIII, ainda é grande a influência da antiga grande ópera, da tragédia-lírica de Lully e da ópera-ballet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700" smtClean="0"/>
              <a:t>Esses gêneros mantém a resistência à força das óperas bufas e sérias italianas</a:t>
            </a:r>
          </a:p>
          <a:p>
            <a:pPr lvl="3" eaLnBrk="1" hangingPunct="1">
              <a:lnSpc>
                <a:spcPct val="90000"/>
              </a:lnSpc>
            </a:pPr>
            <a:r>
              <a:rPr lang="pt-BR" sz="2400" smtClean="0"/>
              <a:t>Somente nas últimas obras, Rameau irá compor árias-da-capo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Ao igual da ópera séria italiana, a Grande Ópera é um estilo representativo da aristocracia.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Temas heróicos e mitológicos; representação racional das paixões; grandes cenários a maquinaria.</a:t>
            </a:r>
          </a:p>
          <a:p>
            <a:pPr eaLnBrk="1" hangingPunct="1">
              <a:lnSpc>
                <a:spcPct val="90000"/>
              </a:lnSpc>
            </a:pPr>
            <a:r>
              <a:rPr lang="pt-BR" sz="3200" smtClean="0"/>
              <a:t>O surgimento da opera comique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Reflete temas atuais da vida burguesa cotidiana e do campo.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Junto a elementos cômicos e satíricos aparecem progressivamente outros mais sérios e, mais tarde, românticos.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A opera comique não se representava no mesmo teatro que a Grand Opera.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Libretistas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Entre os mais destacados nomeiam-se Sedaine, Marmontel, Favart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smtClean="0"/>
              <a:t>Alternância entre diálogos falados e música, sobretudo de pequenas canções (</a:t>
            </a:r>
            <a:r>
              <a:rPr lang="pt-BR" sz="2700" i="1" smtClean="0"/>
              <a:t>arettes</a:t>
            </a:r>
            <a:r>
              <a:rPr lang="pt-BR" sz="2700" smtClean="0"/>
              <a:t>).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Ademais, existem coros, concertantes, finales, danças e partes instrumentais programáticas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700" i="1" smtClean="0"/>
              <a:t>Vaudevilles</a:t>
            </a:r>
            <a:endParaRPr lang="pt-BR" sz="2700" smtClean="0"/>
          </a:p>
          <a:p>
            <a:pPr lvl="2" eaLnBrk="1" hangingPunct="1">
              <a:lnSpc>
                <a:spcPct val="90000"/>
              </a:lnSpc>
            </a:pPr>
            <a:r>
              <a:rPr lang="pt-BR" sz="2400" smtClean="0"/>
              <a:t>Canções com estribilhos que utilizam melodias conhecidas, publicadas em numerosas coleções.</a:t>
            </a:r>
          </a:p>
          <a:p>
            <a:pPr lvl="1" eaLnBrk="1" hangingPunct="1">
              <a:lnSpc>
                <a:spcPct val="90000"/>
              </a:lnSpc>
            </a:pPr>
            <a:endParaRPr lang="pt-BR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1192213" y="838200"/>
            <a:ext cx="13601700" cy="1125538"/>
          </a:xfrm>
        </p:spPr>
        <p:txBody>
          <a:bodyPr/>
          <a:lstStyle/>
          <a:p>
            <a:pPr eaLnBrk="1" hangingPunct="1"/>
            <a:r>
              <a:rPr lang="pt-BR" sz="5100" smtClean="0"/>
              <a:t>A ópera, a esfera pública, e os sistemas sociocomunicativos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895600"/>
            <a:ext cx="13601700" cy="7942263"/>
          </a:xfrm>
        </p:spPr>
        <p:txBody>
          <a:bodyPr>
            <a:normAutofit/>
          </a:bodyPr>
          <a:lstStyle/>
          <a:p>
            <a:pPr marL="551380" indent="-551380" defTabSz="1176228" eaLnBrk="1" hangingPunct="1">
              <a:defRPr/>
            </a:pPr>
            <a:r>
              <a:rPr lang="pt-BR" dirty="0" smtClean="0"/>
              <a:t>Antigo Regime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Marcado pela fruição de protocolos e estratificação da sociedade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Sistema que articula inúmeros fenômenos de comunicação musical</a:t>
            </a:r>
          </a:p>
          <a:p>
            <a:pPr marL="2573110" lvl="3" indent="-367588" defTabSz="1176228" eaLnBrk="1" hangingPunct="1">
              <a:defRPr/>
            </a:pPr>
            <a:r>
              <a:rPr lang="pt-BR" dirty="0" smtClean="0"/>
              <a:t>Cria uma dinâmica dos estímulos aos compositores e intérpretes; das zonas de influência das instituições que “manejam a música” (corte, Igreja, espaço doméstico – hoje preponderante)</a:t>
            </a:r>
          </a:p>
          <a:p>
            <a:pPr marL="3308285" lvl="4" indent="-367588" defTabSz="1176228" eaLnBrk="1" hangingPunct="1">
              <a:defRPr/>
            </a:pPr>
            <a:r>
              <a:rPr lang="pt-BR" dirty="0" smtClean="0"/>
              <a:t>Revela os índices e códigos culturais e seus marcos de transformação</a:t>
            </a:r>
          </a:p>
          <a:p>
            <a:pPr marL="1194839" lvl="1" indent="-551380" defTabSz="1176228" eaLnBrk="1" hangingPunct="1">
              <a:defRPr/>
            </a:pPr>
            <a:r>
              <a:rPr lang="pt-BR" dirty="0" smtClean="0"/>
              <a:t>A ópera, no Antigo Regime, participa desses sistema de </a:t>
            </a:r>
            <a:r>
              <a:rPr lang="pt-BR" dirty="0" err="1" smtClean="0"/>
              <a:t>estamentos</a:t>
            </a:r>
            <a:r>
              <a:rPr lang="pt-BR" dirty="0" smtClean="0"/>
              <a:t>, porém, em muitos casos é o elemento-ponte que “re-significa” os valores em trânsito</a:t>
            </a:r>
          </a:p>
          <a:p>
            <a:pPr marL="551380" indent="-551380" defTabSz="1176228" eaLnBrk="1" hangingPunct="1">
              <a:defRPr/>
            </a:pPr>
            <a:r>
              <a:rPr lang="pt-BR" dirty="0" smtClean="0"/>
              <a:t>A ópera na esfera pública burguesa</a:t>
            </a:r>
          </a:p>
          <a:p>
            <a:pPr marL="1194839" lvl="1" indent="-551380" defTabSz="1176228" eaLnBrk="1" hangingPunct="1">
              <a:defRPr/>
            </a:pPr>
            <a:r>
              <a:rPr lang="pt-BR" dirty="0" smtClean="0"/>
              <a:t>Sistema que desenvolve ou busca a </a:t>
            </a:r>
            <a:r>
              <a:rPr lang="pt-BR" i="1" dirty="0" err="1" smtClean="0"/>
              <a:t>civilité</a:t>
            </a:r>
            <a:endParaRPr lang="pt-BR" i="1" dirty="0" smtClean="0"/>
          </a:p>
          <a:p>
            <a:pPr marL="1194839" lvl="1" indent="-551380" defTabSz="1176228" eaLnBrk="1" hangingPunct="1">
              <a:defRPr/>
            </a:pPr>
            <a:r>
              <a:rPr lang="pt-BR" dirty="0" smtClean="0"/>
              <a:t>Acentua a perfeita ilusão para criar catarse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00150" y="541338"/>
            <a:ext cx="13601700" cy="542925"/>
          </a:xfrm>
        </p:spPr>
        <p:txBody>
          <a:bodyPr/>
          <a:lstStyle/>
          <a:p>
            <a:pPr eaLnBrk="1" hangingPunct="1"/>
            <a:r>
              <a:rPr lang="pt-BR" sz="4700" smtClean="0"/>
              <a:t>O Iluminismo e a música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1760538"/>
            <a:ext cx="13601700" cy="9077325"/>
          </a:xfrm>
        </p:spPr>
        <p:txBody>
          <a:bodyPr/>
          <a:lstStyle/>
          <a:p>
            <a:pPr marL="317500" indent="-317500" defTabSz="850900" eaLnBrk="1" hangingPunct="1"/>
            <a:r>
              <a:rPr lang="pt-BR" smtClean="0">
                <a:cs typeface="Arial" charset="0"/>
              </a:rPr>
              <a:t>A primeira manifestação iluminista está no campo da ópera, na disputa entre bufonistas e anti-bufonistas</a:t>
            </a:r>
          </a:p>
          <a:p>
            <a:pPr marL="692150" lvl="1" indent="-265113" defTabSz="850900" eaLnBrk="1" hangingPunct="1"/>
            <a:r>
              <a:rPr lang="pt-BR" sz="3200" smtClean="0">
                <a:cs typeface="Arial" charset="0"/>
              </a:rPr>
              <a:t>Rameau se converteu no símbolo dos conservadores franceses. Do outro lado, os enciclopedistas.</a:t>
            </a:r>
            <a:r>
              <a:rPr lang="pt-BR" sz="2700" smtClean="0">
                <a:cs typeface="Arial" charset="0"/>
              </a:rPr>
              <a:t> </a:t>
            </a:r>
          </a:p>
          <a:p>
            <a:pPr marL="1065213" lvl="2" indent="-212725" defTabSz="850900" eaLnBrk="1" hangingPunct="1"/>
            <a:r>
              <a:rPr lang="pt-BR" sz="2700" smtClean="0">
                <a:cs typeface="Arial" charset="0"/>
              </a:rPr>
              <a:t>Os princípios arraigados de lutas eram o de tempos atrás: a imitação da natureza, a razão, a expressão dos afetos. </a:t>
            </a:r>
          </a:p>
          <a:p>
            <a:pPr marL="1065213" lvl="2" indent="-212725" defTabSz="850900" eaLnBrk="1" hangingPunct="1"/>
            <a:r>
              <a:rPr lang="pt-BR" sz="2700" smtClean="0">
                <a:cs typeface="Arial" charset="0"/>
              </a:rPr>
              <a:t>Esses conceitos foram de tal forma esvaziados que chegaram a significados opostos da tradição.</a:t>
            </a:r>
          </a:p>
          <a:p>
            <a:pPr marL="692150" lvl="1" indent="-265113" defTabSz="850900" eaLnBrk="1" hangingPunct="1"/>
            <a:r>
              <a:rPr lang="pt-BR" sz="3200" smtClean="0">
                <a:cs typeface="Arial" charset="0"/>
              </a:rPr>
              <a:t>Rousseau é o teórico mais acreditado entre os bufonistas</a:t>
            </a:r>
            <a:r>
              <a:rPr lang="pt-BR" sz="2700" smtClean="0">
                <a:cs typeface="Arial" charset="0"/>
              </a:rPr>
              <a:t>. </a:t>
            </a:r>
          </a:p>
          <a:p>
            <a:pPr marL="1065213" lvl="2" indent="-212725" defTabSz="850900" eaLnBrk="1" hangingPunct="1"/>
            <a:r>
              <a:rPr lang="pt-BR" sz="2700" smtClean="0">
                <a:cs typeface="Arial" charset="0"/>
              </a:rPr>
              <a:t>Escreve o Dicionário de Música (1767). </a:t>
            </a:r>
          </a:p>
          <a:p>
            <a:pPr marL="1065213" lvl="2" indent="-212725" defTabSz="850900" eaLnBrk="1" hangingPunct="1"/>
            <a:r>
              <a:rPr lang="pt-BR" sz="2700" smtClean="0">
                <a:cs typeface="Arial" charset="0"/>
              </a:rPr>
              <a:t>Rousseau ama a ópera italiana pelo seu melodismo e espontaneidade; desgosta da francesa por sua artificialidade, pela complexidade harmônica e falta de naturalidade. </a:t>
            </a:r>
          </a:p>
          <a:p>
            <a:pPr marL="1065213" lvl="2" indent="-212725" defTabSz="850900" eaLnBrk="1" hangingPunct="1"/>
            <a:r>
              <a:rPr lang="pt-BR" sz="2700" smtClean="0">
                <a:cs typeface="Arial" charset="0"/>
              </a:rPr>
              <a:t>Aborrece-lhe a música instrumental, a polifonia e o contraponto. </a:t>
            </a:r>
          </a:p>
          <a:p>
            <a:pPr marL="1065213" lvl="2" indent="-212725" defTabSz="850900" eaLnBrk="1" hangingPunct="1"/>
            <a:r>
              <a:rPr lang="pt-BR" sz="2700" smtClean="0">
                <a:cs typeface="Arial" charset="0"/>
              </a:rPr>
              <a:t>Em outro tempo, a ópera francesa era considerada exemplo de naturalidade (Lecerf e Rauganet), nos tempos de Rousseau ela se tornou artifício intelectual.</a:t>
            </a:r>
          </a:p>
          <a:p>
            <a:pPr marL="1492250" lvl="3" indent="-212725" defTabSz="850900" eaLnBrk="1" hangingPunct="1"/>
            <a:r>
              <a:rPr lang="pt-BR" sz="1900" smtClean="0">
                <a:cs typeface="Arial" charset="0"/>
              </a:rPr>
              <a:t> </a:t>
            </a:r>
            <a:r>
              <a:rPr lang="pt-BR" sz="2300" smtClean="0">
                <a:cs typeface="Arial" charset="0"/>
              </a:rPr>
              <a:t>Para Lecerf natureza significa razão e para Rousseau, sentimento.</a:t>
            </a:r>
          </a:p>
          <a:p>
            <a:pPr marL="317500" indent="-317500" defTabSz="850900" eaLnBrk="1" hangingPunct="1"/>
            <a:endParaRPr lang="pt-BR" sz="260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14400"/>
            <a:ext cx="13601700" cy="679450"/>
          </a:xfrm>
        </p:spPr>
        <p:txBody>
          <a:bodyPr/>
          <a:lstStyle/>
          <a:p>
            <a:pPr eaLnBrk="1" hangingPunct="1"/>
            <a:r>
              <a:rPr lang="pt-BR" sz="5500" smtClean="0"/>
              <a:t>A questão da Natureza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15621000" cy="9829800"/>
          </a:xfrm>
        </p:spPr>
        <p:txBody>
          <a:bodyPr/>
          <a:lstStyle/>
          <a:p>
            <a:pPr marL="317500" indent="-317500" defTabSz="850900" eaLnBrk="1" hangingPunct="1"/>
            <a:r>
              <a:rPr lang="pt-BR" sz="3500" smtClean="0"/>
              <a:t>No século XVIII, o conceito de Natureza passa por uma transformação.</a:t>
            </a:r>
          </a:p>
          <a:p>
            <a:pPr marL="692150" lvl="1" indent="-265113" defTabSz="850900" eaLnBrk="1" hangingPunct="1"/>
            <a:r>
              <a:rPr lang="pt-BR" sz="3200" smtClean="0"/>
              <a:t>Representa uma ruptura com a teoria dos afetos, dicionarizada, para uma estética do sentimento – individual.</a:t>
            </a:r>
          </a:p>
          <a:p>
            <a:pPr marL="1065213" lvl="2" indent="-212725" defTabSz="850900" eaLnBrk="1" hangingPunct="1"/>
            <a:r>
              <a:rPr lang="pt-BR" sz="2400" smtClean="0">
                <a:cs typeface="Times New Roman" pitchFamily="18" charset="0"/>
              </a:rPr>
              <a:t>O homem é </a:t>
            </a:r>
            <a:r>
              <a:rPr lang="pt-BR" sz="2400" i="1" smtClean="0">
                <a:cs typeface="Times New Roman" pitchFamily="18" charset="0"/>
              </a:rPr>
              <a:t>natureza</a:t>
            </a:r>
            <a:r>
              <a:rPr lang="pt-BR" sz="2400" smtClean="0">
                <a:cs typeface="Times New Roman" pitchFamily="18" charset="0"/>
              </a:rPr>
              <a:t>, logo o espírito do homem é sensível as suas leis. O músico, que conhece a natureza dos sons, pode usá-los para produzir afetos para a outra natureza, que é a do espírito humano. </a:t>
            </a:r>
          </a:p>
          <a:p>
            <a:pPr marL="1492250" lvl="3" indent="-212725" defTabSz="850900" eaLnBrk="1" hangingPunct="1"/>
            <a:r>
              <a:rPr lang="pt-BR" sz="2400" smtClean="0">
                <a:cs typeface="Times New Roman" pitchFamily="18" charset="0"/>
              </a:rPr>
              <a:t>Para os teóricos do século XVII, como Mersenne e Descartes, o movimento se dava no momento em que esta [a música] se concretizava com o fundamento da natureza dela; entendendo-se por natureza o mundo natural e sobrenatural. Em outras palavras à música recairia, através de suas leis naturais - que movem os afetos – conectar o universo natural com  a alma.</a:t>
            </a:r>
          </a:p>
          <a:p>
            <a:pPr marL="1917700" lvl="4" indent="-211138" defTabSz="850900" eaLnBrk="1" hangingPunct="1"/>
            <a:r>
              <a:rPr lang="pt-BR" sz="2400" smtClean="0">
                <a:cs typeface="Times New Roman" pitchFamily="18" charset="0"/>
              </a:rPr>
              <a:t>Existiria uma razão interna da música, logo, leis para a sua realização – contraponto exuberante seria uma exteriorização dessas leis. </a:t>
            </a:r>
          </a:p>
          <a:p>
            <a:pPr marL="317500" indent="-317500" defTabSz="850900" eaLnBrk="1" hangingPunct="1"/>
            <a:r>
              <a:rPr lang="pt-BR" sz="3500" smtClean="0">
                <a:cs typeface="Arial" charset="0"/>
              </a:rPr>
              <a:t>A imitação da natureza</a:t>
            </a:r>
          </a:p>
          <a:p>
            <a:pPr marL="692150" lvl="1" indent="-265113" defTabSz="850900" eaLnBrk="1" hangingPunct="1"/>
            <a:r>
              <a:rPr lang="pt-BR" sz="3200" smtClean="0">
                <a:cs typeface="Arial" charset="0"/>
              </a:rPr>
              <a:t>Esse conceito persiste desde o século XVII, até o fim do século XVIII.</a:t>
            </a:r>
          </a:p>
          <a:p>
            <a:pPr marL="1065213" lvl="2" indent="-212725" defTabSz="850900" eaLnBrk="1" hangingPunct="1"/>
            <a:r>
              <a:rPr lang="pt-BR" sz="2400" smtClean="0">
                <a:cs typeface="Arial" charset="0"/>
              </a:rPr>
              <a:t>Século XVII, o termo Natureza significava razão e verdade e imitação o procedimento utilizado para embelezar a verdade racional. </a:t>
            </a:r>
          </a:p>
          <a:p>
            <a:pPr marL="1065213" lvl="2" indent="-212725" defTabSz="850900" eaLnBrk="1" hangingPunct="1"/>
            <a:r>
              <a:rPr lang="pt-BR" sz="2400" smtClean="0">
                <a:cs typeface="Arial" charset="0"/>
              </a:rPr>
              <a:t>No século XVIII, segunda metade, Natureza significava o símbolo de sentimento, espontaneidade e expressividade. Imitação é empregada para coerência e verdade dramática.</a:t>
            </a:r>
          </a:p>
          <a:p>
            <a:pPr marL="1492250" lvl="3" indent="-212725" defTabSz="850900" eaLnBrk="1" hangingPunct="1"/>
            <a:r>
              <a:rPr lang="pt-BR" sz="2400" smtClean="0">
                <a:cs typeface="Times New Roman" pitchFamily="18" charset="0"/>
              </a:rPr>
              <a:t>A música está submetida ao homem criador (o gênio do romantismo). Valorização da liberdade, as regras seriam obstáculos.</a:t>
            </a:r>
          </a:p>
          <a:p>
            <a:pPr marL="1917700" lvl="4" indent="-211138" defTabSz="850900" eaLnBrk="1" hangingPunct="1"/>
            <a:r>
              <a:rPr lang="pt-BR" sz="2400" smtClean="0">
                <a:cs typeface="Times New Roman" pitchFamily="18" charset="0"/>
              </a:rPr>
              <a:t>Música e poesia como som da </a:t>
            </a:r>
            <a:r>
              <a:rPr lang="pt-BR" sz="2400" i="1" smtClean="0">
                <a:cs typeface="Times New Roman" pitchFamily="18" charset="0"/>
              </a:rPr>
              <a:t>natureza</a:t>
            </a:r>
            <a:r>
              <a:rPr lang="pt-BR" sz="2400" smtClean="0">
                <a:cs typeface="Times New Roman" pitchFamily="18" charset="0"/>
              </a:rPr>
              <a:t>, diria Hamann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60240" y="623392"/>
            <a:ext cx="13601700" cy="836861"/>
          </a:xfrm>
        </p:spPr>
        <p:txBody>
          <a:bodyPr/>
          <a:lstStyle/>
          <a:p>
            <a:r>
              <a:rPr lang="pt-BR" dirty="0" smtClean="0"/>
              <a:t>Rousseau e a música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2135560"/>
            <a:ext cx="13601700" cy="943304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Rousseau incorpora o conceito da música como veículo do sentimento. </a:t>
            </a:r>
          </a:p>
          <a:p>
            <a:pPr lvl="1"/>
            <a:r>
              <a:rPr lang="pt-BR" dirty="0" smtClean="0"/>
              <a:t>Tal postura foi desenvolvida no começo do século XVIII por </a:t>
            </a:r>
            <a:r>
              <a:rPr lang="pt-BR" dirty="0" err="1" smtClean="0"/>
              <a:t>Abbé</a:t>
            </a:r>
            <a:r>
              <a:rPr lang="pt-BR" dirty="0" smtClean="0"/>
              <a:t> Du </a:t>
            </a:r>
            <a:r>
              <a:rPr lang="pt-BR" dirty="0" err="1" smtClean="0"/>
              <a:t>Bos</a:t>
            </a:r>
            <a:r>
              <a:rPr lang="pt-BR" dirty="0" smtClean="0"/>
              <a:t> e </a:t>
            </a:r>
            <a:r>
              <a:rPr lang="pt-BR" dirty="0" err="1" smtClean="0"/>
              <a:t>Bateaux</a:t>
            </a:r>
            <a:r>
              <a:rPr lang="pt-BR" dirty="0" smtClean="0"/>
              <a:t>.</a:t>
            </a:r>
          </a:p>
          <a:p>
            <a:pPr lvl="2"/>
            <a:r>
              <a:rPr lang="pt-BR" dirty="0" smtClean="0"/>
              <a:t>Para Du </a:t>
            </a:r>
            <a:r>
              <a:rPr lang="pt-BR" dirty="0" err="1" smtClean="0"/>
              <a:t>Bos</a:t>
            </a:r>
            <a:r>
              <a:rPr lang="pt-BR" dirty="0" smtClean="0"/>
              <a:t> (1709), a imitação de objetos que movem a paixão deve obedecer critérios que versam justamente sobre a capacidade que tais objetos possuem para comoverem. Logo, o que move a paixão não é tanto o objeto imitado, mas sim como ele é imitado, o modo pela qual objeto e técnica se associam em prol da expressão capaz de movimentar as paixões.</a:t>
            </a:r>
          </a:p>
          <a:p>
            <a:pPr lvl="2"/>
            <a:r>
              <a:rPr lang="pt-BR" dirty="0" smtClean="0"/>
              <a:t>Para Du </a:t>
            </a:r>
            <a:r>
              <a:rPr lang="pt-BR" dirty="0" err="1" smtClean="0"/>
              <a:t>Bos</a:t>
            </a:r>
            <a:r>
              <a:rPr lang="pt-BR" dirty="0" smtClean="0"/>
              <a:t>, a música tem um campo limitado de atuação, no que diz respeito à imitação: os sentimentos. Nesse sentido, a música seria até mesmo privilegiada em relação às artes como a poesia e a pintura.</a:t>
            </a:r>
          </a:p>
          <a:p>
            <a:pPr lvl="2"/>
            <a:r>
              <a:rPr lang="pt-BR" dirty="0" smtClean="0"/>
              <a:t>A grande mudança proposta por Du </a:t>
            </a:r>
            <a:r>
              <a:rPr lang="pt-BR" dirty="0" err="1" smtClean="0"/>
              <a:t>Bos</a:t>
            </a:r>
            <a:r>
              <a:rPr lang="pt-BR" dirty="0" smtClean="0"/>
              <a:t> é de que existe uma verdade implícita que é revelada pela música. Esta ao apoiar a palavra não só a sustenta, mas também revela uma verdade supra-sensível, que é, de alguma forma, inerente ao sentido daquilo que se quer expressar. </a:t>
            </a:r>
          </a:p>
          <a:p>
            <a:pPr lvl="3"/>
            <a:r>
              <a:rPr lang="pt-BR" dirty="0" smtClean="0"/>
              <a:t>"A música torna as palavras mais aptas para nos comover". </a:t>
            </a:r>
          </a:p>
          <a:p>
            <a:pPr lvl="2"/>
            <a:r>
              <a:rPr lang="pt-BR" dirty="0" smtClean="0"/>
              <a:t>Parece que Du </a:t>
            </a:r>
            <a:r>
              <a:rPr lang="pt-BR" dirty="0" err="1" smtClean="0"/>
              <a:t>Bos</a:t>
            </a:r>
            <a:r>
              <a:rPr lang="pt-BR" dirty="0" smtClean="0"/>
              <a:t> sugere que a música possui um </a:t>
            </a:r>
            <a:r>
              <a:rPr lang="pt-BR" dirty="0" err="1" smtClean="0"/>
              <a:t>carater</a:t>
            </a:r>
            <a:r>
              <a:rPr lang="pt-BR" dirty="0" smtClean="0"/>
              <a:t> metafísico, em sua relação com a palavra. </a:t>
            </a:r>
          </a:p>
          <a:p>
            <a:pPr lvl="3"/>
            <a:r>
              <a:rPr lang="pt-BR" dirty="0" smtClean="0"/>
              <a:t>Estética do sentimento.</a:t>
            </a:r>
          </a:p>
          <a:p>
            <a:pPr lvl="2"/>
            <a:endParaRPr lang="pt-BR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Rousseau e a música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pt-BR" dirty="0" smtClean="0"/>
              <a:t>Rousseau acreditava que a música era a ponte para a essência da natureza.</a:t>
            </a:r>
          </a:p>
          <a:p>
            <a:pPr lvl="3"/>
            <a:r>
              <a:rPr lang="pt-BR" dirty="0" smtClean="0"/>
              <a:t>Ela remetia a um passado onde canto e palavra estavam unidos inerentemente, assim "o homem poderia expressar suas paixões e seus sentimentos da forma mais completa". </a:t>
            </a:r>
          </a:p>
          <a:p>
            <a:pPr lvl="3"/>
            <a:r>
              <a:rPr lang="pt-BR" dirty="0" smtClean="0"/>
              <a:t>A separação entre canto e linguagem empobreceu a capacidade expressiva de ambos. </a:t>
            </a:r>
          </a:p>
          <a:p>
            <a:pPr lvl="3"/>
            <a:r>
              <a:rPr lang="pt-BR" dirty="0" smtClean="0"/>
              <a:t>Faz uma sistematização entre as línguas, que perderam o </a:t>
            </a:r>
            <a:r>
              <a:rPr lang="pt-BR" dirty="0" err="1" smtClean="0"/>
              <a:t>melodismo</a:t>
            </a:r>
            <a:r>
              <a:rPr lang="pt-BR" dirty="0" smtClean="0"/>
              <a:t> e por isso se tornaram duras e racionais ao extremo (francês, inglês e alemão). </a:t>
            </a:r>
          </a:p>
          <a:p>
            <a:pPr lvl="4"/>
            <a:r>
              <a:rPr lang="pt-BR" dirty="0" smtClean="0"/>
              <a:t>Elas falam à razão e não ao coração. </a:t>
            </a:r>
          </a:p>
          <a:p>
            <a:pPr lvl="3"/>
            <a:r>
              <a:rPr lang="pt-BR" dirty="0" smtClean="0"/>
              <a:t>Dentro do sistema de Rousseau, voltar a unir palavra e canto melodiosamente seria possibilitar uma ótima imitação das paixões e sentimentos. Assim, melodia e harmonia seriam irreconciliáveis.</a:t>
            </a:r>
          </a:p>
          <a:p>
            <a:pPr lvl="2"/>
            <a:r>
              <a:rPr lang="pt-BR" dirty="0" smtClean="0"/>
              <a:t>Rousseau valorizou a música dentro de suas possibilidades de expressar sentimentos, de falar ao coração humano.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32" name="Group 20"/>
          <p:cNvGraphicFramePr>
            <a:graphicFrameLocks noGrp="1"/>
          </p:cNvGraphicFramePr>
          <p:nvPr/>
        </p:nvGraphicFramePr>
        <p:xfrm>
          <a:off x="2667000" y="2484438"/>
          <a:ext cx="10668000" cy="8978903"/>
        </p:xfrm>
        <a:graphic>
          <a:graphicData uri="http://schemas.openxmlformats.org/drawingml/2006/table">
            <a:tbl>
              <a:tblPr/>
              <a:tblGrid>
                <a:gridCol w="5334000"/>
                <a:gridCol w="5334000"/>
              </a:tblGrid>
              <a:tr h="1804989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Rousseau</a:t>
                      </a:r>
                    </a:p>
                  </a:txBody>
                  <a:tcPr marL="145472" marR="145472" marT="72736" marB="72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Rameau</a:t>
                      </a:r>
                    </a:p>
                  </a:txBody>
                  <a:tcPr marL="145472" marR="145472" marT="72736" marB="72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6574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Expressão e imitação dos sentimentos do homem</a:t>
                      </a:r>
                      <a:r>
                        <a:rPr kumimoji="0" lang="pt-BR" sz="3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145472" marR="145472" marT="72736" marB="72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Razão</a:t>
                      </a:r>
                    </a:p>
                  </a:txBody>
                  <a:tcPr marL="145472" marR="145472" marT="72736" marB="72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5226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 música tem uma compreensão particular que varia de povo para povo</a:t>
                      </a:r>
                      <a:r>
                        <a:rPr kumimoji="0" lang="pt-BR" sz="3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145472" marR="145472" marT="72736" marB="72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Universalidade</a:t>
                      </a:r>
                    </a:p>
                  </a:txBody>
                  <a:tcPr marL="145472" marR="145472" marT="72736" marB="72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2114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Crença na liberdade criativa do gênio, que não observa regras</a:t>
                      </a:r>
                      <a:r>
                        <a:rPr kumimoji="0" lang="pt-BR" sz="3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145472" marR="145472" marT="72736" marB="727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 caráter matemático da música deve ser sempre observado na construção discursiva. Doutrina.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45472" marR="145472" marT="72736" marB="72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79" name="Rectangle 19"/>
          <p:cNvSpPr>
            <a:spLocks noGrp="1" noChangeArrowheads="1"/>
          </p:cNvSpPr>
          <p:nvPr>
            <p:ph type="title"/>
          </p:nvPr>
        </p:nvSpPr>
        <p:spPr>
          <a:xfrm>
            <a:off x="1200150" y="0"/>
            <a:ext cx="13601700" cy="2032000"/>
          </a:xfrm>
        </p:spPr>
        <p:txBody>
          <a:bodyPr/>
          <a:lstStyle/>
          <a:p>
            <a:pPr eaLnBrk="1" hangingPunct="1"/>
            <a:r>
              <a:rPr lang="pt-BR" smtClean="0"/>
              <a:t>Rousseau X Rameau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34200" y="3792538"/>
            <a:ext cx="5200650" cy="1219200"/>
          </a:xfrm>
        </p:spPr>
        <p:txBody>
          <a:bodyPr/>
          <a:lstStyle/>
          <a:p>
            <a:pPr eaLnBrk="1" hangingPunct="1"/>
            <a:r>
              <a:rPr lang="pt-BR" sz="4700" smtClean="0">
                <a:latin typeface="Arial" charset="0"/>
                <a:cs typeface="Arial" charset="0"/>
              </a:rPr>
              <a:t>La Querelle des Bouffons e</a:t>
            </a:r>
            <a:br>
              <a:rPr lang="pt-BR" sz="4700" smtClean="0">
                <a:latin typeface="Arial" charset="0"/>
                <a:cs typeface="Arial" charset="0"/>
              </a:rPr>
            </a:br>
            <a:r>
              <a:rPr lang="pt-BR" sz="4700" smtClean="0">
                <a:latin typeface="Arial" charset="0"/>
                <a:cs typeface="Arial" charset="0"/>
              </a:rPr>
              <a:t>Le Devin du Village </a:t>
            </a:r>
            <a:br>
              <a:rPr lang="pt-BR" sz="4700" smtClean="0">
                <a:latin typeface="Arial" charset="0"/>
                <a:cs typeface="Arial" charset="0"/>
              </a:rPr>
            </a:br>
            <a:endParaRPr lang="pt-BR" sz="4700" smtClean="0">
              <a:latin typeface="Arial" charset="0"/>
              <a:cs typeface="Arial" charset="0"/>
            </a:endParaRPr>
          </a:p>
        </p:txBody>
      </p:sp>
      <p:pic>
        <p:nvPicPr>
          <p:cNvPr id="41987" name="Picture 3" descr="http://www.culture.fr/culture/actualites/celebrations2002/img/rouss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" y="1354138"/>
            <a:ext cx="6530975" cy="959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130800" y="4005263"/>
            <a:ext cx="16002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>
            <a:spAutoFit/>
          </a:bodyPr>
          <a:lstStyle/>
          <a:p>
            <a:endParaRPr lang="pt-BR"/>
          </a:p>
        </p:txBody>
      </p:sp>
      <p:pic>
        <p:nvPicPr>
          <p:cNvPr id="41989" name="Picture 5" descr="La serva padrona de Jean-Baptiste Pergolè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4300" y="7450138"/>
            <a:ext cx="57404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0850" y="4005263"/>
            <a:ext cx="15201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>
            <a:spAutoFit/>
          </a:bodyPr>
          <a:lstStyle/>
          <a:p>
            <a:endParaRPr lang="pt-BR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415088" y="3170238"/>
            <a:ext cx="16002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>
            <a:spAutoFit/>
          </a:bodyPr>
          <a:lstStyle/>
          <a:p>
            <a:endParaRPr lang="pt-BR"/>
          </a:p>
        </p:txBody>
      </p:sp>
      <p:pic>
        <p:nvPicPr>
          <p:cNvPr id="41992" name="Picture 8" descr="Le Devin du village / Lavigne dans le rôle de Col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68200" y="1084263"/>
            <a:ext cx="318135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6815138" y="3170238"/>
            <a:ext cx="15201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1076325" y="609600"/>
            <a:ext cx="13601700" cy="1125538"/>
          </a:xfrm>
        </p:spPr>
        <p:txBody>
          <a:bodyPr/>
          <a:lstStyle/>
          <a:p>
            <a:pPr eaLnBrk="1" hangingPunct="1"/>
            <a:r>
              <a:rPr lang="pt-BR" smtClean="0"/>
              <a:t>A ópera séria na sociedade de corte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92213" y="2209800"/>
            <a:ext cx="13601700" cy="8628063"/>
          </a:xfrm>
        </p:spPr>
        <p:txBody>
          <a:bodyPr>
            <a:normAutofit lnSpcReduction="10000"/>
          </a:bodyPr>
          <a:lstStyle/>
          <a:p>
            <a:pPr marL="551380" indent="-551380" defTabSz="1176228" eaLnBrk="1" hangingPunct="1">
              <a:defRPr/>
            </a:pPr>
            <a:r>
              <a:rPr lang="pt-BR" dirty="0" smtClean="0"/>
              <a:t>A consolidação das convenções sociais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A evolução do </a:t>
            </a:r>
            <a:r>
              <a:rPr lang="pt-BR" i="1" dirty="0" err="1" smtClean="0"/>
              <a:t>dramma</a:t>
            </a:r>
            <a:r>
              <a:rPr lang="pt-BR" i="1" dirty="0" smtClean="0"/>
              <a:t> per musica</a:t>
            </a:r>
            <a:r>
              <a:rPr lang="pt-BR" dirty="0" smtClean="0"/>
              <a:t> do estilo </a:t>
            </a:r>
            <a:r>
              <a:rPr lang="pt-BR" i="1" dirty="0" err="1" smtClean="0"/>
              <a:t>recitato</a:t>
            </a:r>
            <a:r>
              <a:rPr lang="pt-BR" dirty="0" smtClean="0"/>
              <a:t> para a </a:t>
            </a:r>
            <a:r>
              <a:rPr lang="pt-BR" i="1" dirty="0" smtClean="0"/>
              <a:t>opera seria</a:t>
            </a:r>
            <a:r>
              <a:rPr lang="pt-BR" dirty="0" smtClean="0"/>
              <a:t> é marcado cada vez mais pela diferenciação entre o </a:t>
            </a:r>
            <a:r>
              <a:rPr lang="pt-BR" i="1" dirty="0" smtClean="0"/>
              <a:t>recitativo </a:t>
            </a:r>
            <a:r>
              <a:rPr lang="pt-BR" dirty="0" smtClean="0"/>
              <a:t> e a </a:t>
            </a:r>
            <a:r>
              <a:rPr lang="pt-BR" i="1" dirty="0" err="1" smtClean="0"/>
              <a:t>aria</a:t>
            </a:r>
            <a:endParaRPr lang="pt-BR" i="1" dirty="0" smtClean="0"/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A diferença para autores como Peri, Cavalli e </a:t>
            </a:r>
            <a:r>
              <a:rPr lang="pt-BR" dirty="0" err="1" smtClean="0"/>
              <a:t>Monteverdi</a:t>
            </a:r>
            <a:r>
              <a:rPr lang="pt-BR" dirty="0" smtClean="0"/>
              <a:t> de </a:t>
            </a:r>
            <a:r>
              <a:rPr lang="pt-BR" dirty="0" err="1" smtClean="0"/>
              <a:t>aria</a:t>
            </a:r>
            <a:r>
              <a:rPr lang="pt-BR" dirty="0" smtClean="0"/>
              <a:t> e recitativo é na questão somente do texto, pois o estilo é sempre o </a:t>
            </a:r>
            <a:r>
              <a:rPr lang="pt-BR" i="1" dirty="0" err="1" smtClean="0"/>
              <a:t>recitato</a:t>
            </a:r>
            <a:endParaRPr lang="pt-BR" dirty="0" smtClean="0"/>
          </a:p>
          <a:p>
            <a:pPr marL="2573110" lvl="3" indent="-367588" defTabSz="1176228" eaLnBrk="1" hangingPunct="1">
              <a:defRPr/>
            </a:pPr>
            <a:r>
              <a:rPr lang="pt-BR" dirty="0" smtClean="0"/>
              <a:t>A primeira, estrófica (o que permite o uso de pés métricos e posteriormente até o </a:t>
            </a:r>
            <a:r>
              <a:rPr lang="pt-BR" i="1" dirty="0" smtClean="0"/>
              <a:t>Da Capo, </a:t>
            </a:r>
            <a:r>
              <a:rPr lang="pt-BR" dirty="0" smtClean="0"/>
              <a:t>como inova </a:t>
            </a:r>
            <a:r>
              <a:rPr lang="pt-BR" dirty="0" err="1" smtClean="0"/>
              <a:t>Monteverdi</a:t>
            </a:r>
            <a:r>
              <a:rPr lang="pt-BR" dirty="0" smtClean="0"/>
              <a:t>) e a segunda prosódica</a:t>
            </a:r>
          </a:p>
          <a:p>
            <a:pPr marL="3308285" lvl="4" indent="-367588" defTabSz="1176228" eaLnBrk="1" hangingPunct="1">
              <a:defRPr/>
            </a:pPr>
            <a:r>
              <a:rPr lang="pt-BR" dirty="0" smtClean="0"/>
              <a:t>Ambas podem ser acompanhadas apenas com baixo contínuo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O processo de diferenciação do gênero musical é o marco para a consolidação das estruturas de representação, até as primeiras décadas do século XVIII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O recitativo torna-se o momento da ação – as máscaras das convenções sociais – e a ária a revelação do sentimento.</a:t>
            </a:r>
          </a:p>
          <a:p>
            <a:pPr marL="2573110" lvl="3" indent="-367588" defTabSz="1176228" eaLnBrk="1" hangingPunct="1">
              <a:defRPr/>
            </a:pPr>
            <a:r>
              <a:rPr lang="pt-BR" dirty="0" smtClean="0"/>
              <a:t>Porém, mesmo diante da revelação, a tipificação dos </a:t>
            </a:r>
            <a:r>
              <a:rPr lang="pt-BR" i="1" dirty="0" err="1" smtClean="0"/>
              <a:t>affetus</a:t>
            </a:r>
            <a:r>
              <a:rPr lang="pt-BR" dirty="0" smtClean="0"/>
              <a:t> e os convencionalismo formais agem como elemento de coesão para a recepção; não há individualidade</a:t>
            </a:r>
          </a:p>
          <a:p>
            <a:pPr marL="2573110" lvl="3" indent="-367588" defTabSz="1176228" eaLnBrk="1" hangingPunct="1">
              <a:defRPr/>
            </a:pPr>
            <a:endParaRPr lang="pt-BR" dirty="0" smtClean="0"/>
          </a:p>
          <a:p>
            <a:pPr marL="3308285" lvl="4" indent="-367588" defTabSz="1176228" eaLnBrk="1" hangingPunct="1">
              <a:defRPr/>
            </a:pPr>
            <a:endParaRPr lang="pt-BR" dirty="0" smtClean="0"/>
          </a:p>
          <a:p>
            <a:pPr marL="3308285" lvl="4" indent="-367588" defTabSz="1176228" eaLnBrk="1" hangingPunct="1">
              <a:buFontTx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1308100" y="495300"/>
            <a:ext cx="13601700" cy="2032000"/>
          </a:xfrm>
        </p:spPr>
        <p:txBody>
          <a:bodyPr/>
          <a:lstStyle/>
          <a:p>
            <a:pPr eaLnBrk="1" hangingPunct="1"/>
            <a:r>
              <a:rPr lang="pt-BR" sz="5800" smtClean="0"/>
              <a:t>Retroação no Antigo Regime (Ópera séria)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>
          <a:xfrm>
            <a:off x="1076325" y="2781300"/>
            <a:ext cx="13601700" cy="8115300"/>
          </a:xfrm>
        </p:spPr>
        <p:txBody>
          <a:bodyPr>
            <a:normAutofit fontScale="92500" lnSpcReduction="20000"/>
          </a:bodyPr>
          <a:lstStyle/>
          <a:p>
            <a:pPr marL="548985" indent="-548985" defTabSz="1176228" eaLnBrk="1" hangingPunct="1">
              <a:defRPr/>
            </a:pPr>
            <a:r>
              <a:rPr lang="pt-BR" dirty="0" smtClean="0"/>
              <a:t>Sistema de retroação do público</a:t>
            </a:r>
          </a:p>
          <a:p>
            <a:pPr marL="548985" indent="-548985" defTabSz="1176228" eaLnBrk="1" hangingPunct="1">
              <a:buFontTx/>
              <a:buNone/>
              <a:defRPr/>
            </a:pPr>
            <a:r>
              <a:rPr lang="pt-BR" dirty="0" smtClean="0"/>
              <a:t>    Função		</a:t>
            </a:r>
            <a:r>
              <a:rPr lang="pt-BR" dirty="0" err="1" smtClean="0"/>
              <a:t>Função</a:t>
            </a:r>
            <a:r>
              <a:rPr lang="pt-BR" dirty="0" smtClean="0"/>
              <a:t>	   	   </a:t>
            </a:r>
            <a:r>
              <a:rPr lang="pt-BR" dirty="0" err="1" smtClean="0"/>
              <a:t>Função</a:t>
            </a:r>
            <a:endParaRPr lang="pt-BR" dirty="0" smtClean="0"/>
          </a:p>
          <a:p>
            <a:pPr marL="548985" indent="-548985" defTabSz="1176228" eaLnBrk="1" hangingPunct="1">
              <a:defRPr/>
            </a:pPr>
            <a:endParaRPr lang="pt-BR" dirty="0" smtClean="0"/>
          </a:p>
          <a:p>
            <a:pPr marL="548985" indent="-548985" defTabSz="1176228" eaLnBrk="1" hangingPunct="1">
              <a:defRPr/>
            </a:pPr>
            <a:endParaRPr lang="pt-BR" dirty="0" smtClean="0"/>
          </a:p>
          <a:p>
            <a:pPr marL="548985" indent="-548985" defTabSz="1176228" eaLnBrk="1" hangingPunct="1">
              <a:defRPr/>
            </a:pPr>
            <a:r>
              <a:rPr lang="pt-BR" dirty="0" smtClean="0"/>
              <a:t>Sistema de retroação </a:t>
            </a:r>
            <a:r>
              <a:rPr lang="pt-BR" dirty="0" err="1" smtClean="0"/>
              <a:t>público-obra</a:t>
            </a:r>
            <a:endParaRPr lang="pt-BR" dirty="0" smtClean="0"/>
          </a:p>
          <a:p>
            <a:pPr marL="548985" indent="-548985" defTabSz="1176228" eaLnBrk="1" hangingPunct="1">
              <a:defRPr/>
            </a:pPr>
            <a:endParaRPr lang="pt-BR" dirty="0" smtClean="0"/>
          </a:p>
          <a:p>
            <a:pPr marL="548985" indent="-548985" defTabSz="1176228" eaLnBrk="1" hangingPunct="1">
              <a:buFontTx/>
              <a:buNone/>
              <a:defRPr/>
            </a:pPr>
            <a:r>
              <a:rPr lang="pt-BR" dirty="0" smtClean="0"/>
              <a:t>    Drama		Cantor		  </a:t>
            </a:r>
            <a:r>
              <a:rPr lang="pt-BR" sz="3700" dirty="0"/>
              <a:t>Hierarquia social</a:t>
            </a:r>
            <a:r>
              <a:rPr lang="pt-BR" dirty="0" smtClean="0"/>
              <a:t>	</a:t>
            </a:r>
          </a:p>
          <a:p>
            <a:pPr marL="548985" indent="-548985" defTabSz="1176228" eaLnBrk="1" hangingPunct="1">
              <a:buFontTx/>
              <a:buNone/>
              <a:defRPr/>
            </a:pPr>
            <a:endParaRPr lang="pt-BR" dirty="0" smtClean="0"/>
          </a:p>
          <a:p>
            <a:pPr marL="548985" indent="-548985" defTabSz="1176228" eaLnBrk="1" hangingPunct="1">
              <a:defRPr/>
            </a:pPr>
            <a:r>
              <a:rPr lang="pt-BR" dirty="0" smtClean="0"/>
              <a:t>Cada setor deve representar um papel adequado aos valores da corte</a:t>
            </a:r>
          </a:p>
          <a:p>
            <a:pPr marL="1192444" lvl="1" indent="-457061" defTabSz="1176228" eaLnBrk="1" hangingPunct="1">
              <a:defRPr/>
            </a:pPr>
            <a:r>
              <a:rPr lang="pt-BR" dirty="0" smtClean="0"/>
              <a:t>Isso aplica-se ao artista e a obra</a:t>
            </a:r>
          </a:p>
          <a:p>
            <a:pPr marL="1835903" lvl="2" indent="-365139" defTabSz="1176228" eaLnBrk="1" hangingPunct="1">
              <a:defRPr/>
            </a:pPr>
            <a:r>
              <a:rPr lang="pt-BR" dirty="0" smtClean="0"/>
              <a:t>Distância de um sentimento individual do personagem (a “exibição do eu” é técnica)</a:t>
            </a:r>
          </a:p>
          <a:p>
            <a:pPr marL="1835903" lvl="2" indent="-365139" defTabSz="1176228" eaLnBrk="1" hangingPunct="1">
              <a:defRPr/>
            </a:pPr>
            <a:r>
              <a:rPr lang="pt-BR" dirty="0" smtClean="0"/>
              <a:t>As figuras de retórica padronizam a </a:t>
            </a:r>
            <a:r>
              <a:rPr lang="pt-BR" dirty="0" err="1" smtClean="0"/>
              <a:t>internalização</a:t>
            </a:r>
            <a:r>
              <a:rPr lang="pt-BR" dirty="0" smtClean="0"/>
              <a:t> da mensagem, sempre na perspectiva da manutenção da hierarquia social</a:t>
            </a:r>
          </a:p>
          <a:p>
            <a:pPr marL="2571286" lvl="3" indent="-365139" defTabSz="1176228" eaLnBrk="1" hangingPunct="1">
              <a:defRPr/>
            </a:pPr>
            <a:r>
              <a:rPr lang="pt-BR" dirty="0" smtClean="0"/>
              <a:t>Funciona como mensagem </a:t>
            </a:r>
            <a:r>
              <a:rPr lang="pt-BR" dirty="0" err="1" smtClean="0"/>
              <a:t>codificável</a:t>
            </a:r>
            <a:r>
              <a:rPr lang="pt-BR" dirty="0" smtClean="0"/>
              <a:t> pelo nível de conhecimento das formas de representação estética da corte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38288" y="3352800"/>
            <a:ext cx="2192337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076" tIns="73539" rIns="147076" bIns="73539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596606" y="3352800"/>
            <a:ext cx="2308225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076" tIns="73539" rIns="147076" bIns="73539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8693150" y="3352800"/>
            <a:ext cx="2192338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076" tIns="73539" rIns="147076" bIns="73539"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3962400" y="3810000"/>
            <a:ext cx="1268413" cy="317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7885113" y="3810000"/>
            <a:ext cx="808037" cy="317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1538288" y="5981700"/>
            <a:ext cx="1846262" cy="571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47076" tIns="73539" rIns="147076" bIns="73539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0" name="Retângulo 49"/>
          <p:cNvSpPr/>
          <p:nvPr/>
        </p:nvSpPr>
        <p:spPr>
          <a:xfrm>
            <a:off x="5462588" y="5981700"/>
            <a:ext cx="1730375" cy="571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076" tIns="73539" rIns="147076" bIns="73539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2" name="Retângulo 51"/>
          <p:cNvSpPr/>
          <p:nvPr/>
        </p:nvSpPr>
        <p:spPr>
          <a:xfrm>
            <a:off x="8693150" y="5981700"/>
            <a:ext cx="2654300" cy="5715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7076" tIns="73539" rIns="147076" bIns="73539"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18" name="Conector reto 17"/>
          <p:cNvCxnSpPr/>
          <p:nvPr/>
        </p:nvCxnSpPr>
        <p:spPr>
          <a:xfrm>
            <a:off x="2346325" y="4381500"/>
            <a:ext cx="7731125" cy="31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rot="5400000" flipH="1" flipV="1">
            <a:off x="2173288" y="4208462"/>
            <a:ext cx="342900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 rot="5400000" flipH="1" flipV="1">
            <a:off x="9907588" y="4208462"/>
            <a:ext cx="342900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50" idx="1"/>
            <a:endCxn id="49" idx="3"/>
          </p:cNvCxnSpPr>
          <p:nvPr/>
        </p:nvCxnSpPr>
        <p:spPr>
          <a:xfrm rot="10800000">
            <a:off x="3384550" y="6265863"/>
            <a:ext cx="2078038" cy="47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>
            <a:stCxn id="50" idx="3"/>
            <a:endCxn id="52" idx="1"/>
          </p:cNvCxnSpPr>
          <p:nvPr/>
        </p:nvCxnSpPr>
        <p:spPr>
          <a:xfrm>
            <a:off x="7192963" y="6265863"/>
            <a:ext cx="1500187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2116138" y="6896100"/>
            <a:ext cx="8077200" cy="31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/>
          <p:nvPr/>
        </p:nvCxnSpPr>
        <p:spPr>
          <a:xfrm rot="5400000" flipH="1" flipV="1">
            <a:off x="1943101" y="6726237"/>
            <a:ext cx="342900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de seta reta 50"/>
          <p:cNvCxnSpPr/>
          <p:nvPr/>
        </p:nvCxnSpPr>
        <p:spPr>
          <a:xfrm rot="5400000" flipH="1" flipV="1">
            <a:off x="10023476" y="6726237"/>
            <a:ext cx="342900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sistema comunicativo da ópera cortesã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Sobressai os seguintes aspectos</a:t>
            </a:r>
          </a:p>
          <a:p>
            <a:pPr lvl="1" eaLnBrk="1" hangingPunct="1"/>
            <a:r>
              <a:rPr lang="pt-BR" smtClean="0"/>
              <a:t>Dicotomia entre o racional e o emocional</a:t>
            </a:r>
          </a:p>
          <a:p>
            <a:pPr lvl="1" eaLnBrk="1" hangingPunct="1"/>
            <a:r>
              <a:rPr lang="pt-BR" smtClean="0"/>
              <a:t>Crescente autocontrole como condição de controle sobre os outros e sobre a natureza</a:t>
            </a:r>
          </a:p>
          <a:p>
            <a:pPr lvl="1" eaLnBrk="1" hangingPunct="1"/>
            <a:r>
              <a:rPr lang="pt-BR" smtClean="0"/>
              <a:t>Representação de uma natureza humana e de um meio-ambiente natural altamente racionalizados (natureza como artifício)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 importância da ária no modelo comunicativo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7688" indent="-547688" eaLnBrk="1" hangingPunct="1"/>
            <a:r>
              <a:rPr lang="pt-BR" smtClean="0"/>
              <a:t>A ária barroca – o </a:t>
            </a:r>
            <a:r>
              <a:rPr lang="pt-BR" i="1" smtClean="0"/>
              <a:t>affectus </a:t>
            </a:r>
            <a:r>
              <a:rPr lang="pt-BR" smtClean="0"/>
              <a:t>tipificado</a:t>
            </a:r>
          </a:p>
          <a:p>
            <a:pPr marL="1192213" lvl="1" indent="-455613" eaLnBrk="1" hangingPunct="1"/>
            <a:r>
              <a:rPr lang="pt-BR" smtClean="0"/>
              <a:t>A ária tornou-se uma unidade fechada pré-estabelecida em função da:</a:t>
            </a:r>
          </a:p>
          <a:p>
            <a:pPr marL="1835150" lvl="2" indent="-365125" eaLnBrk="1" hangingPunct="1"/>
            <a:r>
              <a:rPr lang="pt-BR" smtClean="0"/>
              <a:t>Forma</a:t>
            </a:r>
          </a:p>
          <a:p>
            <a:pPr marL="1835150" lvl="2" indent="-365125" eaLnBrk="1" hangingPunct="1"/>
            <a:r>
              <a:rPr lang="pt-BR" smtClean="0"/>
              <a:t>Tonalidade</a:t>
            </a:r>
          </a:p>
          <a:p>
            <a:pPr marL="1835150" lvl="2" indent="-365125" eaLnBrk="1" hangingPunct="1"/>
            <a:r>
              <a:rPr lang="pt-BR" smtClean="0"/>
              <a:t>Instrumentação</a:t>
            </a:r>
          </a:p>
          <a:p>
            <a:pPr marL="1835150" lvl="2" indent="-365125" eaLnBrk="1" hangingPunct="1"/>
            <a:r>
              <a:rPr lang="pt-BR" smtClean="0"/>
              <a:t>Tempo</a:t>
            </a:r>
          </a:p>
          <a:p>
            <a:pPr marL="547688" indent="-547688" eaLnBrk="1" hangingPunct="1"/>
            <a:r>
              <a:rPr lang="pt-BR" smtClean="0"/>
              <a:t>Afeto como máscara</a:t>
            </a:r>
          </a:p>
          <a:p>
            <a:pPr marL="1192213" lvl="1" indent="-455613" eaLnBrk="1" hangingPunct="1"/>
            <a:r>
              <a:rPr lang="pt-BR" smtClean="0"/>
              <a:t>Elementos estereotipados partilháveis por qualquer personagem na mesma obra ou em obras diferentes</a:t>
            </a:r>
          </a:p>
          <a:p>
            <a:pPr marL="1835150" lvl="2" indent="-365125" eaLnBrk="1" hangingPunct="1"/>
            <a:r>
              <a:rPr lang="pt-BR" smtClean="0"/>
              <a:t>Recorrência à estrutura  retórica como instrumento didático</a:t>
            </a:r>
          </a:p>
          <a:p>
            <a:pPr marL="2570163" lvl="3" indent="-365125" eaLnBrk="1" hangingPunct="1"/>
            <a:r>
              <a:rPr lang="pt-BR" smtClean="0"/>
              <a:t>Marca uma distância e autocontrole das paixões </a:t>
            </a:r>
          </a:p>
          <a:p>
            <a:pPr marL="1835150" lvl="2" indent="-365125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>
          <a:xfrm>
            <a:off x="1192213" y="723900"/>
            <a:ext cx="13601700" cy="1468438"/>
          </a:xfrm>
        </p:spPr>
        <p:txBody>
          <a:bodyPr/>
          <a:lstStyle/>
          <a:p>
            <a:pPr eaLnBrk="1" hangingPunct="1"/>
            <a:r>
              <a:rPr lang="pt-BR" smtClean="0"/>
              <a:t>A idéia da Natureza como artifício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552700"/>
            <a:ext cx="13601700" cy="8285163"/>
          </a:xfrm>
        </p:spPr>
        <p:txBody>
          <a:bodyPr>
            <a:normAutofit fontScale="77500" lnSpcReduction="20000"/>
          </a:bodyPr>
          <a:lstStyle/>
          <a:p>
            <a:pPr marL="551380" indent="-551380" defTabSz="1176228" eaLnBrk="1" hangingPunct="1">
              <a:defRPr/>
            </a:pPr>
            <a:r>
              <a:rPr lang="pt-BR" dirty="0" smtClean="0"/>
              <a:t>Argumento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Explora o maravilhoso e o fantástico</a:t>
            </a:r>
          </a:p>
          <a:p>
            <a:pPr marL="1837936" lvl="2" indent="-367588" defTabSz="1176228" eaLnBrk="1" hangingPunct="1">
              <a:defRPr/>
            </a:pPr>
            <a:r>
              <a:rPr lang="pt-BR" i="1" dirty="0" err="1" smtClean="0"/>
              <a:t>Tragédie</a:t>
            </a:r>
            <a:r>
              <a:rPr lang="pt-BR" i="1" dirty="0" smtClean="0"/>
              <a:t> </a:t>
            </a:r>
            <a:r>
              <a:rPr lang="pt-BR" i="1" dirty="0" err="1" smtClean="0"/>
              <a:t>Lyrique</a:t>
            </a:r>
            <a:r>
              <a:rPr lang="pt-BR" dirty="0" smtClean="0"/>
              <a:t> e a Ópera Heróica italiana</a:t>
            </a:r>
          </a:p>
          <a:p>
            <a:pPr marL="551380" indent="-551380" defTabSz="1176228" eaLnBrk="1" hangingPunct="1">
              <a:defRPr/>
            </a:pPr>
            <a:r>
              <a:rPr lang="pt-BR" dirty="0" smtClean="0"/>
              <a:t>Libreto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Virtuosismo poético e uso de recursos de figura de retórica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Ópera Seria Italiana, após Luigi Rossi, que transforma a poesia em virtuosismo vocal</a:t>
            </a:r>
          </a:p>
          <a:p>
            <a:pPr marL="2573110" lvl="3" indent="-367588" defTabSz="1176228" eaLnBrk="1" hangingPunct="1">
              <a:defRPr/>
            </a:pPr>
            <a:r>
              <a:rPr lang="pt-BR" dirty="0" smtClean="0"/>
              <a:t>A presença da ária da capo justamente privilegia esse uso, pela presença das cadências intermediárias</a:t>
            </a:r>
          </a:p>
          <a:p>
            <a:pPr marL="2573110" lvl="3" indent="-367588" defTabSz="1176228" eaLnBrk="1" hangingPunct="1">
              <a:defRPr/>
            </a:pPr>
            <a:r>
              <a:rPr lang="pt-BR" dirty="0" smtClean="0"/>
              <a:t>Autores como </a:t>
            </a:r>
            <a:r>
              <a:rPr lang="pt-BR" dirty="0" err="1" smtClean="0"/>
              <a:t>Gretry</a:t>
            </a:r>
            <a:r>
              <a:rPr lang="pt-BR" dirty="0" smtClean="0"/>
              <a:t> e Rousseau deploravam esse convencionalismo, acusando-os de opressores</a:t>
            </a:r>
          </a:p>
          <a:p>
            <a:pPr marL="1837936" lvl="2" indent="-367588" defTabSz="1176228" eaLnBrk="1" hangingPunct="1">
              <a:lnSpc>
                <a:spcPct val="90000"/>
              </a:lnSpc>
              <a:defRPr/>
            </a:pPr>
            <a:r>
              <a:rPr lang="pt-BR" dirty="0" smtClean="0"/>
              <a:t>Na França, a precisão da declamação, tanto  do  </a:t>
            </a:r>
            <a:r>
              <a:rPr lang="pt-BR" i="1" dirty="0" err="1" smtClean="0">
                <a:cs typeface="Arial" charset="0"/>
              </a:rPr>
              <a:t>récitatif</a:t>
            </a:r>
            <a:r>
              <a:rPr lang="pt-BR" i="1" dirty="0" smtClean="0">
                <a:cs typeface="Arial" charset="0"/>
              </a:rPr>
              <a:t> </a:t>
            </a:r>
            <a:r>
              <a:rPr lang="pt-BR" i="1" dirty="0" err="1" smtClean="0">
                <a:cs typeface="Arial" charset="0"/>
              </a:rPr>
              <a:t>simple</a:t>
            </a:r>
            <a:r>
              <a:rPr lang="pt-BR" dirty="0" smtClean="0">
                <a:cs typeface="Arial" charset="0"/>
              </a:rPr>
              <a:t>, como do </a:t>
            </a:r>
            <a:r>
              <a:rPr lang="pt-BR" i="1" dirty="0" err="1" smtClean="0">
                <a:cs typeface="Arial" charset="0"/>
              </a:rPr>
              <a:t>récitatif</a:t>
            </a:r>
            <a:r>
              <a:rPr lang="pt-BR" i="1" dirty="0" smtClean="0">
                <a:cs typeface="Arial" charset="0"/>
              </a:rPr>
              <a:t> </a:t>
            </a:r>
            <a:r>
              <a:rPr lang="pt-BR" i="1" dirty="0" err="1" smtClean="0">
                <a:cs typeface="Arial" charset="0"/>
              </a:rPr>
              <a:t>mesuré</a:t>
            </a:r>
            <a:r>
              <a:rPr lang="pt-BR" dirty="0" smtClean="0">
                <a:cs typeface="Arial" charset="0"/>
              </a:rPr>
              <a:t>, é a marca do racionalismo que valoriza o  texto</a:t>
            </a:r>
            <a:endParaRPr lang="pt-BR" dirty="0" smtClean="0"/>
          </a:p>
          <a:p>
            <a:pPr marL="551380" indent="-551380" defTabSz="1176228" eaLnBrk="1" hangingPunct="1">
              <a:defRPr/>
            </a:pPr>
            <a:r>
              <a:rPr lang="pt-BR" dirty="0" smtClean="0"/>
              <a:t>Cena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Causa espanto pela magnificência e pelos engenhosos mecanismos</a:t>
            </a:r>
          </a:p>
          <a:p>
            <a:pPr marL="551380" indent="-551380" defTabSz="1176228" eaLnBrk="1" hangingPunct="1">
              <a:defRPr/>
            </a:pPr>
            <a:r>
              <a:rPr lang="pt-BR" dirty="0" smtClean="0"/>
              <a:t>Música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Dispositivos retóricos (afetos e eventos naturais estilizados); gêneros de referências dos protocolos cerimoniais</a:t>
            </a:r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A exigência dos corais e </a:t>
            </a:r>
            <a:r>
              <a:rPr lang="pt-BR" dirty="0" err="1" smtClean="0"/>
              <a:t>ballets</a:t>
            </a:r>
            <a:r>
              <a:rPr lang="pt-BR" dirty="0" smtClean="0"/>
              <a:t> na ópera francesa sob Luiz XIV</a:t>
            </a:r>
          </a:p>
          <a:p>
            <a:pPr marL="551380" indent="-551380" defTabSz="1176228" eaLnBrk="1" hangingPunct="1">
              <a:defRPr/>
            </a:pPr>
            <a:r>
              <a:rPr lang="pt-BR" dirty="0" smtClean="0"/>
              <a:t>Personagens</a:t>
            </a:r>
          </a:p>
          <a:p>
            <a:pPr marL="1194659" lvl="1" indent="-459484" defTabSz="1176228" eaLnBrk="1" hangingPunct="1">
              <a:defRPr/>
            </a:pPr>
            <a:r>
              <a:rPr lang="pt-BR" dirty="0" smtClean="0"/>
              <a:t>Mitificação dos personagens por relações </a:t>
            </a:r>
            <a:r>
              <a:rPr lang="pt-BR" dirty="0" err="1" smtClean="0"/>
              <a:t>metanarrativas</a:t>
            </a:r>
            <a:endParaRPr lang="pt-BR" dirty="0" smtClean="0"/>
          </a:p>
          <a:p>
            <a:pPr marL="1837936" lvl="2" indent="-367588" defTabSz="1176228" eaLnBrk="1" hangingPunct="1">
              <a:defRPr/>
            </a:pPr>
            <a:r>
              <a:rPr lang="pt-BR" dirty="0" smtClean="0"/>
              <a:t>Por exemplo, heróis representados por vozes agudas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">
      <a:dk1>
        <a:srgbClr val="808080"/>
      </a:dk1>
      <a:lt1>
        <a:srgbClr val="FFFF00"/>
      </a:lt1>
      <a:dk2>
        <a:srgbClr val="0000FF"/>
      </a:dk2>
      <a:lt2>
        <a:srgbClr val="FFFFFF"/>
      </a:lt2>
      <a:accent1>
        <a:srgbClr val="00CC99"/>
      </a:accent1>
      <a:accent2>
        <a:srgbClr val="3333CC"/>
      </a:accent2>
      <a:accent3>
        <a:srgbClr val="AAAAFF"/>
      </a:accent3>
      <a:accent4>
        <a:srgbClr val="DADA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5231</Words>
  <Application>Microsoft Office PowerPoint</Application>
  <PresentationFormat>Personalizar</PresentationFormat>
  <Paragraphs>439</Paragraphs>
  <Slides>45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6" baseType="lpstr">
      <vt:lpstr>Estrutura padrão</vt:lpstr>
      <vt:lpstr>História da Música IV CMU 351   </vt:lpstr>
      <vt:lpstr>O drama como música</vt:lpstr>
      <vt:lpstr>O problema da ópera como teatro</vt:lpstr>
      <vt:lpstr>A ópera, a esfera pública, e os sistemas sociocomunicativos</vt:lpstr>
      <vt:lpstr>A ópera séria na sociedade de corte</vt:lpstr>
      <vt:lpstr>Retroação no Antigo Regime (Ópera séria)</vt:lpstr>
      <vt:lpstr>O sistema comunicativo da ópera cortesã</vt:lpstr>
      <vt:lpstr>A importância da ária no modelo comunicativo</vt:lpstr>
      <vt:lpstr>A idéia da Natureza como artifício</vt:lpstr>
      <vt:lpstr>Chant baroque e a “exibição do eu”</vt:lpstr>
      <vt:lpstr>Orlando Furioso</vt:lpstr>
      <vt:lpstr>Sociedades em transformação</vt:lpstr>
      <vt:lpstr>A questão da Natureza</vt:lpstr>
      <vt:lpstr>O pensamento estético da virada do século XVIII</vt:lpstr>
      <vt:lpstr>Estética do sentimento</vt:lpstr>
      <vt:lpstr>A expressividade do canto</vt:lpstr>
      <vt:lpstr>A transição para a Perfeita Ilusão</vt:lpstr>
      <vt:lpstr>Chant Naturel</vt:lpstr>
      <vt:lpstr>O pensamento estético da virada do século XVIII</vt:lpstr>
      <vt:lpstr>Rousseau</vt:lpstr>
      <vt:lpstr>Aristocracia x Burguesia: a ópera na França</vt:lpstr>
      <vt:lpstr>A ópera italiana</vt:lpstr>
      <vt:lpstr>Ópera séria italiana</vt:lpstr>
      <vt:lpstr>As reformas de Metastásio e Zeno</vt:lpstr>
      <vt:lpstr>Metastasio</vt:lpstr>
      <vt:lpstr>Pietro Metastasio (1689-1782) e a ópera cortesã </vt:lpstr>
      <vt:lpstr>Estandartização do procedimento </vt:lpstr>
      <vt:lpstr>Recitativos</vt:lpstr>
      <vt:lpstr>Arias</vt:lpstr>
      <vt:lpstr>Estrutura de cena</vt:lpstr>
      <vt:lpstr>Libretista consagrado</vt:lpstr>
      <vt:lpstr>Libretos</vt:lpstr>
      <vt:lpstr>Ópera Bufa</vt:lpstr>
      <vt:lpstr>Ópera Bufa</vt:lpstr>
      <vt:lpstr>Pergolesi</vt:lpstr>
      <vt:lpstr>Pergolesi</vt:lpstr>
      <vt:lpstr>La Serva Padrona</vt:lpstr>
      <vt:lpstr>Ópera na França</vt:lpstr>
      <vt:lpstr>Ópera na França</vt:lpstr>
      <vt:lpstr>O Iluminismo e a música</vt:lpstr>
      <vt:lpstr>A questão da Natureza</vt:lpstr>
      <vt:lpstr>Rousseau e a música</vt:lpstr>
      <vt:lpstr>Rousseau e a música</vt:lpstr>
      <vt:lpstr>Rousseau X Rameau</vt:lpstr>
      <vt:lpstr>La Querelle des Bouffons e Le Devin du Village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da Música V CMU 244  Módulo VII</dc:title>
  <dc:creator>Diosnio Machado Neto</dc:creator>
  <cp:lastModifiedBy>*</cp:lastModifiedBy>
  <cp:revision>38</cp:revision>
  <dcterms:created xsi:type="dcterms:W3CDTF">2004-06-01T17:23:20Z</dcterms:created>
  <dcterms:modified xsi:type="dcterms:W3CDTF">2011-10-08T20:01:38Z</dcterms:modified>
</cp:coreProperties>
</file>