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6"/>
  </p:notesMasterIdLst>
  <p:sldIdLst>
    <p:sldId id="323" r:id="rId2"/>
    <p:sldId id="258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6" r:id="rId15"/>
    <p:sldId id="367" r:id="rId16"/>
    <p:sldId id="368" r:id="rId17"/>
    <p:sldId id="369" r:id="rId18"/>
    <p:sldId id="370" r:id="rId19"/>
    <p:sldId id="371" r:id="rId20"/>
    <p:sldId id="373" r:id="rId21"/>
    <p:sldId id="374" r:id="rId22"/>
    <p:sldId id="375" r:id="rId23"/>
    <p:sldId id="270" r:id="rId24"/>
    <p:sldId id="276" r:id="rId25"/>
    <p:sldId id="376" r:id="rId26"/>
    <p:sldId id="277" r:id="rId27"/>
    <p:sldId id="278" r:id="rId28"/>
    <p:sldId id="279" r:id="rId29"/>
    <p:sldId id="352" r:id="rId30"/>
    <p:sldId id="2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389" r:id="rId40"/>
    <p:sldId id="390" r:id="rId41"/>
    <p:sldId id="391" r:id="rId42"/>
    <p:sldId id="298" r:id="rId43"/>
    <p:sldId id="377" r:id="rId44"/>
    <p:sldId id="300" r:id="rId45"/>
    <p:sldId id="301" r:id="rId46"/>
    <p:sldId id="302" r:id="rId47"/>
    <p:sldId id="303" r:id="rId48"/>
    <p:sldId id="304" r:id="rId49"/>
    <p:sldId id="306" r:id="rId50"/>
    <p:sldId id="378" r:id="rId51"/>
    <p:sldId id="393" r:id="rId52"/>
    <p:sldId id="309" r:id="rId53"/>
    <p:sldId id="310" r:id="rId54"/>
    <p:sldId id="311" r:id="rId55"/>
    <p:sldId id="312" r:id="rId56"/>
    <p:sldId id="313" r:id="rId57"/>
    <p:sldId id="392" r:id="rId58"/>
    <p:sldId id="314" r:id="rId59"/>
    <p:sldId id="316" r:id="rId60"/>
    <p:sldId id="317" r:id="rId61"/>
    <p:sldId id="318" r:id="rId62"/>
    <p:sldId id="319" r:id="rId63"/>
    <p:sldId id="320" r:id="rId64"/>
    <p:sldId id="380" r:id="rId6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A7AA6"/>
    <a:srgbClr val="BCBCD2"/>
    <a:srgbClr val="ACACC8"/>
    <a:srgbClr val="8D8DB1"/>
    <a:srgbClr val="B3B3CD"/>
    <a:srgbClr val="A8A8C4"/>
    <a:srgbClr val="53537D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4" autoAdjust="0"/>
    <p:restoredTop sz="94660" autoAdjust="0"/>
  </p:normalViewPr>
  <p:slideViewPr>
    <p:cSldViewPr>
      <p:cViewPr>
        <p:scale>
          <a:sx n="75" d="100"/>
          <a:sy n="75" d="100"/>
        </p:scale>
        <p:origin x="-1068" y="-96"/>
      </p:cViewPr>
      <p:guideLst>
        <p:guide orient="horz" pos="2115"/>
        <p:guide orient="horz" pos="845"/>
        <p:guide pos="2880"/>
        <p:guide pos="5602"/>
        <p:guide pos="295"/>
        <p:guide pos="15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59.xml"/><Relationship Id="rId3" Type="http://schemas.openxmlformats.org/officeDocument/2006/relationships/slide" Target="slides/slide53.xml"/><Relationship Id="rId7" Type="http://schemas.openxmlformats.org/officeDocument/2006/relationships/slide" Target="slides/slide58.xml"/><Relationship Id="rId12" Type="http://schemas.openxmlformats.org/officeDocument/2006/relationships/slide" Target="slides/slide63.xml"/><Relationship Id="rId2" Type="http://schemas.openxmlformats.org/officeDocument/2006/relationships/slide" Target="slides/slide52.xml"/><Relationship Id="rId1" Type="http://schemas.openxmlformats.org/officeDocument/2006/relationships/slide" Target="slides/slide49.xml"/><Relationship Id="rId6" Type="http://schemas.openxmlformats.org/officeDocument/2006/relationships/slide" Target="slides/slide56.xml"/><Relationship Id="rId11" Type="http://schemas.openxmlformats.org/officeDocument/2006/relationships/slide" Target="slides/slide62.xml"/><Relationship Id="rId5" Type="http://schemas.openxmlformats.org/officeDocument/2006/relationships/slide" Target="slides/slide55.xml"/><Relationship Id="rId10" Type="http://schemas.openxmlformats.org/officeDocument/2006/relationships/slide" Target="slides/slide61.xml"/><Relationship Id="rId4" Type="http://schemas.openxmlformats.org/officeDocument/2006/relationships/slide" Target="slides/slide54.xml"/><Relationship Id="rId9" Type="http://schemas.openxmlformats.org/officeDocument/2006/relationships/slide" Target="slides/slide6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B0A8EA-35CA-4047-86C3-F444921337E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39B07-BBD8-4B71-9BD8-39315255AD1A}" type="slidenum">
              <a:rPr lang="pt-BR"/>
              <a:pPr/>
              <a:t>1</a:t>
            </a:fld>
            <a:endParaRPr lang="pt-BR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9D488-83ED-404E-AD66-B162FFF64B9A}" type="slidenum">
              <a:rPr lang="pt-BR"/>
              <a:pPr/>
              <a:t>10</a:t>
            </a:fld>
            <a:endParaRPr lang="pt-B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DAEAC-74CA-4001-9C03-3AD977B70E5A}" type="slidenum">
              <a:rPr lang="pt-BR"/>
              <a:pPr/>
              <a:t>11</a:t>
            </a:fld>
            <a:endParaRPr lang="pt-BR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4AE9D-EFC0-4756-9F62-F7847158D358}" type="slidenum">
              <a:rPr lang="pt-BR"/>
              <a:pPr/>
              <a:t>15</a:t>
            </a:fld>
            <a:endParaRPr lang="pt-B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6C35E-8076-4208-8537-8D481823F7CB}" type="slidenum">
              <a:rPr lang="pt-BR"/>
              <a:pPr/>
              <a:t>19</a:t>
            </a:fld>
            <a:endParaRPr lang="pt-B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1F02B-5323-4B9A-A51A-7BE3BB51DD2E}" type="slidenum">
              <a:rPr lang="pt-BR"/>
              <a:pPr/>
              <a:t>21</a:t>
            </a:fld>
            <a:endParaRPr lang="pt-B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B429E-1A85-48A1-AC33-987DE739A1E4}" type="slidenum">
              <a:rPr lang="pt-BR"/>
              <a:pPr/>
              <a:t>23</a:t>
            </a:fld>
            <a:endParaRPr lang="pt-B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31CFE-2EE3-42BF-9E85-79D00181CA26}" type="slidenum">
              <a:rPr lang="pt-BR"/>
              <a:pPr/>
              <a:t>24</a:t>
            </a:fld>
            <a:endParaRPr lang="pt-B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889BB-5F31-48E8-B039-627330B979AC}" type="slidenum">
              <a:rPr lang="pt-BR"/>
              <a:pPr/>
              <a:t>26</a:t>
            </a:fld>
            <a:endParaRPr lang="pt-B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CBBF5-1FEA-4E91-8A0A-BA966AC6706D}" type="slidenum">
              <a:rPr lang="pt-BR"/>
              <a:pPr/>
              <a:t>27</a:t>
            </a:fld>
            <a:endParaRPr lang="pt-B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82088-27F5-4891-80D5-C753A203282D}" type="slidenum">
              <a:rPr lang="pt-BR"/>
              <a:pPr/>
              <a:t>28</a:t>
            </a:fld>
            <a:endParaRPr lang="pt-B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4118E-B684-4F7B-B2CE-0EBEE684814F}" type="slidenum">
              <a:rPr lang="pt-BR"/>
              <a:pPr/>
              <a:t>2</a:t>
            </a:fld>
            <a:endParaRPr lang="pt-B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092D0-AE3B-47FE-A027-4A917CA7C5E9}" type="slidenum">
              <a:rPr lang="pt-BR"/>
              <a:pPr/>
              <a:t>29</a:t>
            </a:fld>
            <a:endParaRPr lang="pt-B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769BA-3B3E-46AB-958B-368347CE6C70}" type="slidenum">
              <a:rPr lang="pt-BR"/>
              <a:pPr/>
              <a:t>30</a:t>
            </a:fld>
            <a:endParaRPr lang="pt-BR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468037-B6DF-45FE-89AB-2C042127CB5E}" type="slidenum">
              <a:rPr lang="pt-BR"/>
              <a:pPr/>
              <a:t>31</a:t>
            </a:fld>
            <a:endParaRPr lang="pt-B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77AE1-0410-4B6C-A5CC-DE27C45F9867}" type="slidenum">
              <a:rPr lang="pt-BR"/>
              <a:pPr/>
              <a:t>32</a:t>
            </a:fld>
            <a:endParaRPr lang="pt-BR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9AA96-B40F-4F19-85B8-C1AAC1864812}" type="slidenum">
              <a:rPr lang="pt-BR"/>
              <a:pPr/>
              <a:t>33</a:t>
            </a:fld>
            <a:endParaRPr lang="pt-B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E2D42-6056-4278-8CF5-BD3EAA23D23B}" type="slidenum">
              <a:rPr lang="pt-BR"/>
              <a:pPr/>
              <a:t>34</a:t>
            </a:fld>
            <a:endParaRPr lang="pt-BR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9875A-745A-44AE-9B74-4D275259EC56}" type="slidenum">
              <a:rPr lang="pt-BR"/>
              <a:pPr/>
              <a:t>35</a:t>
            </a:fld>
            <a:endParaRPr lang="pt-B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67DBDD-8229-491C-BE5A-AB409333D43C}" type="slidenum">
              <a:rPr lang="pt-BR"/>
              <a:pPr/>
              <a:t>36</a:t>
            </a:fld>
            <a:endParaRPr lang="pt-BR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8068E-0A4A-4F45-8EB0-FD8050DEE440}" type="slidenum">
              <a:rPr lang="pt-BR"/>
              <a:pPr/>
              <a:t>37</a:t>
            </a:fld>
            <a:endParaRPr lang="pt-B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30A35-542D-4C72-8791-42084A62B6E2}" type="slidenum">
              <a:rPr lang="pt-BR"/>
              <a:pPr/>
              <a:t>38</a:t>
            </a:fld>
            <a:endParaRPr lang="pt-BR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0D02AD-8ECB-45B7-9E19-E1D2DFEB095A}" type="slidenum">
              <a:rPr lang="pt-BR"/>
              <a:pPr/>
              <a:t>3</a:t>
            </a:fld>
            <a:endParaRPr lang="pt-BR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FB747-CE0A-4B0E-9E91-81487E780C4F}" type="slidenum">
              <a:rPr lang="pt-BR"/>
              <a:pPr/>
              <a:t>39</a:t>
            </a:fld>
            <a:endParaRPr lang="pt-B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235ED-3F11-4D1C-A7A1-E00512A0576A}" type="slidenum">
              <a:rPr lang="pt-BR"/>
              <a:pPr/>
              <a:t>40</a:t>
            </a:fld>
            <a:endParaRPr lang="pt-BR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8955A-AA2D-4AA9-A49D-4455508C5ACB}" type="slidenum">
              <a:rPr lang="pt-BR"/>
              <a:pPr/>
              <a:t>41</a:t>
            </a:fld>
            <a:endParaRPr lang="pt-B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12F79-AB7D-499A-A3AC-9EDD169B2C0C}" type="slidenum">
              <a:rPr lang="pt-BR"/>
              <a:pPr/>
              <a:t>42</a:t>
            </a:fld>
            <a:endParaRPr lang="pt-B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C26C1-2C25-4B8A-A63A-989895D75471}" type="slidenum">
              <a:rPr lang="pt-BR"/>
              <a:pPr/>
              <a:t>44</a:t>
            </a:fld>
            <a:endParaRPr lang="pt-B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6D7D51-50E7-47FC-AFAF-769CD4B8FB14}" type="slidenum">
              <a:rPr lang="pt-BR"/>
              <a:pPr/>
              <a:t>45</a:t>
            </a:fld>
            <a:endParaRPr lang="pt-BR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067EC-B1F0-42D9-9CB4-C6FD5FE26057}" type="slidenum">
              <a:rPr lang="pt-BR"/>
              <a:pPr/>
              <a:t>46</a:t>
            </a:fld>
            <a:endParaRPr lang="pt-B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6A8C6-5459-4F9F-8F56-D4640C3721A7}" type="slidenum">
              <a:rPr lang="pt-BR"/>
              <a:pPr/>
              <a:t>47</a:t>
            </a:fld>
            <a:endParaRPr lang="pt-BR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F31C7-1AE4-45F5-B9F9-F4009DDCDD5D}" type="slidenum">
              <a:rPr lang="pt-BR"/>
              <a:pPr/>
              <a:t>48</a:t>
            </a:fld>
            <a:endParaRPr lang="pt-B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3E918-2637-41E7-AD17-451E10CD218C}" type="slidenum">
              <a:rPr lang="pt-BR"/>
              <a:pPr/>
              <a:t>49</a:t>
            </a:fld>
            <a:endParaRPr lang="pt-BR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19C01C-26AA-4973-B1E0-9E63378BF200}" type="slidenum">
              <a:rPr lang="pt-BR"/>
              <a:pPr/>
              <a:t>4</a:t>
            </a:fld>
            <a:endParaRPr lang="pt-B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461276-25F1-4879-A887-BA36241DD47B}" type="slidenum">
              <a:rPr lang="pt-BR"/>
              <a:pPr/>
              <a:t>52</a:t>
            </a:fld>
            <a:endParaRPr lang="pt-B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0E54E-1BD3-48D4-B445-12A620DE7186}" type="slidenum">
              <a:rPr lang="pt-BR"/>
              <a:pPr/>
              <a:t>53</a:t>
            </a:fld>
            <a:endParaRPr lang="pt-BR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5115A-FF13-4FD8-AF9F-F9B16B114D0D}" type="slidenum">
              <a:rPr lang="pt-BR"/>
              <a:pPr/>
              <a:t>54</a:t>
            </a:fld>
            <a:endParaRPr lang="pt-BR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2A634-82CB-4368-882D-6C8BE5D4909E}" type="slidenum">
              <a:rPr lang="pt-BR"/>
              <a:pPr/>
              <a:t>55</a:t>
            </a:fld>
            <a:endParaRPr lang="pt-BR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30B7B-FFF6-443A-A590-A8E231861EAE}" type="slidenum">
              <a:rPr lang="pt-BR"/>
              <a:pPr/>
              <a:t>56</a:t>
            </a:fld>
            <a:endParaRPr lang="pt-BR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7F490-2604-488A-8A5C-6B95A4EC71B6}" type="slidenum">
              <a:rPr lang="pt-BR"/>
              <a:pPr/>
              <a:t>58</a:t>
            </a:fld>
            <a:endParaRPr lang="pt-BR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F110B5-8DAF-40ED-90CE-C21175A795EC}" type="slidenum">
              <a:rPr lang="pt-BR"/>
              <a:pPr/>
              <a:t>59</a:t>
            </a:fld>
            <a:endParaRPr lang="pt-BR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EDDDD-B52B-4E8F-A7EC-3F4E60E8BB85}" type="slidenum">
              <a:rPr lang="pt-BR"/>
              <a:pPr/>
              <a:t>60</a:t>
            </a:fld>
            <a:endParaRPr lang="pt-B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5F006-4BD6-401A-800D-0ACBCD7E5449}" type="slidenum">
              <a:rPr lang="pt-BR"/>
              <a:pPr/>
              <a:t>61</a:t>
            </a:fld>
            <a:endParaRPr lang="pt-BR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DDB480-4B23-4DAC-9FAC-11BD97AA4C9F}" type="slidenum">
              <a:rPr lang="pt-BR"/>
              <a:pPr/>
              <a:t>62</a:t>
            </a:fld>
            <a:endParaRPr lang="pt-BR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064995-B4BD-4A40-8637-E29ABDE03C49}" type="slidenum">
              <a:rPr lang="pt-BR"/>
              <a:pPr/>
              <a:t>5</a:t>
            </a:fld>
            <a:endParaRPr lang="pt-B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5D1C-EFC4-43D8-86B4-F8F6FCFEB316}" type="slidenum">
              <a:rPr lang="pt-BR"/>
              <a:pPr/>
              <a:t>63</a:t>
            </a:fld>
            <a:endParaRPr lang="pt-BR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472F1-5EC4-4907-8A65-FDDD28FF1292}" type="slidenum">
              <a:rPr lang="pt-BR"/>
              <a:pPr/>
              <a:t>6</a:t>
            </a:fld>
            <a:endParaRPr lang="pt-B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7BEC5-B839-410B-BD9F-7F6EF3043355}" type="slidenum">
              <a:rPr lang="pt-BR"/>
              <a:pPr/>
              <a:t>7</a:t>
            </a:fld>
            <a:endParaRPr lang="pt-BR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6FECBD-F508-41D6-9F94-8CC9041D09C3}" type="slidenum">
              <a:rPr lang="pt-BR"/>
              <a:pPr/>
              <a:t>8</a:t>
            </a:fld>
            <a:endParaRPr lang="pt-B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6CEDF-2D9B-44BC-A9C8-0910975BFE3B}" type="slidenum">
              <a:rPr lang="pt-BR"/>
              <a:pPr/>
              <a:t>9</a:t>
            </a:fld>
            <a:endParaRPr lang="pt-B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01CE-2447-4BD2-A7D3-D07B47357F1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5C4F5-D57C-4065-B432-DA4E9161C74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1675" y="217488"/>
            <a:ext cx="2120900" cy="5878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7488"/>
            <a:ext cx="6213475" cy="5878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722A3-310C-469E-9E58-57AD1228CAA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7108F-5B8A-425C-8AB3-BDBBA32D65B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88AA9-6308-4E7D-9E77-2B9FFB5501C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712DB-2CF9-4CDE-BAF2-16EB839323F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24C22-96CF-4F72-B450-64A7E1573A3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667D5-1E56-419F-B339-73CF9254EA8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D7CE0-6A87-4503-B970-788A4031230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13FD6-C3AA-4459-9E8E-C742FBF08E3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C41FF-4B0B-4131-8710-C2057D88AD7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98588" y="217488"/>
            <a:ext cx="77739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19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2138" y="6021388"/>
            <a:ext cx="75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300" smtClean="0"/>
            </a:lvl1pPr>
          </a:lstStyle>
          <a:p>
            <a:pPr>
              <a:defRPr/>
            </a:pPr>
            <a:fld id="{D58337F8-403E-4082-9847-D6491AB8023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319493" name="Rectangle 5"/>
          <p:cNvSpPr>
            <a:spLocks noChangeArrowheads="1"/>
          </p:cNvSpPr>
          <p:nvPr userDrawn="1"/>
        </p:nvSpPr>
        <p:spPr bwMode="auto">
          <a:xfrm>
            <a:off x="0" y="765175"/>
            <a:ext cx="1403350" cy="214313"/>
          </a:xfrm>
          <a:prstGeom prst="rect">
            <a:avLst/>
          </a:prstGeom>
          <a:solidFill>
            <a:srgbClr val="D5D5E3"/>
          </a:solidFill>
          <a:ln w="25400" algn="ctr">
            <a:noFill/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9494" name="Rectangle 6"/>
          <p:cNvSpPr>
            <a:spLocks noChangeArrowheads="1"/>
          </p:cNvSpPr>
          <p:nvPr userDrawn="1"/>
        </p:nvSpPr>
        <p:spPr bwMode="auto">
          <a:xfrm>
            <a:off x="0" y="620713"/>
            <a:ext cx="1403350" cy="73025"/>
          </a:xfrm>
          <a:prstGeom prst="rect">
            <a:avLst/>
          </a:prstGeom>
          <a:solidFill>
            <a:srgbClr val="D5D5E3"/>
          </a:solidFill>
          <a:ln w="25400" algn="ctr">
            <a:noFill/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9495" name="Rectangle 7"/>
          <p:cNvSpPr>
            <a:spLocks noChangeArrowheads="1"/>
          </p:cNvSpPr>
          <p:nvPr userDrawn="1"/>
        </p:nvSpPr>
        <p:spPr bwMode="auto">
          <a:xfrm>
            <a:off x="0" y="6359525"/>
            <a:ext cx="9144000" cy="8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8E8F0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9496" name="Text Box 8"/>
          <p:cNvSpPr txBox="1">
            <a:spLocks noChangeArrowheads="1"/>
          </p:cNvSpPr>
          <p:nvPr userDrawn="1"/>
        </p:nvSpPr>
        <p:spPr bwMode="auto">
          <a:xfrm>
            <a:off x="4284663" y="6470650"/>
            <a:ext cx="4773612" cy="29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pt-BR" sz="1300" dirty="0">
                <a:solidFill>
                  <a:schemeClr val="bg2"/>
                </a:solidFill>
              </a:rPr>
              <a:t>Contabilidade e Análise de Balanços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A3E8AD-9B3C-4ADE-9D8B-06A71D7C25A7}" type="slidenum">
              <a:rPr lang="pt-BR"/>
              <a:pPr/>
              <a:t>1</a:t>
            </a:fld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8900" y="1989138"/>
            <a:ext cx="6400800" cy="1752600"/>
          </a:xfrm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2"/>
                </a:solidFill>
              </a:rPr>
              <a:t>Demonstrações Financeiras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B7C8A1D3-5032-40E9-8EFE-A2B1D47E61C0}" type="slidenum">
              <a:rPr lang="pt-BR"/>
              <a:pPr/>
              <a:t>10</a:t>
            </a:fld>
            <a:endParaRPr lang="pt-BR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dirty="0" smtClean="0"/>
              <a:t>Usuários da Contabilidade – Necessidades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85875"/>
            <a:ext cx="7772400" cy="4114800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Administradores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Qual dos meus produtos me dá o melhor retorno?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Investidores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Em qual empresa (ação) eu devo investir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Credor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Para qual empresa eu devo emprestar dinheiro? Quanto?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Governo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As empresas estão pagando seus tributos?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endParaRPr lang="pt-BR" sz="2400" kern="1200" dirty="0" smtClean="0">
              <a:solidFill>
                <a:srgbClr val="5C5C8E"/>
              </a:solidFill>
              <a:ea typeface="+mn-ea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buFontTx/>
              <a:buNone/>
              <a:defRPr/>
            </a:pPr>
            <a:endParaRPr lang="pt-BR" sz="24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237FA29B-D9C4-4645-8159-31D3EDDF9311}" type="slidenum">
              <a:rPr lang="pt-BR"/>
              <a:pPr/>
              <a:t>11</a:t>
            </a:fld>
            <a:endParaRPr lang="pt-BR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dirty="0" smtClean="0"/>
              <a:t>Usuários da Contabilidade – Necessidades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85875"/>
            <a:ext cx="7772400" cy="4114800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Sindicatos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O aumento salarial foi justo?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Imprensa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Qual a empresa mais lucrativa do Brasil?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ONGs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As empresas estão investindo na preservação ambiental?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endParaRPr lang="pt-BR" sz="2400" kern="1200" dirty="0" smtClean="0">
              <a:solidFill>
                <a:srgbClr val="5C5C8E"/>
              </a:solidFill>
              <a:ea typeface="+mn-ea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buFontTx/>
              <a:buNone/>
              <a:defRPr/>
            </a:pPr>
            <a:endParaRPr lang="pt-BR" sz="24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FD59FA08-D026-4DE4-A652-282E3DF3A87E}" type="slidenum">
              <a:rPr lang="pt-BR"/>
              <a:pPr/>
              <a:t>12</a:t>
            </a:fld>
            <a:endParaRPr lang="pt-BR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 Informação Contábil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8750"/>
            <a:ext cx="7772400" cy="4114800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800" kern="1200" dirty="0" smtClean="0">
                <a:solidFill>
                  <a:srgbClr val="5C5C8E"/>
                </a:solidFill>
                <a:cs typeface="Times New Roman" pitchFamily="18" charset="0"/>
              </a:rPr>
              <a:t>Instrumento de Controle Interno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800" kern="1200" dirty="0" smtClean="0">
                <a:solidFill>
                  <a:srgbClr val="5C5C8E"/>
                </a:solidFill>
                <a:cs typeface="Times New Roman" pitchFamily="18" charset="0"/>
              </a:rPr>
              <a:t>Instrumento de Comunicação com Investidores, Governo, Credores e demais Agentes Externos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2800" kern="1200" dirty="0" smtClean="0">
                <a:solidFill>
                  <a:srgbClr val="5C5C8E"/>
                </a:solidFill>
                <a:cs typeface="Times New Roman" pitchFamily="18" charset="0"/>
              </a:rPr>
              <a:t>Controle Histórico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C76201DC-855D-4779-AEF0-B811BC3ABD5D}" type="slidenum">
              <a:rPr lang="pt-BR"/>
              <a:pPr/>
              <a:t>13</a:t>
            </a:fld>
            <a:endParaRPr lang="pt-BR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Principais Relatórios Contábeis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8750"/>
            <a:ext cx="7772400" cy="4114800"/>
          </a:xfrm>
        </p:spPr>
        <p:txBody>
          <a:bodyPr lIns="92075" tIns="46038" rIns="92075" bIns="46038"/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Balanço Patrimonial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Demonstração de Resultados (DRE)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Demonstração das Mutações do Patrimônio Líquido (DMPL)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Demonstração das Origens e Aplicações de Recursos (DOAR)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Demonstração do Fluxo de Caixa (DFC)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14783934-F907-4747-97CA-D7B3AB4AAD20}" type="slidenum">
              <a:rPr lang="pt-BR"/>
              <a:pPr/>
              <a:t>14</a:t>
            </a:fld>
            <a:endParaRPr lang="pt-BR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Sistema Contábil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25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Partidas Dobradas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Origem dos Recursos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Destinação dos Recursos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Patrimônio Líquido das Empresas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Nível de Riqueza da Empresa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Patrimônio = Bens + Direitos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2B7049-FA5A-441C-8D34-B4CE5E1CDF86}" type="slidenum">
              <a:rPr lang="pt-BR"/>
              <a:pPr/>
              <a:t>15</a:t>
            </a:fld>
            <a:endParaRPr lang="pt-BR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Balanço Patrimonial</a:t>
            </a:r>
          </a:p>
        </p:txBody>
      </p:sp>
      <p:sp>
        <p:nvSpPr>
          <p:cNvPr id="303107" name="Rectangle 3"/>
          <p:cNvSpPr>
            <a:spLocks noChangeArrowheads="1"/>
          </p:cNvSpPr>
          <p:nvPr/>
        </p:nvSpPr>
        <p:spPr bwMode="auto">
          <a:xfrm>
            <a:off x="531813" y="1503363"/>
            <a:ext cx="80645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É a principal demonstração contábil, reflete a posição financeira, econômica e patrimonial de uma empresa em determinado momento, é um diagnóstico (Saúde).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1113" y="3429000"/>
            <a:ext cx="6553200" cy="2036763"/>
            <a:chOff x="807" y="2160"/>
            <a:chExt cx="4128" cy="1283"/>
          </a:xfrm>
        </p:grpSpPr>
        <p:sp>
          <p:nvSpPr>
            <p:cNvPr id="17414" name="Text Box 5"/>
            <p:cNvSpPr txBox="1">
              <a:spLocks noChangeArrowheads="1"/>
            </p:cNvSpPr>
            <p:nvPr/>
          </p:nvSpPr>
          <p:spPr bwMode="auto">
            <a:xfrm>
              <a:off x="807" y="2160"/>
              <a:ext cx="4128" cy="256"/>
            </a:xfrm>
            <a:prstGeom prst="rect">
              <a:avLst/>
            </a:prstGeom>
            <a:solidFill>
              <a:srgbClr val="666699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13500000">
                <a:schemeClr val="folHlink"/>
              </a:prstShdw>
            </a:effectLst>
          </p:spPr>
          <p:txBody>
            <a:bodyPr>
              <a:spAutoFit/>
            </a:bodyPr>
            <a:lstStyle/>
            <a:p>
              <a:pPr algn="ctr" eaLnBrk="0" hangingPunct="0"/>
              <a:r>
                <a:rPr lang="pt-BR" sz="2000">
                  <a:solidFill>
                    <a:schemeClr val="bg1"/>
                  </a:solidFill>
                </a:rPr>
                <a:t>Balanço Patrimonial</a:t>
              </a:r>
            </a:p>
          </p:txBody>
        </p:sp>
        <p:sp>
          <p:nvSpPr>
            <p:cNvPr id="17415" name="Text Box 6"/>
            <p:cNvSpPr txBox="1">
              <a:spLocks noChangeArrowheads="1"/>
            </p:cNvSpPr>
            <p:nvPr/>
          </p:nvSpPr>
          <p:spPr bwMode="auto">
            <a:xfrm>
              <a:off x="807" y="2419"/>
              <a:ext cx="2087" cy="1024"/>
            </a:xfrm>
            <a:prstGeom prst="rect">
              <a:avLst/>
            </a:prstGeom>
            <a:solidFill>
              <a:srgbClr val="8E8EB4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13500000">
                <a:schemeClr val="folHlink"/>
              </a:prstShdw>
            </a:effectLst>
          </p:spPr>
          <p:txBody>
            <a:bodyPr>
              <a:spAutoFit/>
            </a:bodyPr>
            <a:lstStyle/>
            <a:p>
              <a:pPr algn="ctr" eaLnBrk="0" hangingPunct="0"/>
              <a:endParaRPr lang="pt-BR" sz="2000">
                <a:solidFill>
                  <a:schemeClr val="bg1"/>
                </a:solidFill>
              </a:endParaRPr>
            </a:p>
            <a:p>
              <a:pPr algn="ctr" eaLnBrk="0" hangingPunct="0"/>
              <a:r>
                <a:rPr lang="pt-BR" sz="2000">
                  <a:solidFill>
                    <a:schemeClr val="bg1"/>
                  </a:solidFill>
                </a:rPr>
                <a:t>ATIVO (lado positivo)</a:t>
              </a:r>
            </a:p>
            <a:p>
              <a:pPr algn="ctr" eaLnBrk="0" hangingPunct="0"/>
              <a:endParaRPr lang="pt-BR" sz="2000">
                <a:solidFill>
                  <a:schemeClr val="bg1"/>
                </a:solidFill>
              </a:endParaRPr>
            </a:p>
            <a:p>
              <a:pPr algn="ctr" eaLnBrk="0" hangingPunct="0"/>
              <a:r>
                <a:rPr lang="pt-BR" sz="2000">
                  <a:solidFill>
                    <a:schemeClr val="bg1"/>
                  </a:solidFill>
                </a:rPr>
                <a:t>Bens e Direitos</a:t>
              </a:r>
            </a:p>
            <a:p>
              <a:pPr algn="ctr" eaLnBrk="0" hangingPunct="0"/>
              <a:endParaRPr lang="pt-BR" sz="2000">
                <a:solidFill>
                  <a:schemeClr val="bg1"/>
                </a:solidFill>
              </a:endParaRPr>
            </a:p>
          </p:txBody>
        </p:sp>
        <p:sp>
          <p:nvSpPr>
            <p:cNvPr id="17416" name="Text Box 7"/>
            <p:cNvSpPr txBox="1">
              <a:spLocks noChangeArrowheads="1"/>
            </p:cNvSpPr>
            <p:nvPr/>
          </p:nvSpPr>
          <p:spPr bwMode="auto">
            <a:xfrm>
              <a:off x="2894" y="2419"/>
              <a:ext cx="2041" cy="1024"/>
            </a:xfrm>
            <a:prstGeom prst="rect">
              <a:avLst/>
            </a:prstGeom>
            <a:solidFill>
              <a:srgbClr val="8E8EB4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13500000">
                <a:schemeClr val="folHlink"/>
              </a:prstShdw>
            </a:effectLst>
          </p:spPr>
          <p:txBody>
            <a:bodyPr>
              <a:spAutoFit/>
            </a:bodyPr>
            <a:lstStyle/>
            <a:p>
              <a:pPr algn="ctr" eaLnBrk="0" hangingPunct="0"/>
              <a:endParaRPr lang="pt-BR" sz="2000">
                <a:solidFill>
                  <a:schemeClr val="bg1"/>
                </a:solidFill>
              </a:endParaRPr>
            </a:p>
            <a:p>
              <a:pPr algn="ctr" eaLnBrk="0" hangingPunct="0"/>
              <a:r>
                <a:rPr lang="pt-BR" sz="2000">
                  <a:solidFill>
                    <a:schemeClr val="bg1"/>
                  </a:solidFill>
                </a:rPr>
                <a:t>PASSIVO (lado negativo)</a:t>
              </a:r>
            </a:p>
            <a:p>
              <a:pPr algn="ctr" eaLnBrk="0" hangingPunct="0"/>
              <a:endParaRPr lang="pt-BR" sz="2000">
                <a:solidFill>
                  <a:schemeClr val="bg1"/>
                </a:solidFill>
              </a:endParaRPr>
            </a:p>
            <a:p>
              <a:pPr algn="ctr" eaLnBrk="0" hangingPunct="0"/>
              <a:r>
                <a:rPr lang="pt-BR" sz="2000">
                  <a:solidFill>
                    <a:schemeClr val="bg1"/>
                  </a:solidFill>
                </a:rPr>
                <a:t>Obrigações (dívidas)</a:t>
              </a:r>
            </a:p>
            <a:p>
              <a:pPr algn="ctr" eaLnBrk="0" hangingPunct="0"/>
              <a:endParaRPr lang="pt-BR" sz="20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F8B1542F-2A1D-4067-9D34-619B3842F4DA}" type="slidenum">
              <a:rPr lang="pt-BR"/>
              <a:pPr/>
              <a:t>16</a:t>
            </a:fld>
            <a:endParaRPr lang="pt-BR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Balanço Patrimonial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25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smtClean="0">
                <a:solidFill>
                  <a:srgbClr val="5C5C8E"/>
                </a:solidFill>
                <a:cs typeface="Times New Roman" pitchFamily="18" charset="0"/>
              </a:rPr>
              <a:t>Ativo: Bens e Direitos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Circulante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Não Circulante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Realizável a Longo Prazo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Investimentos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Imobilizado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Intagível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Diferido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837CD552-5CC7-432A-BB79-09F8A77BA979}" type="slidenum">
              <a:rPr lang="pt-BR"/>
              <a:pPr/>
              <a:t>17</a:t>
            </a:fld>
            <a:endParaRPr lang="pt-BR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Balanço Patrimonial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313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cs typeface="Times New Roman" pitchFamily="18" charset="0"/>
              </a:rPr>
              <a:t>Passivo: Obrigações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Circulante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Não Circulante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Exigível de Longo Prazo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Patrimônio Líquido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Capital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Reservas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Ajustes de Avaliação Patrimonial</a:t>
            </a:r>
          </a:p>
          <a:p>
            <a:pPr lvl="2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sz="3200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Prejuízos Acumulados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DD298ACF-09CA-4178-9260-47F6E57A615A}" type="slidenum">
              <a:rPr lang="pt-BR"/>
              <a:pPr/>
              <a:t>18</a:t>
            </a:fld>
            <a:endParaRPr lang="pt-BR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Passivo como Fonte de Recursos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1654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smtClean="0">
                <a:solidFill>
                  <a:srgbClr val="5C5C8E"/>
                </a:solidFill>
                <a:cs typeface="Times New Roman" pitchFamily="18" charset="0"/>
              </a:rPr>
              <a:t>Recursos Próprios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smtClean="0">
                <a:solidFill>
                  <a:srgbClr val="5C5C8E"/>
                </a:solidFill>
                <a:cs typeface="Times New Roman" pitchFamily="18" charset="0"/>
              </a:rPr>
              <a:t>Recursos de Terceiros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smtClean="0">
                <a:solidFill>
                  <a:srgbClr val="5C5C8E"/>
                </a:solidFill>
                <a:cs typeface="Times New Roman" pitchFamily="18" charset="0"/>
              </a:rPr>
              <a:t>Patrimônio Líquido= Bens + Direitos - Obrigações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143768" y="6257948"/>
            <a:ext cx="752475" cy="457200"/>
          </a:xfrm>
          <a:noFill/>
        </p:spPr>
        <p:txBody>
          <a:bodyPr/>
          <a:lstStyle/>
          <a:p>
            <a:fld id="{6A0B56E5-12D8-4139-B4EA-246DDCDB2A1A}" type="slidenum">
              <a:rPr lang="pt-BR"/>
              <a:pPr/>
              <a:t>19</a:t>
            </a:fld>
            <a:endParaRPr lang="pt-BR" dirty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do Resultado do Exercício</a:t>
            </a:r>
          </a:p>
        </p:txBody>
      </p:sp>
      <p:sp>
        <p:nvSpPr>
          <p:cNvPr id="86021" name="Rectangle 5" descr="Papel jornal"/>
          <p:cNvSpPr>
            <a:spLocks noChangeArrowheads="1"/>
          </p:cNvSpPr>
          <p:nvPr/>
        </p:nvSpPr>
        <p:spPr bwMode="auto">
          <a:xfrm>
            <a:off x="304800" y="1447800"/>
            <a:ext cx="850265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Evidencia o resultado das atividades operadas por uma entidade num determinado período, confrontando as Receitas com as Despesas e Custos.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Pode-se calcular a lucratividade, a produtividade e a rentabilidade da empresa.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525463" y="3714752"/>
            <a:ext cx="4013200" cy="2062103"/>
          </a:xfrm>
          <a:prstGeom prst="rect">
            <a:avLst/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u="sng" dirty="0">
                <a:solidFill>
                  <a:srgbClr val="555599"/>
                </a:solidFill>
              </a:rPr>
              <a:t>D.R.E</a:t>
            </a:r>
          </a:p>
          <a:p>
            <a:r>
              <a:rPr lang="pt-BR" sz="3200" dirty="0">
                <a:solidFill>
                  <a:srgbClr val="555599"/>
                </a:solidFill>
              </a:rPr>
              <a:t>Receitas (Vendas)</a:t>
            </a:r>
          </a:p>
          <a:p>
            <a:r>
              <a:rPr lang="pt-BR" sz="3200" u="sng" dirty="0">
                <a:solidFill>
                  <a:srgbClr val="555599"/>
                </a:solidFill>
              </a:rPr>
              <a:t>(-) Custos/Despesas</a:t>
            </a:r>
          </a:p>
          <a:p>
            <a:r>
              <a:rPr lang="pt-BR" sz="3200" dirty="0">
                <a:solidFill>
                  <a:srgbClr val="555599"/>
                </a:solidFill>
              </a:rPr>
              <a:t>Lucro ou Prejuízo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 rot="16200000" flipH="1">
            <a:off x="4429125" y="4400551"/>
            <a:ext cx="1546225" cy="7556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3B3CD">
              <a:alpha val="78000"/>
            </a:srgbClr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>
            <a:off x="5716588" y="4292600"/>
            <a:ext cx="2743200" cy="990600"/>
          </a:xfrm>
          <a:prstGeom prst="flowChartTerminator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>
                <a:solidFill>
                  <a:srgbClr val="666699"/>
                </a:solidFill>
              </a:rPr>
              <a:t>Desempenho</a:t>
            </a:r>
          </a:p>
          <a:p>
            <a:pPr algn="ctr"/>
            <a:r>
              <a:rPr lang="pt-BR" sz="2800">
                <a:solidFill>
                  <a:srgbClr val="666699"/>
                </a:solidFill>
              </a:rPr>
              <a:t>das empresas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build="p" advAuto="1000"/>
      <p:bldP spid="86022" grpId="0" animBg="1"/>
      <p:bldP spid="86023" grpId="0" animBg="1"/>
      <p:bldP spid="860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CA80B75-D70F-4D14-B203-8D58A3FBCB04}" type="slidenum">
              <a:rPr lang="pt-BR"/>
              <a:pPr/>
              <a:t>2</a:t>
            </a:fld>
            <a:endParaRPr lang="pt-BR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Contabilidade – </a:t>
            </a:r>
            <a:r>
              <a:rPr lang="pt-BR" dirty="0" smtClean="0"/>
              <a:t>Retomando </a:t>
            </a:r>
            <a:endParaRPr lang="pt-BR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98700" y="1274763"/>
            <a:ext cx="4360863" cy="2514600"/>
            <a:chOff x="1248" y="672"/>
            <a:chExt cx="3120" cy="1584"/>
          </a:xfrm>
        </p:grpSpPr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1248" y="672"/>
              <a:ext cx="3120" cy="1584"/>
              <a:chOff x="1296" y="624"/>
              <a:chExt cx="3120" cy="1584"/>
            </a:xfrm>
          </p:grpSpPr>
          <p:sp>
            <p:nvSpPr>
              <p:cNvPr id="3081" name="Rectangle 7"/>
              <p:cNvSpPr>
                <a:spLocks noChangeArrowheads="1"/>
              </p:cNvSpPr>
              <p:nvPr/>
            </p:nvSpPr>
            <p:spPr bwMode="auto">
              <a:xfrm>
                <a:off x="1296" y="672"/>
                <a:ext cx="3120" cy="15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" name="Freeform 8"/>
              <p:cNvSpPr>
                <a:spLocks/>
              </p:cNvSpPr>
              <p:nvPr/>
            </p:nvSpPr>
            <p:spPr bwMode="auto">
              <a:xfrm>
                <a:off x="4158" y="2084"/>
                <a:ext cx="244" cy="117"/>
              </a:xfrm>
              <a:custGeom>
                <a:avLst/>
                <a:gdLst>
                  <a:gd name="T0" fmla="*/ 0 w 644"/>
                  <a:gd name="T1" fmla="*/ 466 h 466"/>
                  <a:gd name="T2" fmla="*/ 644 w 644"/>
                  <a:gd name="T3" fmla="*/ 466 h 466"/>
                  <a:gd name="T4" fmla="*/ 644 w 644"/>
                  <a:gd name="T5" fmla="*/ 0 h 466"/>
                  <a:gd name="T6" fmla="*/ 0 w 644"/>
                  <a:gd name="T7" fmla="*/ 466 h 46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44"/>
                  <a:gd name="T13" fmla="*/ 0 h 466"/>
                  <a:gd name="T14" fmla="*/ 644 w 644"/>
                  <a:gd name="T15" fmla="*/ 466 h 46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44" h="466">
                    <a:moveTo>
                      <a:pt x="0" y="466"/>
                    </a:moveTo>
                    <a:lnTo>
                      <a:pt x="644" y="466"/>
                    </a:lnTo>
                    <a:lnTo>
                      <a:pt x="644" y="0"/>
                    </a:lnTo>
                    <a:lnTo>
                      <a:pt x="0" y="466"/>
                    </a:lnTo>
                    <a:close/>
                  </a:path>
                </a:pathLst>
              </a:custGeom>
              <a:solidFill>
                <a:srgbClr val="FDF8D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Freeform 9"/>
              <p:cNvSpPr>
                <a:spLocks/>
              </p:cNvSpPr>
              <p:nvPr/>
            </p:nvSpPr>
            <p:spPr bwMode="auto">
              <a:xfrm>
                <a:off x="3911" y="1966"/>
                <a:ext cx="491" cy="235"/>
              </a:xfrm>
              <a:custGeom>
                <a:avLst/>
                <a:gdLst>
                  <a:gd name="T0" fmla="*/ 651 w 1295"/>
                  <a:gd name="T1" fmla="*/ 936 h 937"/>
                  <a:gd name="T2" fmla="*/ 0 w 1295"/>
                  <a:gd name="T3" fmla="*/ 937 h 937"/>
                  <a:gd name="T4" fmla="*/ 1295 w 1295"/>
                  <a:gd name="T5" fmla="*/ 0 h 937"/>
                  <a:gd name="T6" fmla="*/ 1295 w 1295"/>
                  <a:gd name="T7" fmla="*/ 470 h 937"/>
                  <a:gd name="T8" fmla="*/ 651 w 1295"/>
                  <a:gd name="T9" fmla="*/ 936 h 9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95"/>
                  <a:gd name="T16" fmla="*/ 0 h 937"/>
                  <a:gd name="T17" fmla="*/ 1295 w 1295"/>
                  <a:gd name="T18" fmla="*/ 937 h 9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95" h="937">
                    <a:moveTo>
                      <a:pt x="651" y="936"/>
                    </a:moveTo>
                    <a:lnTo>
                      <a:pt x="0" y="937"/>
                    </a:lnTo>
                    <a:lnTo>
                      <a:pt x="1295" y="0"/>
                    </a:lnTo>
                    <a:lnTo>
                      <a:pt x="1295" y="470"/>
                    </a:lnTo>
                    <a:lnTo>
                      <a:pt x="651" y="936"/>
                    </a:lnTo>
                    <a:close/>
                  </a:path>
                </a:pathLst>
              </a:custGeom>
              <a:solidFill>
                <a:srgbClr val="FDF8E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Freeform 10"/>
              <p:cNvSpPr>
                <a:spLocks/>
              </p:cNvSpPr>
              <p:nvPr/>
            </p:nvSpPr>
            <p:spPr bwMode="auto">
              <a:xfrm>
                <a:off x="3662" y="1849"/>
                <a:ext cx="740" cy="352"/>
              </a:xfrm>
              <a:custGeom>
                <a:avLst/>
                <a:gdLst>
                  <a:gd name="T0" fmla="*/ 652 w 1947"/>
                  <a:gd name="T1" fmla="*/ 1409 h 1409"/>
                  <a:gd name="T2" fmla="*/ 0 w 1947"/>
                  <a:gd name="T3" fmla="*/ 1409 h 1409"/>
                  <a:gd name="T4" fmla="*/ 1947 w 1947"/>
                  <a:gd name="T5" fmla="*/ 0 h 1409"/>
                  <a:gd name="T6" fmla="*/ 1947 w 1947"/>
                  <a:gd name="T7" fmla="*/ 472 h 1409"/>
                  <a:gd name="T8" fmla="*/ 652 w 1947"/>
                  <a:gd name="T9" fmla="*/ 1409 h 14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7"/>
                  <a:gd name="T16" fmla="*/ 0 h 1409"/>
                  <a:gd name="T17" fmla="*/ 1947 w 1947"/>
                  <a:gd name="T18" fmla="*/ 1409 h 14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7" h="1409">
                    <a:moveTo>
                      <a:pt x="652" y="1409"/>
                    </a:moveTo>
                    <a:lnTo>
                      <a:pt x="0" y="1409"/>
                    </a:lnTo>
                    <a:lnTo>
                      <a:pt x="1947" y="0"/>
                    </a:lnTo>
                    <a:lnTo>
                      <a:pt x="1947" y="472"/>
                    </a:lnTo>
                    <a:lnTo>
                      <a:pt x="652" y="1409"/>
                    </a:lnTo>
                    <a:close/>
                  </a:path>
                </a:pathLst>
              </a:custGeom>
              <a:solidFill>
                <a:srgbClr val="FDF8E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11"/>
              <p:cNvSpPr>
                <a:spLocks/>
              </p:cNvSpPr>
              <p:nvPr/>
            </p:nvSpPr>
            <p:spPr bwMode="auto">
              <a:xfrm>
                <a:off x="3415" y="1730"/>
                <a:ext cx="987" cy="471"/>
              </a:xfrm>
              <a:custGeom>
                <a:avLst/>
                <a:gdLst>
                  <a:gd name="T0" fmla="*/ 651 w 2598"/>
                  <a:gd name="T1" fmla="*/ 1882 h 1884"/>
                  <a:gd name="T2" fmla="*/ 0 w 2598"/>
                  <a:gd name="T3" fmla="*/ 1884 h 1884"/>
                  <a:gd name="T4" fmla="*/ 2598 w 2598"/>
                  <a:gd name="T5" fmla="*/ 0 h 1884"/>
                  <a:gd name="T6" fmla="*/ 2598 w 2598"/>
                  <a:gd name="T7" fmla="*/ 473 h 1884"/>
                  <a:gd name="T8" fmla="*/ 651 w 2598"/>
                  <a:gd name="T9" fmla="*/ 1882 h 18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98"/>
                  <a:gd name="T16" fmla="*/ 0 h 1884"/>
                  <a:gd name="T17" fmla="*/ 2598 w 2598"/>
                  <a:gd name="T18" fmla="*/ 1884 h 18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98" h="1884">
                    <a:moveTo>
                      <a:pt x="651" y="1882"/>
                    </a:moveTo>
                    <a:lnTo>
                      <a:pt x="0" y="1884"/>
                    </a:lnTo>
                    <a:lnTo>
                      <a:pt x="2598" y="0"/>
                    </a:lnTo>
                    <a:lnTo>
                      <a:pt x="2598" y="473"/>
                    </a:lnTo>
                    <a:lnTo>
                      <a:pt x="651" y="1882"/>
                    </a:lnTo>
                    <a:close/>
                  </a:path>
                </a:pathLst>
              </a:custGeom>
              <a:solidFill>
                <a:srgbClr val="FDFBE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Freeform 12"/>
              <p:cNvSpPr>
                <a:spLocks/>
              </p:cNvSpPr>
              <p:nvPr/>
            </p:nvSpPr>
            <p:spPr bwMode="auto">
              <a:xfrm>
                <a:off x="3167" y="1613"/>
                <a:ext cx="1235" cy="588"/>
              </a:xfrm>
              <a:custGeom>
                <a:avLst/>
                <a:gdLst>
                  <a:gd name="T0" fmla="*/ 651 w 3249"/>
                  <a:gd name="T1" fmla="*/ 2354 h 2354"/>
                  <a:gd name="T2" fmla="*/ 0 w 3249"/>
                  <a:gd name="T3" fmla="*/ 2354 h 2354"/>
                  <a:gd name="T4" fmla="*/ 3249 w 3249"/>
                  <a:gd name="T5" fmla="*/ 0 h 2354"/>
                  <a:gd name="T6" fmla="*/ 3249 w 3249"/>
                  <a:gd name="T7" fmla="*/ 470 h 2354"/>
                  <a:gd name="T8" fmla="*/ 651 w 3249"/>
                  <a:gd name="T9" fmla="*/ 2354 h 23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49"/>
                  <a:gd name="T16" fmla="*/ 0 h 2354"/>
                  <a:gd name="T17" fmla="*/ 3249 w 3249"/>
                  <a:gd name="T18" fmla="*/ 2354 h 23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49" h="2354">
                    <a:moveTo>
                      <a:pt x="651" y="2354"/>
                    </a:moveTo>
                    <a:lnTo>
                      <a:pt x="0" y="2354"/>
                    </a:lnTo>
                    <a:lnTo>
                      <a:pt x="3249" y="0"/>
                    </a:lnTo>
                    <a:lnTo>
                      <a:pt x="3249" y="470"/>
                    </a:lnTo>
                    <a:lnTo>
                      <a:pt x="651" y="2354"/>
                    </a:lnTo>
                    <a:close/>
                  </a:path>
                </a:pathLst>
              </a:custGeom>
              <a:solidFill>
                <a:srgbClr val="FDFBE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3"/>
              <p:cNvSpPr>
                <a:spLocks/>
              </p:cNvSpPr>
              <p:nvPr/>
            </p:nvSpPr>
            <p:spPr bwMode="auto">
              <a:xfrm>
                <a:off x="2920" y="1495"/>
                <a:ext cx="1482" cy="706"/>
              </a:xfrm>
              <a:custGeom>
                <a:avLst/>
                <a:gdLst>
                  <a:gd name="T0" fmla="*/ 652 w 3901"/>
                  <a:gd name="T1" fmla="*/ 2826 h 2827"/>
                  <a:gd name="T2" fmla="*/ 0 w 3901"/>
                  <a:gd name="T3" fmla="*/ 2827 h 2827"/>
                  <a:gd name="T4" fmla="*/ 3901 w 3901"/>
                  <a:gd name="T5" fmla="*/ 0 h 2827"/>
                  <a:gd name="T6" fmla="*/ 3901 w 3901"/>
                  <a:gd name="T7" fmla="*/ 472 h 2827"/>
                  <a:gd name="T8" fmla="*/ 652 w 3901"/>
                  <a:gd name="T9" fmla="*/ 2826 h 28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01"/>
                  <a:gd name="T16" fmla="*/ 0 h 2827"/>
                  <a:gd name="T17" fmla="*/ 3901 w 3901"/>
                  <a:gd name="T18" fmla="*/ 2827 h 28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01" h="2827">
                    <a:moveTo>
                      <a:pt x="652" y="2826"/>
                    </a:moveTo>
                    <a:lnTo>
                      <a:pt x="0" y="2827"/>
                    </a:lnTo>
                    <a:lnTo>
                      <a:pt x="3901" y="0"/>
                    </a:lnTo>
                    <a:lnTo>
                      <a:pt x="3901" y="472"/>
                    </a:lnTo>
                    <a:lnTo>
                      <a:pt x="652" y="2826"/>
                    </a:lnTo>
                    <a:close/>
                  </a:path>
                </a:pathLst>
              </a:custGeom>
              <a:solidFill>
                <a:srgbClr val="FDFBE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Freeform 14"/>
              <p:cNvSpPr>
                <a:spLocks/>
              </p:cNvSpPr>
              <p:nvPr/>
            </p:nvSpPr>
            <p:spPr bwMode="auto">
              <a:xfrm>
                <a:off x="2672" y="1377"/>
                <a:ext cx="1731" cy="824"/>
              </a:xfrm>
              <a:custGeom>
                <a:avLst/>
                <a:gdLst>
                  <a:gd name="T0" fmla="*/ 652 w 4554"/>
                  <a:gd name="T1" fmla="*/ 3298 h 3298"/>
                  <a:gd name="T2" fmla="*/ 0 w 4554"/>
                  <a:gd name="T3" fmla="*/ 3298 h 3298"/>
                  <a:gd name="T4" fmla="*/ 4554 w 4554"/>
                  <a:gd name="T5" fmla="*/ 0 h 3298"/>
                  <a:gd name="T6" fmla="*/ 4553 w 4554"/>
                  <a:gd name="T7" fmla="*/ 471 h 3298"/>
                  <a:gd name="T8" fmla="*/ 652 w 4554"/>
                  <a:gd name="T9" fmla="*/ 3298 h 32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54"/>
                  <a:gd name="T16" fmla="*/ 0 h 3298"/>
                  <a:gd name="T17" fmla="*/ 4554 w 4554"/>
                  <a:gd name="T18" fmla="*/ 3298 h 32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54" h="3298">
                    <a:moveTo>
                      <a:pt x="652" y="3298"/>
                    </a:moveTo>
                    <a:lnTo>
                      <a:pt x="0" y="3298"/>
                    </a:lnTo>
                    <a:lnTo>
                      <a:pt x="4554" y="0"/>
                    </a:lnTo>
                    <a:lnTo>
                      <a:pt x="4553" y="471"/>
                    </a:lnTo>
                    <a:lnTo>
                      <a:pt x="652" y="3298"/>
                    </a:lnTo>
                    <a:close/>
                  </a:path>
                </a:pathLst>
              </a:custGeom>
              <a:solidFill>
                <a:srgbClr val="FDFBE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Freeform 15"/>
              <p:cNvSpPr>
                <a:spLocks/>
              </p:cNvSpPr>
              <p:nvPr/>
            </p:nvSpPr>
            <p:spPr bwMode="auto">
              <a:xfrm>
                <a:off x="2654" y="1259"/>
                <a:ext cx="1749" cy="942"/>
              </a:xfrm>
              <a:custGeom>
                <a:avLst/>
                <a:gdLst>
                  <a:gd name="T0" fmla="*/ 48 w 4602"/>
                  <a:gd name="T1" fmla="*/ 3769 h 3769"/>
                  <a:gd name="T2" fmla="*/ 0 w 4602"/>
                  <a:gd name="T3" fmla="*/ 3769 h 3769"/>
                  <a:gd name="T4" fmla="*/ 0 w 4602"/>
                  <a:gd name="T5" fmla="*/ 3332 h 3769"/>
                  <a:gd name="T6" fmla="*/ 4602 w 4602"/>
                  <a:gd name="T7" fmla="*/ 0 h 3769"/>
                  <a:gd name="T8" fmla="*/ 4602 w 4602"/>
                  <a:gd name="T9" fmla="*/ 471 h 3769"/>
                  <a:gd name="T10" fmla="*/ 48 w 4602"/>
                  <a:gd name="T11" fmla="*/ 3769 h 37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602"/>
                  <a:gd name="T19" fmla="*/ 0 h 3769"/>
                  <a:gd name="T20" fmla="*/ 4602 w 4602"/>
                  <a:gd name="T21" fmla="*/ 3769 h 376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602" h="3769">
                    <a:moveTo>
                      <a:pt x="48" y="3769"/>
                    </a:moveTo>
                    <a:lnTo>
                      <a:pt x="0" y="3769"/>
                    </a:lnTo>
                    <a:lnTo>
                      <a:pt x="0" y="3332"/>
                    </a:lnTo>
                    <a:lnTo>
                      <a:pt x="4602" y="0"/>
                    </a:lnTo>
                    <a:lnTo>
                      <a:pt x="4602" y="471"/>
                    </a:lnTo>
                    <a:lnTo>
                      <a:pt x="48" y="3769"/>
                    </a:lnTo>
                    <a:close/>
                  </a:path>
                </a:pathLst>
              </a:custGeom>
              <a:solidFill>
                <a:srgbClr val="FFFA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16"/>
              <p:cNvSpPr>
                <a:spLocks/>
              </p:cNvSpPr>
              <p:nvPr/>
            </p:nvSpPr>
            <p:spPr bwMode="auto">
              <a:xfrm>
                <a:off x="2654" y="1141"/>
                <a:ext cx="1749" cy="951"/>
              </a:xfrm>
              <a:custGeom>
                <a:avLst/>
                <a:gdLst>
                  <a:gd name="T0" fmla="*/ 0 w 4602"/>
                  <a:gd name="T1" fmla="*/ 3804 h 3804"/>
                  <a:gd name="T2" fmla="*/ 0 w 4602"/>
                  <a:gd name="T3" fmla="*/ 3333 h 3804"/>
                  <a:gd name="T4" fmla="*/ 4602 w 4602"/>
                  <a:gd name="T5" fmla="*/ 0 h 3804"/>
                  <a:gd name="T6" fmla="*/ 4602 w 4602"/>
                  <a:gd name="T7" fmla="*/ 472 h 3804"/>
                  <a:gd name="T8" fmla="*/ 0 w 4602"/>
                  <a:gd name="T9" fmla="*/ 3804 h 3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02"/>
                  <a:gd name="T16" fmla="*/ 0 h 3804"/>
                  <a:gd name="T17" fmla="*/ 4602 w 4602"/>
                  <a:gd name="T18" fmla="*/ 3804 h 3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02" h="3804">
                    <a:moveTo>
                      <a:pt x="0" y="3804"/>
                    </a:moveTo>
                    <a:lnTo>
                      <a:pt x="0" y="3333"/>
                    </a:lnTo>
                    <a:lnTo>
                      <a:pt x="4602" y="0"/>
                    </a:lnTo>
                    <a:lnTo>
                      <a:pt x="4602" y="472"/>
                    </a:lnTo>
                    <a:lnTo>
                      <a:pt x="0" y="3804"/>
                    </a:lnTo>
                    <a:close/>
                  </a:path>
                </a:pathLst>
              </a:custGeom>
              <a:solidFill>
                <a:srgbClr val="FFF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Freeform 17"/>
              <p:cNvSpPr>
                <a:spLocks/>
              </p:cNvSpPr>
              <p:nvPr/>
            </p:nvSpPr>
            <p:spPr bwMode="auto">
              <a:xfrm>
                <a:off x="2654" y="1023"/>
                <a:ext cx="1749" cy="951"/>
              </a:xfrm>
              <a:custGeom>
                <a:avLst/>
                <a:gdLst>
                  <a:gd name="T0" fmla="*/ 0 w 4602"/>
                  <a:gd name="T1" fmla="*/ 3804 h 3804"/>
                  <a:gd name="T2" fmla="*/ 0 w 4602"/>
                  <a:gd name="T3" fmla="*/ 3332 h 3804"/>
                  <a:gd name="T4" fmla="*/ 4602 w 4602"/>
                  <a:gd name="T5" fmla="*/ 0 h 3804"/>
                  <a:gd name="T6" fmla="*/ 4602 w 4602"/>
                  <a:gd name="T7" fmla="*/ 471 h 3804"/>
                  <a:gd name="T8" fmla="*/ 0 w 4602"/>
                  <a:gd name="T9" fmla="*/ 3804 h 3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02"/>
                  <a:gd name="T16" fmla="*/ 0 h 3804"/>
                  <a:gd name="T17" fmla="*/ 4602 w 4602"/>
                  <a:gd name="T18" fmla="*/ 3804 h 3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02" h="3804">
                    <a:moveTo>
                      <a:pt x="0" y="3804"/>
                    </a:moveTo>
                    <a:lnTo>
                      <a:pt x="0" y="3332"/>
                    </a:lnTo>
                    <a:lnTo>
                      <a:pt x="4602" y="0"/>
                    </a:lnTo>
                    <a:lnTo>
                      <a:pt x="4602" y="471"/>
                    </a:lnTo>
                    <a:lnTo>
                      <a:pt x="0" y="3804"/>
                    </a:lnTo>
                    <a:close/>
                  </a:path>
                </a:pathLst>
              </a:custGeom>
              <a:solidFill>
                <a:srgbClr val="FFF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" name="Freeform 18"/>
              <p:cNvSpPr>
                <a:spLocks/>
              </p:cNvSpPr>
              <p:nvPr/>
            </p:nvSpPr>
            <p:spPr bwMode="auto">
              <a:xfrm>
                <a:off x="2654" y="906"/>
                <a:ext cx="1749" cy="951"/>
              </a:xfrm>
              <a:custGeom>
                <a:avLst/>
                <a:gdLst>
                  <a:gd name="T0" fmla="*/ 0 w 4602"/>
                  <a:gd name="T1" fmla="*/ 3803 h 3803"/>
                  <a:gd name="T2" fmla="*/ 0 w 4602"/>
                  <a:gd name="T3" fmla="*/ 3333 h 3803"/>
                  <a:gd name="T4" fmla="*/ 4602 w 4602"/>
                  <a:gd name="T5" fmla="*/ 0 h 3803"/>
                  <a:gd name="T6" fmla="*/ 4602 w 4602"/>
                  <a:gd name="T7" fmla="*/ 471 h 3803"/>
                  <a:gd name="T8" fmla="*/ 0 w 4602"/>
                  <a:gd name="T9" fmla="*/ 3803 h 38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02"/>
                  <a:gd name="T16" fmla="*/ 0 h 3803"/>
                  <a:gd name="T17" fmla="*/ 4602 w 4602"/>
                  <a:gd name="T18" fmla="*/ 3803 h 38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02" h="3803">
                    <a:moveTo>
                      <a:pt x="0" y="3803"/>
                    </a:moveTo>
                    <a:lnTo>
                      <a:pt x="0" y="3333"/>
                    </a:lnTo>
                    <a:lnTo>
                      <a:pt x="4602" y="0"/>
                    </a:lnTo>
                    <a:lnTo>
                      <a:pt x="4602" y="471"/>
                    </a:lnTo>
                    <a:lnTo>
                      <a:pt x="0" y="3803"/>
                    </a:lnTo>
                    <a:close/>
                  </a:path>
                </a:pathLst>
              </a:custGeom>
              <a:solidFill>
                <a:srgbClr val="FFFDF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Freeform 19"/>
              <p:cNvSpPr>
                <a:spLocks/>
              </p:cNvSpPr>
              <p:nvPr/>
            </p:nvSpPr>
            <p:spPr bwMode="auto">
              <a:xfrm>
                <a:off x="2654" y="788"/>
                <a:ext cx="1749" cy="951"/>
              </a:xfrm>
              <a:custGeom>
                <a:avLst/>
                <a:gdLst>
                  <a:gd name="T0" fmla="*/ 0 w 4602"/>
                  <a:gd name="T1" fmla="*/ 3804 h 3804"/>
                  <a:gd name="T2" fmla="*/ 0 w 4602"/>
                  <a:gd name="T3" fmla="*/ 3332 h 3804"/>
                  <a:gd name="T4" fmla="*/ 4602 w 4602"/>
                  <a:gd name="T5" fmla="*/ 0 h 3804"/>
                  <a:gd name="T6" fmla="*/ 4602 w 4602"/>
                  <a:gd name="T7" fmla="*/ 471 h 3804"/>
                  <a:gd name="T8" fmla="*/ 0 w 4602"/>
                  <a:gd name="T9" fmla="*/ 3804 h 3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02"/>
                  <a:gd name="T16" fmla="*/ 0 h 3804"/>
                  <a:gd name="T17" fmla="*/ 4602 w 4602"/>
                  <a:gd name="T18" fmla="*/ 3804 h 3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02" h="3804">
                    <a:moveTo>
                      <a:pt x="0" y="3804"/>
                    </a:moveTo>
                    <a:lnTo>
                      <a:pt x="0" y="3332"/>
                    </a:lnTo>
                    <a:lnTo>
                      <a:pt x="4602" y="0"/>
                    </a:lnTo>
                    <a:lnTo>
                      <a:pt x="4602" y="471"/>
                    </a:lnTo>
                    <a:lnTo>
                      <a:pt x="0" y="3804"/>
                    </a:lnTo>
                    <a:close/>
                  </a:path>
                </a:pathLst>
              </a:custGeom>
              <a:solidFill>
                <a:srgbClr val="FFFDF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20"/>
              <p:cNvSpPr>
                <a:spLocks/>
              </p:cNvSpPr>
              <p:nvPr/>
            </p:nvSpPr>
            <p:spPr bwMode="auto">
              <a:xfrm>
                <a:off x="2654" y="679"/>
                <a:ext cx="1749" cy="942"/>
              </a:xfrm>
              <a:custGeom>
                <a:avLst/>
                <a:gdLst>
                  <a:gd name="T0" fmla="*/ 0 w 4602"/>
                  <a:gd name="T1" fmla="*/ 3770 h 3770"/>
                  <a:gd name="T2" fmla="*/ 0 w 4602"/>
                  <a:gd name="T3" fmla="*/ 3298 h 3770"/>
                  <a:gd name="T4" fmla="*/ 4554 w 4602"/>
                  <a:gd name="T5" fmla="*/ 0 h 3770"/>
                  <a:gd name="T6" fmla="*/ 4602 w 4602"/>
                  <a:gd name="T7" fmla="*/ 0 h 3770"/>
                  <a:gd name="T8" fmla="*/ 4602 w 4602"/>
                  <a:gd name="T9" fmla="*/ 438 h 3770"/>
                  <a:gd name="T10" fmla="*/ 0 w 4602"/>
                  <a:gd name="T11" fmla="*/ 3770 h 3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602"/>
                  <a:gd name="T19" fmla="*/ 0 h 3770"/>
                  <a:gd name="T20" fmla="*/ 4602 w 4602"/>
                  <a:gd name="T21" fmla="*/ 3770 h 3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602" h="3770">
                    <a:moveTo>
                      <a:pt x="0" y="3770"/>
                    </a:moveTo>
                    <a:lnTo>
                      <a:pt x="0" y="3298"/>
                    </a:lnTo>
                    <a:lnTo>
                      <a:pt x="4554" y="0"/>
                    </a:lnTo>
                    <a:lnTo>
                      <a:pt x="4602" y="0"/>
                    </a:lnTo>
                    <a:lnTo>
                      <a:pt x="4602" y="438"/>
                    </a:lnTo>
                    <a:lnTo>
                      <a:pt x="0" y="3770"/>
                    </a:lnTo>
                    <a:close/>
                  </a:path>
                </a:pathLst>
              </a:custGeom>
              <a:solidFill>
                <a:srgbClr val="FFFDF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21"/>
              <p:cNvSpPr>
                <a:spLocks/>
              </p:cNvSpPr>
              <p:nvPr/>
            </p:nvSpPr>
            <p:spPr bwMode="auto">
              <a:xfrm>
                <a:off x="2654" y="679"/>
                <a:ext cx="1731" cy="824"/>
              </a:xfrm>
              <a:custGeom>
                <a:avLst/>
                <a:gdLst>
                  <a:gd name="T0" fmla="*/ 0 w 4554"/>
                  <a:gd name="T1" fmla="*/ 3298 h 3298"/>
                  <a:gd name="T2" fmla="*/ 2 w 4554"/>
                  <a:gd name="T3" fmla="*/ 2828 h 3298"/>
                  <a:gd name="T4" fmla="*/ 3904 w 4554"/>
                  <a:gd name="T5" fmla="*/ 0 h 3298"/>
                  <a:gd name="T6" fmla="*/ 4554 w 4554"/>
                  <a:gd name="T7" fmla="*/ 0 h 3298"/>
                  <a:gd name="T8" fmla="*/ 0 w 4554"/>
                  <a:gd name="T9" fmla="*/ 3298 h 32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54"/>
                  <a:gd name="T16" fmla="*/ 0 h 3298"/>
                  <a:gd name="T17" fmla="*/ 4554 w 4554"/>
                  <a:gd name="T18" fmla="*/ 3298 h 32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54" h="3298">
                    <a:moveTo>
                      <a:pt x="0" y="3298"/>
                    </a:moveTo>
                    <a:lnTo>
                      <a:pt x="2" y="2828"/>
                    </a:lnTo>
                    <a:lnTo>
                      <a:pt x="3904" y="0"/>
                    </a:lnTo>
                    <a:lnTo>
                      <a:pt x="4554" y="0"/>
                    </a:lnTo>
                    <a:lnTo>
                      <a:pt x="0" y="3298"/>
                    </a:lnTo>
                    <a:close/>
                  </a:path>
                </a:pathLst>
              </a:custGeom>
              <a:solidFill>
                <a:srgbClr val="FFFDF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22"/>
              <p:cNvSpPr>
                <a:spLocks/>
              </p:cNvSpPr>
              <p:nvPr/>
            </p:nvSpPr>
            <p:spPr bwMode="auto">
              <a:xfrm>
                <a:off x="2654" y="679"/>
                <a:ext cx="1484" cy="706"/>
              </a:xfrm>
              <a:custGeom>
                <a:avLst/>
                <a:gdLst>
                  <a:gd name="T0" fmla="*/ 0 w 3902"/>
                  <a:gd name="T1" fmla="*/ 2828 h 2828"/>
                  <a:gd name="T2" fmla="*/ 0 w 3902"/>
                  <a:gd name="T3" fmla="*/ 2356 h 2828"/>
                  <a:gd name="T4" fmla="*/ 3250 w 3902"/>
                  <a:gd name="T5" fmla="*/ 1 h 2828"/>
                  <a:gd name="T6" fmla="*/ 3902 w 3902"/>
                  <a:gd name="T7" fmla="*/ 0 h 2828"/>
                  <a:gd name="T8" fmla="*/ 0 w 3902"/>
                  <a:gd name="T9" fmla="*/ 2828 h 28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02"/>
                  <a:gd name="T16" fmla="*/ 0 h 2828"/>
                  <a:gd name="T17" fmla="*/ 3902 w 3902"/>
                  <a:gd name="T18" fmla="*/ 2828 h 28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02" h="2828">
                    <a:moveTo>
                      <a:pt x="0" y="2828"/>
                    </a:moveTo>
                    <a:lnTo>
                      <a:pt x="0" y="2356"/>
                    </a:lnTo>
                    <a:lnTo>
                      <a:pt x="3250" y="1"/>
                    </a:lnTo>
                    <a:lnTo>
                      <a:pt x="3902" y="0"/>
                    </a:lnTo>
                    <a:lnTo>
                      <a:pt x="0" y="2828"/>
                    </a:lnTo>
                    <a:close/>
                  </a:path>
                </a:pathLst>
              </a:custGeom>
              <a:solidFill>
                <a:srgbClr val="FFFDF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Freeform 23"/>
              <p:cNvSpPr>
                <a:spLocks/>
              </p:cNvSpPr>
              <p:nvPr/>
            </p:nvSpPr>
            <p:spPr bwMode="auto">
              <a:xfrm>
                <a:off x="2383" y="2101"/>
                <a:ext cx="272" cy="100"/>
              </a:xfrm>
              <a:custGeom>
                <a:avLst/>
                <a:gdLst>
                  <a:gd name="T0" fmla="*/ 0 w 717"/>
                  <a:gd name="T1" fmla="*/ 400 h 400"/>
                  <a:gd name="T2" fmla="*/ 717 w 717"/>
                  <a:gd name="T3" fmla="*/ 399 h 400"/>
                  <a:gd name="T4" fmla="*/ 717 w 717"/>
                  <a:gd name="T5" fmla="*/ 0 h 400"/>
                  <a:gd name="T6" fmla="*/ 0 w 717"/>
                  <a:gd name="T7" fmla="*/ 400 h 4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17"/>
                  <a:gd name="T13" fmla="*/ 0 h 400"/>
                  <a:gd name="T14" fmla="*/ 717 w 717"/>
                  <a:gd name="T15" fmla="*/ 400 h 4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17" h="400">
                    <a:moveTo>
                      <a:pt x="0" y="400"/>
                    </a:moveTo>
                    <a:lnTo>
                      <a:pt x="717" y="399"/>
                    </a:lnTo>
                    <a:lnTo>
                      <a:pt x="717" y="0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CCCAB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Freeform 24"/>
              <p:cNvSpPr>
                <a:spLocks/>
              </p:cNvSpPr>
              <p:nvPr/>
            </p:nvSpPr>
            <p:spPr bwMode="auto">
              <a:xfrm>
                <a:off x="2108" y="2000"/>
                <a:ext cx="547" cy="201"/>
              </a:xfrm>
              <a:custGeom>
                <a:avLst/>
                <a:gdLst>
                  <a:gd name="T0" fmla="*/ 722 w 1439"/>
                  <a:gd name="T1" fmla="*/ 802 h 802"/>
                  <a:gd name="T2" fmla="*/ 0 w 1439"/>
                  <a:gd name="T3" fmla="*/ 802 h 802"/>
                  <a:gd name="T4" fmla="*/ 1439 w 1439"/>
                  <a:gd name="T5" fmla="*/ 0 h 802"/>
                  <a:gd name="T6" fmla="*/ 1439 w 1439"/>
                  <a:gd name="T7" fmla="*/ 402 h 802"/>
                  <a:gd name="T8" fmla="*/ 722 w 1439"/>
                  <a:gd name="T9" fmla="*/ 802 h 8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39"/>
                  <a:gd name="T16" fmla="*/ 0 h 802"/>
                  <a:gd name="T17" fmla="*/ 1439 w 1439"/>
                  <a:gd name="T18" fmla="*/ 802 h 8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39" h="802">
                    <a:moveTo>
                      <a:pt x="722" y="802"/>
                    </a:moveTo>
                    <a:lnTo>
                      <a:pt x="0" y="802"/>
                    </a:lnTo>
                    <a:lnTo>
                      <a:pt x="1439" y="0"/>
                    </a:lnTo>
                    <a:lnTo>
                      <a:pt x="1439" y="402"/>
                    </a:lnTo>
                    <a:lnTo>
                      <a:pt x="722" y="802"/>
                    </a:lnTo>
                    <a:close/>
                  </a:path>
                </a:pathLst>
              </a:custGeom>
              <a:solidFill>
                <a:srgbClr val="CFCDB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Freeform 25"/>
              <p:cNvSpPr>
                <a:spLocks/>
              </p:cNvSpPr>
              <p:nvPr/>
            </p:nvSpPr>
            <p:spPr bwMode="auto">
              <a:xfrm>
                <a:off x="1833" y="1899"/>
                <a:ext cx="822" cy="302"/>
              </a:xfrm>
              <a:custGeom>
                <a:avLst/>
                <a:gdLst>
                  <a:gd name="T0" fmla="*/ 724 w 2163"/>
                  <a:gd name="T1" fmla="*/ 1207 h 1209"/>
                  <a:gd name="T2" fmla="*/ 0 w 2163"/>
                  <a:gd name="T3" fmla="*/ 1209 h 1209"/>
                  <a:gd name="T4" fmla="*/ 2163 w 2163"/>
                  <a:gd name="T5" fmla="*/ 0 h 1209"/>
                  <a:gd name="T6" fmla="*/ 2163 w 2163"/>
                  <a:gd name="T7" fmla="*/ 405 h 1209"/>
                  <a:gd name="T8" fmla="*/ 724 w 2163"/>
                  <a:gd name="T9" fmla="*/ 1207 h 12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63"/>
                  <a:gd name="T16" fmla="*/ 0 h 1209"/>
                  <a:gd name="T17" fmla="*/ 2163 w 2163"/>
                  <a:gd name="T18" fmla="*/ 1209 h 12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3" h="1209">
                    <a:moveTo>
                      <a:pt x="724" y="1207"/>
                    </a:moveTo>
                    <a:lnTo>
                      <a:pt x="0" y="1209"/>
                    </a:lnTo>
                    <a:lnTo>
                      <a:pt x="2163" y="0"/>
                    </a:lnTo>
                    <a:lnTo>
                      <a:pt x="2163" y="405"/>
                    </a:lnTo>
                    <a:lnTo>
                      <a:pt x="724" y="1207"/>
                    </a:lnTo>
                    <a:close/>
                  </a:path>
                </a:pathLst>
              </a:custGeom>
              <a:solidFill>
                <a:srgbClr val="D2D0B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Freeform 26"/>
              <p:cNvSpPr>
                <a:spLocks/>
              </p:cNvSpPr>
              <p:nvPr/>
            </p:nvSpPr>
            <p:spPr bwMode="auto">
              <a:xfrm>
                <a:off x="1558" y="1798"/>
                <a:ext cx="1097" cy="403"/>
              </a:xfrm>
              <a:custGeom>
                <a:avLst/>
                <a:gdLst>
                  <a:gd name="T0" fmla="*/ 723 w 2886"/>
                  <a:gd name="T1" fmla="*/ 1612 h 1612"/>
                  <a:gd name="T2" fmla="*/ 0 w 2886"/>
                  <a:gd name="T3" fmla="*/ 1612 h 1612"/>
                  <a:gd name="T4" fmla="*/ 2886 w 2886"/>
                  <a:gd name="T5" fmla="*/ 0 h 1612"/>
                  <a:gd name="T6" fmla="*/ 2886 w 2886"/>
                  <a:gd name="T7" fmla="*/ 403 h 1612"/>
                  <a:gd name="T8" fmla="*/ 723 w 2886"/>
                  <a:gd name="T9" fmla="*/ 1612 h 16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6"/>
                  <a:gd name="T16" fmla="*/ 0 h 1612"/>
                  <a:gd name="T17" fmla="*/ 2886 w 2886"/>
                  <a:gd name="T18" fmla="*/ 1612 h 16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6" h="1612">
                    <a:moveTo>
                      <a:pt x="723" y="1612"/>
                    </a:moveTo>
                    <a:lnTo>
                      <a:pt x="0" y="1612"/>
                    </a:lnTo>
                    <a:lnTo>
                      <a:pt x="2886" y="0"/>
                    </a:lnTo>
                    <a:lnTo>
                      <a:pt x="2886" y="403"/>
                    </a:lnTo>
                    <a:lnTo>
                      <a:pt x="723" y="1612"/>
                    </a:lnTo>
                    <a:close/>
                  </a:path>
                </a:pathLst>
              </a:custGeom>
              <a:solidFill>
                <a:srgbClr val="D7D2B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Freeform 27"/>
              <p:cNvSpPr>
                <a:spLocks/>
              </p:cNvSpPr>
              <p:nvPr/>
            </p:nvSpPr>
            <p:spPr bwMode="auto">
              <a:xfrm>
                <a:off x="1313" y="1698"/>
                <a:ext cx="1342" cy="503"/>
              </a:xfrm>
              <a:custGeom>
                <a:avLst/>
                <a:gdLst>
                  <a:gd name="T0" fmla="*/ 645 w 3531"/>
                  <a:gd name="T1" fmla="*/ 2015 h 2016"/>
                  <a:gd name="T2" fmla="*/ 0 w 3531"/>
                  <a:gd name="T3" fmla="*/ 2016 h 2016"/>
                  <a:gd name="T4" fmla="*/ 0 w 3531"/>
                  <a:gd name="T5" fmla="*/ 1973 h 2016"/>
                  <a:gd name="T6" fmla="*/ 3531 w 3531"/>
                  <a:gd name="T7" fmla="*/ 0 h 2016"/>
                  <a:gd name="T8" fmla="*/ 3531 w 3531"/>
                  <a:gd name="T9" fmla="*/ 403 h 2016"/>
                  <a:gd name="T10" fmla="*/ 645 w 3531"/>
                  <a:gd name="T11" fmla="*/ 2015 h 20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31"/>
                  <a:gd name="T19" fmla="*/ 0 h 2016"/>
                  <a:gd name="T20" fmla="*/ 3531 w 3531"/>
                  <a:gd name="T21" fmla="*/ 2016 h 20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31" h="2016">
                    <a:moveTo>
                      <a:pt x="645" y="2015"/>
                    </a:moveTo>
                    <a:lnTo>
                      <a:pt x="0" y="2016"/>
                    </a:lnTo>
                    <a:lnTo>
                      <a:pt x="0" y="1973"/>
                    </a:lnTo>
                    <a:lnTo>
                      <a:pt x="3531" y="0"/>
                    </a:lnTo>
                    <a:lnTo>
                      <a:pt x="3531" y="403"/>
                    </a:lnTo>
                    <a:lnTo>
                      <a:pt x="645" y="2015"/>
                    </a:lnTo>
                    <a:close/>
                  </a:path>
                </a:pathLst>
              </a:custGeom>
              <a:solidFill>
                <a:srgbClr val="D7D7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Freeform 28"/>
              <p:cNvSpPr>
                <a:spLocks/>
              </p:cNvSpPr>
              <p:nvPr/>
            </p:nvSpPr>
            <p:spPr bwMode="auto">
              <a:xfrm>
                <a:off x="1313" y="1597"/>
                <a:ext cx="1342" cy="594"/>
              </a:xfrm>
              <a:custGeom>
                <a:avLst/>
                <a:gdLst>
                  <a:gd name="T0" fmla="*/ 0 w 3531"/>
                  <a:gd name="T1" fmla="*/ 2376 h 2376"/>
                  <a:gd name="T2" fmla="*/ 0 w 3531"/>
                  <a:gd name="T3" fmla="*/ 1972 h 2376"/>
                  <a:gd name="T4" fmla="*/ 3531 w 3531"/>
                  <a:gd name="T5" fmla="*/ 0 h 2376"/>
                  <a:gd name="T6" fmla="*/ 3531 w 3531"/>
                  <a:gd name="T7" fmla="*/ 403 h 2376"/>
                  <a:gd name="T8" fmla="*/ 0 w 3531"/>
                  <a:gd name="T9" fmla="*/ 2376 h 2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1"/>
                  <a:gd name="T16" fmla="*/ 0 h 2376"/>
                  <a:gd name="T17" fmla="*/ 3531 w 3531"/>
                  <a:gd name="T18" fmla="*/ 2376 h 2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1" h="2376">
                    <a:moveTo>
                      <a:pt x="0" y="2376"/>
                    </a:moveTo>
                    <a:lnTo>
                      <a:pt x="0" y="1972"/>
                    </a:lnTo>
                    <a:lnTo>
                      <a:pt x="3531" y="0"/>
                    </a:lnTo>
                    <a:lnTo>
                      <a:pt x="3531" y="403"/>
                    </a:lnTo>
                    <a:lnTo>
                      <a:pt x="0" y="2376"/>
                    </a:lnTo>
                    <a:close/>
                  </a:path>
                </a:pathLst>
              </a:custGeom>
              <a:solidFill>
                <a:srgbClr val="DCDAC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Freeform 29"/>
              <p:cNvSpPr>
                <a:spLocks/>
              </p:cNvSpPr>
              <p:nvPr/>
            </p:nvSpPr>
            <p:spPr bwMode="auto">
              <a:xfrm>
                <a:off x="1313" y="1496"/>
                <a:ext cx="1342" cy="594"/>
              </a:xfrm>
              <a:custGeom>
                <a:avLst/>
                <a:gdLst>
                  <a:gd name="T0" fmla="*/ 0 w 3531"/>
                  <a:gd name="T1" fmla="*/ 2375 h 2375"/>
                  <a:gd name="T2" fmla="*/ 0 w 3531"/>
                  <a:gd name="T3" fmla="*/ 1972 h 2375"/>
                  <a:gd name="T4" fmla="*/ 3531 w 3531"/>
                  <a:gd name="T5" fmla="*/ 0 h 2375"/>
                  <a:gd name="T6" fmla="*/ 3531 w 3531"/>
                  <a:gd name="T7" fmla="*/ 403 h 2375"/>
                  <a:gd name="T8" fmla="*/ 0 w 3531"/>
                  <a:gd name="T9" fmla="*/ 2375 h 23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1"/>
                  <a:gd name="T16" fmla="*/ 0 h 2375"/>
                  <a:gd name="T17" fmla="*/ 3531 w 3531"/>
                  <a:gd name="T18" fmla="*/ 2375 h 23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1" h="2375">
                    <a:moveTo>
                      <a:pt x="0" y="2375"/>
                    </a:moveTo>
                    <a:lnTo>
                      <a:pt x="0" y="1972"/>
                    </a:lnTo>
                    <a:lnTo>
                      <a:pt x="3531" y="0"/>
                    </a:lnTo>
                    <a:lnTo>
                      <a:pt x="3531" y="403"/>
                    </a:lnTo>
                    <a:lnTo>
                      <a:pt x="0" y="2375"/>
                    </a:lnTo>
                    <a:close/>
                  </a:path>
                </a:pathLst>
              </a:custGeom>
              <a:solidFill>
                <a:srgbClr val="DEDCC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Freeform 30"/>
              <p:cNvSpPr>
                <a:spLocks/>
              </p:cNvSpPr>
              <p:nvPr/>
            </p:nvSpPr>
            <p:spPr bwMode="auto">
              <a:xfrm>
                <a:off x="1313" y="1395"/>
                <a:ext cx="1342" cy="594"/>
              </a:xfrm>
              <a:custGeom>
                <a:avLst/>
                <a:gdLst>
                  <a:gd name="T0" fmla="*/ 0 w 3532"/>
                  <a:gd name="T1" fmla="*/ 2375 h 2375"/>
                  <a:gd name="T2" fmla="*/ 0 w 3532"/>
                  <a:gd name="T3" fmla="*/ 1972 h 2375"/>
                  <a:gd name="T4" fmla="*/ 3532 w 3532"/>
                  <a:gd name="T5" fmla="*/ 0 h 2375"/>
                  <a:gd name="T6" fmla="*/ 3531 w 3532"/>
                  <a:gd name="T7" fmla="*/ 403 h 2375"/>
                  <a:gd name="T8" fmla="*/ 0 w 3532"/>
                  <a:gd name="T9" fmla="*/ 2375 h 23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5"/>
                  <a:gd name="T17" fmla="*/ 3532 w 3532"/>
                  <a:gd name="T18" fmla="*/ 2375 h 23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5">
                    <a:moveTo>
                      <a:pt x="0" y="2375"/>
                    </a:moveTo>
                    <a:lnTo>
                      <a:pt x="0" y="1972"/>
                    </a:lnTo>
                    <a:lnTo>
                      <a:pt x="3532" y="0"/>
                    </a:lnTo>
                    <a:lnTo>
                      <a:pt x="3531" y="403"/>
                    </a:lnTo>
                    <a:lnTo>
                      <a:pt x="0" y="2375"/>
                    </a:lnTo>
                    <a:close/>
                  </a:path>
                </a:pathLst>
              </a:custGeom>
              <a:solidFill>
                <a:srgbClr val="E1DFC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Freeform 31"/>
              <p:cNvSpPr>
                <a:spLocks/>
              </p:cNvSpPr>
              <p:nvPr/>
            </p:nvSpPr>
            <p:spPr bwMode="auto">
              <a:xfrm>
                <a:off x="1313" y="1294"/>
                <a:ext cx="1342" cy="594"/>
              </a:xfrm>
              <a:custGeom>
                <a:avLst/>
                <a:gdLst>
                  <a:gd name="T0" fmla="*/ 0 w 3532"/>
                  <a:gd name="T1" fmla="*/ 2375 h 2375"/>
                  <a:gd name="T2" fmla="*/ 0 w 3532"/>
                  <a:gd name="T3" fmla="*/ 1972 h 2375"/>
                  <a:gd name="T4" fmla="*/ 3532 w 3532"/>
                  <a:gd name="T5" fmla="*/ 0 h 2375"/>
                  <a:gd name="T6" fmla="*/ 3532 w 3532"/>
                  <a:gd name="T7" fmla="*/ 403 h 2375"/>
                  <a:gd name="T8" fmla="*/ 0 w 3532"/>
                  <a:gd name="T9" fmla="*/ 2375 h 23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5"/>
                  <a:gd name="T17" fmla="*/ 3532 w 3532"/>
                  <a:gd name="T18" fmla="*/ 2375 h 23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5">
                    <a:moveTo>
                      <a:pt x="0" y="2375"/>
                    </a:moveTo>
                    <a:lnTo>
                      <a:pt x="0" y="1972"/>
                    </a:lnTo>
                    <a:lnTo>
                      <a:pt x="3532" y="0"/>
                    </a:lnTo>
                    <a:lnTo>
                      <a:pt x="3532" y="403"/>
                    </a:lnTo>
                    <a:lnTo>
                      <a:pt x="0" y="2375"/>
                    </a:lnTo>
                    <a:close/>
                  </a:path>
                </a:pathLst>
              </a:custGeom>
              <a:solidFill>
                <a:srgbClr val="E3E1D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6" name="Freeform 32"/>
              <p:cNvSpPr>
                <a:spLocks/>
              </p:cNvSpPr>
              <p:nvPr/>
            </p:nvSpPr>
            <p:spPr bwMode="auto">
              <a:xfrm>
                <a:off x="1313" y="1193"/>
                <a:ext cx="1342" cy="594"/>
              </a:xfrm>
              <a:custGeom>
                <a:avLst/>
                <a:gdLst>
                  <a:gd name="T0" fmla="*/ 0 w 3532"/>
                  <a:gd name="T1" fmla="*/ 2377 h 2377"/>
                  <a:gd name="T2" fmla="*/ 0 w 3532"/>
                  <a:gd name="T3" fmla="*/ 1974 h 2377"/>
                  <a:gd name="T4" fmla="*/ 3532 w 3532"/>
                  <a:gd name="T5" fmla="*/ 0 h 2377"/>
                  <a:gd name="T6" fmla="*/ 3532 w 3532"/>
                  <a:gd name="T7" fmla="*/ 405 h 2377"/>
                  <a:gd name="T8" fmla="*/ 0 w 3532"/>
                  <a:gd name="T9" fmla="*/ 2377 h 23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7"/>
                  <a:gd name="T17" fmla="*/ 3532 w 3532"/>
                  <a:gd name="T18" fmla="*/ 2377 h 23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7">
                    <a:moveTo>
                      <a:pt x="0" y="2377"/>
                    </a:moveTo>
                    <a:lnTo>
                      <a:pt x="0" y="1974"/>
                    </a:lnTo>
                    <a:lnTo>
                      <a:pt x="3532" y="0"/>
                    </a:lnTo>
                    <a:lnTo>
                      <a:pt x="3532" y="405"/>
                    </a:lnTo>
                    <a:lnTo>
                      <a:pt x="0" y="2377"/>
                    </a:lnTo>
                    <a:close/>
                  </a:path>
                </a:pathLst>
              </a:custGeom>
              <a:solidFill>
                <a:srgbClr val="E6E4D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33"/>
              <p:cNvSpPr>
                <a:spLocks/>
              </p:cNvSpPr>
              <p:nvPr/>
            </p:nvSpPr>
            <p:spPr bwMode="auto">
              <a:xfrm>
                <a:off x="1313" y="1093"/>
                <a:ext cx="1342" cy="594"/>
              </a:xfrm>
              <a:custGeom>
                <a:avLst/>
                <a:gdLst>
                  <a:gd name="T0" fmla="*/ 0 w 3532"/>
                  <a:gd name="T1" fmla="*/ 2376 h 2376"/>
                  <a:gd name="T2" fmla="*/ 0 w 3532"/>
                  <a:gd name="T3" fmla="*/ 1973 h 2376"/>
                  <a:gd name="T4" fmla="*/ 3532 w 3532"/>
                  <a:gd name="T5" fmla="*/ 0 h 2376"/>
                  <a:gd name="T6" fmla="*/ 3532 w 3532"/>
                  <a:gd name="T7" fmla="*/ 402 h 2376"/>
                  <a:gd name="T8" fmla="*/ 0 w 3532"/>
                  <a:gd name="T9" fmla="*/ 2376 h 2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6"/>
                  <a:gd name="T17" fmla="*/ 3532 w 3532"/>
                  <a:gd name="T18" fmla="*/ 2376 h 2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6">
                    <a:moveTo>
                      <a:pt x="0" y="2376"/>
                    </a:moveTo>
                    <a:lnTo>
                      <a:pt x="0" y="1973"/>
                    </a:lnTo>
                    <a:lnTo>
                      <a:pt x="3532" y="0"/>
                    </a:lnTo>
                    <a:lnTo>
                      <a:pt x="3532" y="402"/>
                    </a:lnTo>
                    <a:lnTo>
                      <a:pt x="0" y="2376"/>
                    </a:lnTo>
                    <a:close/>
                  </a:path>
                </a:pathLst>
              </a:custGeom>
              <a:solidFill>
                <a:srgbClr val="E9E7D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34"/>
              <p:cNvSpPr>
                <a:spLocks/>
              </p:cNvSpPr>
              <p:nvPr/>
            </p:nvSpPr>
            <p:spPr bwMode="auto">
              <a:xfrm>
                <a:off x="1313" y="992"/>
                <a:ext cx="1342" cy="594"/>
              </a:xfrm>
              <a:custGeom>
                <a:avLst/>
                <a:gdLst>
                  <a:gd name="T0" fmla="*/ 0 w 3532"/>
                  <a:gd name="T1" fmla="*/ 2376 h 2376"/>
                  <a:gd name="T2" fmla="*/ 0 w 3532"/>
                  <a:gd name="T3" fmla="*/ 1972 h 2376"/>
                  <a:gd name="T4" fmla="*/ 3532 w 3532"/>
                  <a:gd name="T5" fmla="*/ 0 h 2376"/>
                  <a:gd name="T6" fmla="*/ 3532 w 3532"/>
                  <a:gd name="T7" fmla="*/ 403 h 2376"/>
                  <a:gd name="T8" fmla="*/ 0 w 3532"/>
                  <a:gd name="T9" fmla="*/ 2376 h 2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6"/>
                  <a:gd name="T17" fmla="*/ 3532 w 3532"/>
                  <a:gd name="T18" fmla="*/ 2376 h 2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6">
                    <a:moveTo>
                      <a:pt x="0" y="2376"/>
                    </a:moveTo>
                    <a:lnTo>
                      <a:pt x="0" y="1972"/>
                    </a:lnTo>
                    <a:lnTo>
                      <a:pt x="3532" y="0"/>
                    </a:lnTo>
                    <a:lnTo>
                      <a:pt x="3532" y="403"/>
                    </a:lnTo>
                    <a:lnTo>
                      <a:pt x="0" y="2376"/>
                    </a:lnTo>
                    <a:close/>
                  </a:path>
                </a:pathLst>
              </a:custGeom>
              <a:solidFill>
                <a:srgbClr val="EBE9D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35"/>
              <p:cNvSpPr>
                <a:spLocks/>
              </p:cNvSpPr>
              <p:nvPr/>
            </p:nvSpPr>
            <p:spPr bwMode="auto">
              <a:xfrm>
                <a:off x="1313" y="891"/>
                <a:ext cx="1342" cy="594"/>
              </a:xfrm>
              <a:custGeom>
                <a:avLst/>
                <a:gdLst>
                  <a:gd name="T0" fmla="*/ 0 w 3532"/>
                  <a:gd name="T1" fmla="*/ 2376 h 2376"/>
                  <a:gd name="T2" fmla="*/ 0 w 3532"/>
                  <a:gd name="T3" fmla="*/ 1972 h 2376"/>
                  <a:gd name="T4" fmla="*/ 3532 w 3532"/>
                  <a:gd name="T5" fmla="*/ 0 h 2376"/>
                  <a:gd name="T6" fmla="*/ 3532 w 3532"/>
                  <a:gd name="T7" fmla="*/ 404 h 2376"/>
                  <a:gd name="T8" fmla="*/ 0 w 3532"/>
                  <a:gd name="T9" fmla="*/ 2376 h 2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6"/>
                  <a:gd name="T17" fmla="*/ 3532 w 3532"/>
                  <a:gd name="T18" fmla="*/ 2376 h 2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6">
                    <a:moveTo>
                      <a:pt x="0" y="2376"/>
                    </a:moveTo>
                    <a:lnTo>
                      <a:pt x="0" y="1972"/>
                    </a:lnTo>
                    <a:lnTo>
                      <a:pt x="3532" y="0"/>
                    </a:lnTo>
                    <a:lnTo>
                      <a:pt x="3532" y="404"/>
                    </a:lnTo>
                    <a:lnTo>
                      <a:pt x="0" y="2376"/>
                    </a:lnTo>
                    <a:close/>
                  </a:path>
                </a:pathLst>
              </a:custGeom>
              <a:solidFill>
                <a:srgbClr val="EEEEE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36"/>
              <p:cNvSpPr>
                <a:spLocks/>
              </p:cNvSpPr>
              <p:nvPr/>
            </p:nvSpPr>
            <p:spPr bwMode="auto">
              <a:xfrm>
                <a:off x="1313" y="790"/>
                <a:ext cx="1342" cy="594"/>
              </a:xfrm>
              <a:custGeom>
                <a:avLst/>
                <a:gdLst>
                  <a:gd name="T0" fmla="*/ 0 w 3532"/>
                  <a:gd name="T1" fmla="*/ 2374 h 2374"/>
                  <a:gd name="T2" fmla="*/ 0 w 3532"/>
                  <a:gd name="T3" fmla="*/ 1972 h 2374"/>
                  <a:gd name="T4" fmla="*/ 3532 w 3532"/>
                  <a:gd name="T5" fmla="*/ 0 h 2374"/>
                  <a:gd name="T6" fmla="*/ 3532 w 3532"/>
                  <a:gd name="T7" fmla="*/ 402 h 2374"/>
                  <a:gd name="T8" fmla="*/ 0 w 3532"/>
                  <a:gd name="T9" fmla="*/ 2374 h 23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4"/>
                  <a:gd name="T17" fmla="*/ 3532 w 3532"/>
                  <a:gd name="T18" fmla="*/ 2374 h 237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4">
                    <a:moveTo>
                      <a:pt x="0" y="2374"/>
                    </a:moveTo>
                    <a:lnTo>
                      <a:pt x="0" y="1972"/>
                    </a:lnTo>
                    <a:lnTo>
                      <a:pt x="3532" y="0"/>
                    </a:lnTo>
                    <a:lnTo>
                      <a:pt x="3532" y="402"/>
                    </a:lnTo>
                    <a:lnTo>
                      <a:pt x="0" y="2374"/>
                    </a:lnTo>
                    <a:close/>
                  </a:path>
                </a:pathLst>
              </a:custGeom>
              <a:solidFill>
                <a:srgbClr val="F0EE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37"/>
              <p:cNvSpPr>
                <a:spLocks/>
              </p:cNvSpPr>
              <p:nvPr/>
            </p:nvSpPr>
            <p:spPr bwMode="auto">
              <a:xfrm>
                <a:off x="1313" y="690"/>
                <a:ext cx="1342" cy="594"/>
              </a:xfrm>
              <a:custGeom>
                <a:avLst/>
                <a:gdLst>
                  <a:gd name="T0" fmla="*/ 0 w 3532"/>
                  <a:gd name="T1" fmla="*/ 2375 h 2375"/>
                  <a:gd name="T2" fmla="*/ 0 w 3532"/>
                  <a:gd name="T3" fmla="*/ 1972 h 2375"/>
                  <a:gd name="T4" fmla="*/ 3532 w 3532"/>
                  <a:gd name="T5" fmla="*/ 0 h 2375"/>
                  <a:gd name="T6" fmla="*/ 3532 w 3532"/>
                  <a:gd name="T7" fmla="*/ 403 h 2375"/>
                  <a:gd name="T8" fmla="*/ 0 w 3532"/>
                  <a:gd name="T9" fmla="*/ 2375 h 23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32"/>
                  <a:gd name="T16" fmla="*/ 0 h 2375"/>
                  <a:gd name="T17" fmla="*/ 3532 w 3532"/>
                  <a:gd name="T18" fmla="*/ 2375 h 23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32" h="2375">
                    <a:moveTo>
                      <a:pt x="0" y="2375"/>
                    </a:moveTo>
                    <a:lnTo>
                      <a:pt x="0" y="1972"/>
                    </a:lnTo>
                    <a:lnTo>
                      <a:pt x="3532" y="0"/>
                    </a:lnTo>
                    <a:lnTo>
                      <a:pt x="3532" y="403"/>
                    </a:lnTo>
                    <a:lnTo>
                      <a:pt x="0" y="2375"/>
                    </a:lnTo>
                    <a:close/>
                  </a:path>
                </a:pathLst>
              </a:custGeom>
              <a:solidFill>
                <a:srgbClr val="F3F3E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Freeform 38"/>
              <p:cNvSpPr>
                <a:spLocks/>
              </p:cNvSpPr>
              <p:nvPr/>
            </p:nvSpPr>
            <p:spPr bwMode="auto">
              <a:xfrm>
                <a:off x="1313" y="679"/>
                <a:ext cx="1342" cy="504"/>
              </a:xfrm>
              <a:custGeom>
                <a:avLst/>
                <a:gdLst>
                  <a:gd name="T0" fmla="*/ 0 w 3532"/>
                  <a:gd name="T1" fmla="*/ 2017 h 2017"/>
                  <a:gd name="T2" fmla="*/ 0 w 3532"/>
                  <a:gd name="T3" fmla="*/ 1613 h 2017"/>
                  <a:gd name="T4" fmla="*/ 2886 w 3532"/>
                  <a:gd name="T5" fmla="*/ 1 h 2017"/>
                  <a:gd name="T6" fmla="*/ 3532 w 3532"/>
                  <a:gd name="T7" fmla="*/ 0 h 2017"/>
                  <a:gd name="T8" fmla="*/ 3532 w 3532"/>
                  <a:gd name="T9" fmla="*/ 45 h 2017"/>
                  <a:gd name="T10" fmla="*/ 0 w 3532"/>
                  <a:gd name="T11" fmla="*/ 2017 h 20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32"/>
                  <a:gd name="T19" fmla="*/ 0 h 2017"/>
                  <a:gd name="T20" fmla="*/ 3532 w 3532"/>
                  <a:gd name="T21" fmla="*/ 2017 h 20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32" h="2017">
                    <a:moveTo>
                      <a:pt x="0" y="2017"/>
                    </a:moveTo>
                    <a:lnTo>
                      <a:pt x="0" y="1613"/>
                    </a:lnTo>
                    <a:lnTo>
                      <a:pt x="2886" y="1"/>
                    </a:lnTo>
                    <a:lnTo>
                      <a:pt x="3532" y="0"/>
                    </a:lnTo>
                    <a:lnTo>
                      <a:pt x="3532" y="45"/>
                    </a:lnTo>
                    <a:lnTo>
                      <a:pt x="0" y="2017"/>
                    </a:lnTo>
                    <a:close/>
                  </a:path>
                </a:pathLst>
              </a:custGeom>
              <a:solidFill>
                <a:srgbClr val="F5F5F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Freeform 39"/>
              <p:cNvSpPr>
                <a:spLocks/>
              </p:cNvSpPr>
              <p:nvPr/>
            </p:nvSpPr>
            <p:spPr bwMode="auto">
              <a:xfrm>
                <a:off x="1313" y="679"/>
                <a:ext cx="1097" cy="403"/>
              </a:xfrm>
              <a:custGeom>
                <a:avLst/>
                <a:gdLst>
                  <a:gd name="T0" fmla="*/ 0 w 2886"/>
                  <a:gd name="T1" fmla="*/ 1612 h 1612"/>
                  <a:gd name="T2" fmla="*/ 0 w 2886"/>
                  <a:gd name="T3" fmla="*/ 1210 h 1612"/>
                  <a:gd name="T4" fmla="*/ 2165 w 2886"/>
                  <a:gd name="T5" fmla="*/ 0 h 1612"/>
                  <a:gd name="T6" fmla="*/ 2886 w 2886"/>
                  <a:gd name="T7" fmla="*/ 0 h 1612"/>
                  <a:gd name="T8" fmla="*/ 0 w 2886"/>
                  <a:gd name="T9" fmla="*/ 1612 h 16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6"/>
                  <a:gd name="T16" fmla="*/ 0 h 1612"/>
                  <a:gd name="T17" fmla="*/ 2886 w 2886"/>
                  <a:gd name="T18" fmla="*/ 1612 h 16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6" h="1612">
                    <a:moveTo>
                      <a:pt x="0" y="1612"/>
                    </a:moveTo>
                    <a:lnTo>
                      <a:pt x="0" y="1210"/>
                    </a:lnTo>
                    <a:lnTo>
                      <a:pt x="2165" y="0"/>
                    </a:lnTo>
                    <a:lnTo>
                      <a:pt x="2886" y="0"/>
                    </a:lnTo>
                    <a:lnTo>
                      <a:pt x="0" y="1612"/>
                    </a:lnTo>
                    <a:close/>
                  </a:path>
                </a:pathLst>
              </a:custGeom>
              <a:solidFill>
                <a:srgbClr val="F8F8F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Freeform 40"/>
              <p:cNvSpPr>
                <a:spLocks/>
              </p:cNvSpPr>
              <p:nvPr/>
            </p:nvSpPr>
            <p:spPr bwMode="auto">
              <a:xfrm>
                <a:off x="1313" y="679"/>
                <a:ext cx="822" cy="302"/>
              </a:xfrm>
              <a:custGeom>
                <a:avLst/>
                <a:gdLst>
                  <a:gd name="T0" fmla="*/ 0 w 2165"/>
                  <a:gd name="T1" fmla="*/ 1210 h 1210"/>
                  <a:gd name="T2" fmla="*/ 0 w 2165"/>
                  <a:gd name="T3" fmla="*/ 806 h 1210"/>
                  <a:gd name="T4" fmla="*/ 1440 w 2165"/>
                  <a:gd name="T5" fmla="*/ 2 h 1210"/>
                  <a:gd name="T6" fmla="*/ 2165 w 2165"/>
                  <a:gd name="T7" fmla="*/ 0 h 1210"/>
                  <a:gd name="T8" fmla="*/ 0 w 2165"/>
                  <a:gd name="T9" fmla="*/ 1210 h 12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65"/>
                  <a:gd name="T16" fmla="*/ 0 h 1210"/>
                  <a:gd name="T17" fmla="*/ 2165 w 2165"/>
                  <a:gd name="T18" fmla="*/ 1210 h 12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5" h="1210">
                    <a:moveTo>
                      <a:pt x="0" y="1210"/>
                    </a:moveTo>
                    <a:lnTo>
                      <a:pt x="0" y="806"/>
                    </a:lnTo>
                    <a:lnTo>
                      <a:pt x="1440" y="2"/>
                    </a:lnTo>
                    <a:lnTo>
                      <a:pt x="2165" y="0"/>
                    </a:lnTo>
                    <a:lnTo>
                      <a:pt x="0" y="1210"/>
                    </a:lnTo>
                    <a:close/>
                  </a:path>
                </a:pathLst>
              </a:custGeom>
              <a:solidFill>
                <a:srgbClr val="FAFAF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Freeform 41"/>
              <p:cNvSpPr>
                <a:spLocks/>
              </p:cNvSpPr>
              <p:nvPr/>
            </p:nvSpPr>
            <p:spPr bwMode="auto">
              <a:xfrm>
                <a:off x="1313" y="679"/>
                <a:ext cx="547" cy="201"/>
              </a:xfrm>
              <a:custGeom>
                <a:avLst/>
                <a:gdLst>
                  <a:gd name="T0" fmla="*/ 0 w 1440"/>
                  <a:gd name="T1" fmla="*/ 804 h 804"/>
                  <a:gd name="T2" fmla="*/ 0 w 1440"/>
                  <a:gd name="T3" fmla="*/ 400 h 804"/>
                  <a:gd name="T4" fmla="*/ 717 w 1440"/>
                  <a:gd name="T5" fmla="*/ 0 h 804"/>
                  <a:gd name="T6" fmla="*/ 1440 w 1440"/>
                  <a:gd name="T7" fmla="*/ 0 h 804"/>
                  <a:gd name="T8" fmla="*/ 0 w 1440"/>
                  <a:gd name="T9" fmla="*/ 804 h 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0"/>
                  <a:gd name="T16" fmla="*/ 0 h 804"/>
                  <a:gd name="T17" fmla="*/ 1440 w 1440"/>
                  <a:gd name="T18" fmla="*/ 804 h 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0" h="804">
                    <a:moveTo>
                      <a:pt x="0" y="804"/>
                    </a:moveTo>
                    <a:lnTo>
                      <a:pt x="0" y="400"/>
                    </a:lnTo>
                    <a:lnTo>
                      <a:pt x="717" y="0"/>
                    </a:lnTo>
                    <a:lnTo>
                      <a:pt x="1440" y="0"/>
                    </a:lnTo>
                    <a:lnTo>
                      <a:pt x="0" y="804"/>
                    </a:lnTo>
                    <a:close/>
                  </a:path>
                </a:pathLst>
              </a:custGeom>
              <a:solidFill>
                <a:srgbClr val="FDFDF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Freeform 42"/>
              <p:cNvSpPr>
                <a:spLocks/>
              </p:cNvSpPr>
              <p:nvPr/>
            </p:nvSpPr>
            <p:spPr bwMode="auto">
              <a:xfrm>
                <a:off x="1313" y="679"/>
                <a:ext cx="273" cy="100"/>
              </a:xfrm>
              <a:custGeom>
                <a:avLst/>
                <a:gdLst>
                  <a:gd name="T0" fmla="*/ 0 w 717"/>
                  <a:gd name="T1" fmla="*/ 400 h 400"/>
                  <a:gd name="T2" fmla="*/ 0 w 717"/>
                  <a:gd name="T3" fmla="*/ 1 h 400"/>
                  <a:gd name="T4" fmla="*/ 717 w 717"/>
                  <a:gd name="T5" fmla="*/ 0 h 400"/>
                  <a:gd name="T6" fmla="*/ 0 w 717"/>
                  <a:gd name="T7" fmla="*/ 400 h 4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17"/>
                  <a:gd name="T13" fmla="*/ 0 h 400"/>
                  <a:gd name="T14" fmla="*/ 717 w 717"/>
                  <a:gd name="T15" fmla="*/ 400 h 4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17" h="400">
                    <a:moveTo>
                      <a:pt x="0" y="400"/>
                    </a:moveTo>
                    <a:lnTo>
                      <a:pt x="0" y="1"/>
                    </a:lnTo>
                    <a:lnTo>
                      <a:pt x="717" y="0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Freeform 43"/>
              <p:cNvSpPr>
                <a:spLocks/>
              </p:cNvSpPr>
              <p:nvPr/>
            </p:nvSpPr>
            <p:spPr bwMode="auto">
              <a:xfrm>
                <a:off x="3549" y="1129"/>
                <a:ext cx="320" cy="400"/>
              </a:xfrm>
              <a:custGeom>
                <a:avLst/>
                <a:gdLst>
                  <a:gd name="T0" fmla="*/ 650 w 842"/>
                  <a:gd name="T1" fmla="*/ 18 h 1603"/>
                  <a:gd name="T2" fmla="*/ 680 w 842"/>
                  <a:gd name="T3" fmla="*/ 47 h 1603"/>
                  <a:gd name="T4" fmla="*/ 709 w 842"/>
                  <a:gd name="T5" fmla="*/ 77 h 1603"/>
                  <a:gd name="T6" fmla="*/ 749 w 842"/>
                  <a:gd name="T7" fmla="*/ 123 h 1603"/>
                  <a:gd name="T8" fmla="*/ 787 w 842"/>
                  <a:gd name="T9" fmla="*/ 173 h 1603"/>
                  <a:gd name="T10" fmla="*/ 816 w 842"/>
                  <a:gd name="T11" fmla="*/ 219 h 1603"/>
                  <a:gd name="T12" fmla="*/ 832 w 842"/>
                  <a:gd name="T13" fmla="*/ 257 h 1603"/>
                  <a:gd name="T14" fmla="*/ 841 w 842"/>
                  <a:gd name="T15" fmla="*/ 297 h 1603"/>
                  <a:gd name="T16" fmla="*/ 838 w 842"/>
                  <a:gd name="T17" fmla="*/ 410 h 1603"/>
                  <a:gd name="T18" fmla="*/ 819 w 842"/>
                  <a:gd name="T19" fmla="*/ 525 h 1603"/>
                  <a:gd name="T20" fmla="*/ 800 w 842"/>
                  <a:gd name="T21" fmla="*/ 577 h 1603"/>
                  <a:gd name="T22" fmla="*/ 780 w 842"/>
                  <a:gd name="T23" fmla="*/ 628 h 1603"/>
                  <a:gd name="T24" fmla="*/ 770 w 842"/>
                  <a:gd name="T25" fmla="*/ 750 h 1603"/>
                  <a:gd name="T26" fmla="*/ 758 w 842"/>
                  <a:gd name="T27" fmla="*/ 886 h 1603"/>
                  <a:gd name="T28" fmla="*/ 737 w 842"/>
                  <a:gd name="T29" fmla="*/ 983 h 1603"/>
                  <a:gd name="T30" fmla="*/ 738 w 842"/>
                  <a:gd name="T31" fmla="*/ 1166 h 1603"/>
                  <a:gd name="T32" fmla="*/ 753 w 842"/>
                  <a:gd name="T33" fmla="*/ 1315 h 1603"/>
                  <a:gd name="T34" fmla="*/ 760 w 842"/>
                  <a:gd name="T35" fmla="*/ 1413 h 1603"/>
                  <a:gd name="T36" fmla="*/ 737 w 842"/>
                  <a:gd name="T37" fmla="*/ 1436 h 1603"/>
                  <a:gd name="T38" fmla="*/ 719 w 842"/>
                  <a:gd name="T39" fmla="*/ 1442 h 1603"/>
                  <a:gd name="T40" fmla="*/ 700 w 842"/>
                  <a:gd name="T41" fmla="*/ 1444 h 1603"/>
                  <a:gd name="T42" fmla="*/ 688 w 842"/>
                  <a:gd name="T43" fmla="*/ 1485 h 1603"/>
                  <a:gd name="T44" fmla="*/ 688 w 842"/>
                  <a:gd name="T45" fmla="*/ 1603 h 1603"/>
                  <a:gd name="T46" fmla="*/ 587 w 842"/>
                  <a:gd name="T47" fmla="*/ 1600 h 1603"/>
                  <a:gd name="T48" fmla="*/ 484 w 842"/>
                  <a:gd name="T49" fmla="*/ 1595 h 1603"/>
                  <a:gd name="T50" fmla="*/ 383 w 842"/>
                  <a:gd name="T51" fmla="*/ 1591 h 1603"/>
                  <a:gd name="T52" fmla="*/ 282 w 842"/>
                  <a:gd name="T53" fmla="*/ 1587 h 1603"/>
                  <a:gd name="T54" fmla="*/ 181 w 842"/>
                  <a:gd name="T55" fmla="*/ 1583 h 1603"/>
                  <a:gd name="T56" fmla="*/ 141 w 842"/>
                  <a:gd name="T57" fmla="*/ 1529 h 1603"/>
                  <a:gd name="T58" fmla="*/ 123 w 842"/>
                  <a:gd name="T59" fmla="*/ 1450 h 1603"/>
                  <a:gd name="T60" fmla="*/ 112 w 842"/>
                  <a:gd name="T61" fmla="*/ 1373 h 1603"/>
                  <a:gd name="T62" fmla="*/ 131 w 842"/>
                  <a:gd name="T63" fmla="*/ 1164 h 1603"/>
                  <a:gd name="T64" fmla="*/ 133 w 842"/>
                  <a:gd name="T65" fmla="*/ 971 h 1603"/>
                  <a:gd name="T66" fmla="*/ 137 w 842"/>
                  <a:gd name="T67" fmla="*/ 836 h 1603"/>
                  <a:gd name="T68" fmla="*/ 155 w 842"/>
                  <a:gd name="T69" fmla="*/ 799 h 1603"/>
                  <a:gd name="T70" fmla="*/ 109 w 842"/>
                  <a:gd name="T71" fmla="*/ 804 h 1603"/>
                  <a:gd name="T72" fmla="*/ 59 w 842"/>
                  <a:gd name="T73" fmla="*/ 809 h 1603"/>
                  <a:gd name="T74" fmla="*/ 25 w 842"/>
                  <a:gd name="T75" fmla="*/ 797 h 1603"/>
                  <a:gd name="T76" fmla="*/ 8 w 842"/>
                  <a:gd name="T77" fmla="*/ 771 h 1603"/>
                  <a:gd name="T78" fmla="*/ 0 w 842"/>
                  <a:gd name="T79" fmla="*/ 740 h 1603"/>
                  <a:gd name="T80" fmla="*/ 10 w 842"/>
                  <a:gd name="T81" fmla="*/ 656 h 1603"/>
                  <a:gd name="T82" fmla="*/ 39 w 842"/>
                  <a:gd name="T83" fmla="*/ 560 h 1603"/>
                  <a:gd name="T84" fmla="*/ 71 w 842"/>
                  <a:gd name="T85" fmla="*/ 482 h 1603"/>
                  <a:gd name="T86" fmla="*/ 106 w 842"/>
                  <a:gd name="T87" fmla="*/ 407 h 1603"/>
                  <a:gd name="T88" fmla="*/ 135 w 842"/>
                  <a:gd name="T89" fmla="*/ 350 h 1603"/>
                  <a:gd name="T90" fmla="*/ 161 w 842"/>
                  <a:gd name="T91" fmla="*/ 305 h 1603"/>
                  <a:gd name="T92" fmla="*/ 188 w 842"/>
                  <a:gd name="T93" fmla="*/ 260 h 1603"/>
                  <a:gd name="T94" fmla="*/ 220 w 842"/>
                  <a:gd name="T95" fmla="*/ 218 h 1603"/>
                  <a:gd name="T96" fmla="*/ 265 w 842"/>
                  <a:gd name="T97" fmla="*/ 173 h 1603"/>
                  <a:gd name="T98" fmla="*/ 294 w 842"/>
                  <a:gd name="T99" fmla="*/ 151 h 1603"/>
                  <a:gd name="T100" fmla="*/ 314 w 842"/>
                  <a:gd name="T101" fmla="*/ 145 h 1603"/>
                  <a:gd name="T102" fmla="*/ 338 w 842"/>
                  <a:gd name="T103" fmla="*/ 139 h 1603"/>
                  <a:gd name="T104" fmla="*/ 366 w 842"/>
                  <a:gd name="T105" fmla="*/ 129 h 1603"/>
                  <a:gd name="T106" fmla="*/ 390 w 842"/>
                  <a:gd name="T107" fmla="*/ 125 h 1603"/>
                  <a:gd name="T108" fmla="*/ 419 w 842"/>
                  <a:gd name="T109" fmla="*/ 114 h 1603"/>
                  <a:gd name="T110" fmla="*/ 459 w 842"/>
                  <a:gd name="T111" fmla="*/ 94 h 1603"/>
                  <a:gd name="T112" fmla="*/ 499 w 842"/>
                  <a:gd name="T113" fmla="*/ 73 h 1603"/>
                  <a:gd name="T114" fmla="*/ 538 w 842"/>
                  <a:gd name="T115" fmla="*/ 51 h 1603"/>
                  <a:gd name="T116" fmla="*/ 578 w 842"/>
                  <a:gd name="T117" fmla="*/ 29 h 1603"/>
                  <a:gd name="T118" fmla="*/ 617 w 842"/>
                  <a:gd name="T119" fmla="*/ 7 h 1603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42"/>
                  <a:gd name="T181" fmla="*/ 0 h 1603"/>
                  <a:gd name="T182" fmla="*/ 842 w 842"/>
                  <a:gd name="T183" fmla="*/ 1603 h 1603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42" h="1603">
                    <a:moveTo>
                      <a:pt x="630" y="0"/>
                    </a:moveTo>
                    <a:lnTo>
                      <a:pt x="640" y="9"/>
                    </a:lnTo>
                    <a:lnTo>
                      <a:pt x="650" y="18"/>
                    </a:lnTo>
                    <a:lnTo>
                      <a:pt x="661" y="27"/>
                    </a:lnTo>
                    <a:lnTo>
                      <a:pt x="671" y="37"/>
                    </a:lnTo>
                    <a:lnTo>
                      <a:pt x="680" y="47"/>
                    </a:lnTo>
                    <a:lnTo>
                      <a:pt x="690" y="56"/>
                    </a:lnTo>
                    <a:lnTo>
                      <a:pt x="700" y="66"/>
                    </a:lnTo>
                    <a:lnTo>
                      <a:pt x="709" y="77"/>
                    </a:lnTo>
                    <a:lnTo>
                      <a:pt x="722" y="93"/>
                    </a:lnTo>
                    <a:lnTo>
                      <a:pt x="735" y="107"/>
                    </a:lnTo>
                    <a:lnTo>
                      <a:pt x="749" y="123"/>
                    </a:lnTo>
                    <a:lnTo>
                      <a:pt x="762" y="139"/>
                    </a:lnTo>
                    <a:lnTo>
                      <a:pt x="775" y="157"/>
                    </a:lnTo>
                    <a:lnTo>
                      <a:pt x="787" y="173"/>
                    </a:lnTo>
                    <a:lnTo>
                      <a:pt x="799" y="190"/>
                    </a:lnTo>
                    <a:lnTo>
                      <a:pt x="810" y="208"/>
                    </a:lnTo>
                    <a:lnTo>
                      <a:pt x="816" y="219"/>
                    </a:lnTo>
                    <a:lnTo>
                      <a:pt x="822" y="232"/>
                    </a:lnTo>
                    <a:lnTo>
                      <a:pt x="827" y="244"/>
                    </a:lnTo>
                    <a:lnTo>
                      <a:pt x="832" y="257"/>
                    </a:lnTo>
                    <a:lnTo>
                      <a:pt x="836" y="271"/>
                    </a:lnTo>
                    <a:lnTo>
                      <a:pt x="839" y="284"/>
                    </a:lnTo>
                    <a:lnTo>
                      <a:pt x="841" y="297"/>
                    </a:lnTo>
                    <a:lnTo>
                      <a:pt x="842" y="311"/>
                    </a:lnTo>
                    <a:lnTo>
                      <a:pt x="842" y="360"/>
                    </a:lnTo>
                    <a:lnTo>
                      <a:pt x="838" y="410"/>
                    </a:lnTo>
                    <a:lnTo>
                      <a:pt x="832" y="459"/>
                    </a:lnTo>
                    <a:lnTo>
                      <a:pt x="823" y="508"/>
                    </a:lnTo>
                    <a:lnTo>
                      <a:pt x="819" y="525"/>
                    </a:lnTo>
                    <a:lnTo>
                      <a:pt x="813" y="543"/>
                    </a:lnTo>
                    <a:lnTo>
                      <a:pt x="807" y="560"/>
                    </a:lnTo>
                    <a:lnTo>
                      <a:pt x="800" y="577"/>
                    </a:lnTo>
                    <a:lnTo>
                      <a:pt x="793" y="594"/>
                    </a:lnTo>
                    <a:lnTo>
                      <a:pt x="787" y="611"/>
                    </a:lnTo>
                    <a:lnTo>
                      <a:pt x="780" y="628"/>
                    </a:lnTo>
                    <a:lnTo>
                      <a:pt x="774" y="645"/>
                    </a:lnTo>
                    <a:lnTo>
                      <a:pt x="772" y="698"/>
                    </a:lnTo>
                    <a:lnTo>
                      <a:pt x="770" y="750"/>
                    </a:lnTo>
                    <a:lnTo>
                      <a:pt x="766" y="803"/>
                    </a:lnTo>
                    <a:lnTo>
                      <a:pt x="762" y="855"/>
                    </a:lnTo>
                    <a:lnTo>
                      <a:pt x="758" y="886"/>
                    </a:lnTo>
                    <a:lnTo>
                      <a:pt x="751" y="918"/>
                    </a:lnTo>
                    <a:lnTo>
                      <a:pt x="743" y="951"/>
                    </a:lnTo>
                    <a:lnTo>
                      <a:pt x="737" y="983"/>
                    </a:lnTo>
                    <a:lnTo>
                      <a:pt x="737" y="1044"/>
                    </a:lnTo>
                    <a:lnTo>
                      <a:pt x="737" y="1104"/>
                    </a:lnTo>
                    <a:lnTo>
                      <a:pt x="738" y="1166"/>
                    </a:lnTo>
                    <a:lnTo>
                      <a:pt x="740" y="1227"/>
                    </a:lnTo>
                    <a:lnTo>
                      <a:pt x="746" y="1270"/>
                    </a:lnTo>
                    <a:lnTo>
                      <a:pt x="753" y="1315"/>
                    </a:lnTo>
                    <a:lnTo>
                      <a:pt x="760" y="1358"/>
                    </a:lnTo>
                    <a:lnTo>
                      <a:pt x="762" y="1402"/>
                    </a:lnTo>
                    <a:lnTo>
                      <a:pt x="760" y="1413"/>
                    </a:lnTo>
                    <a:lnTo>
                      <a:pt x="753" y="1422"/>
                    </a:lnTo>
                    <a:lnTo>
                      <a:pt x="746" y="1430"/>
                    </a:lnTo>
                    <a:lnTo>
                      <a:pt x="737" y="1436"/>
                    </a:lnTo>
                    <a:lnTo>
                      <a:pt x="731" y="1439"/>
                    </a:lnTo>
                    <a:lnTo>
                      <a:pt x="725" y="1440"/>
                    </a:lnTo>
                    <a:lnTo>
                      <a:pt x="719" y="1442"/>
                    </a:lnTo>
                    <a:lnTo>
                      <a:pt x="713" y="1442"/>
                    </a:lnTo>
                    <a:lnTo>
                      <a:pt x="706" y="1444"/>
                    </a:lnTo>
                    <a:lnTo>
                      <a:pt x="700" y="1444"/>
                    </a:lnTo>
                    <a:lnTo>
                      <a:pt x="694" y="1444"/>
                    </a:lnTo>
                    <a:lnTo>
                      <a:pt x="688" y="1445"/>
                    </a:lnTo>
                    <a:lnTo>
                      <a:pt x="688" y="1485"/>
                    </a:lnTo>
                    <a:lnTo>
                      <a:pt x="688" y="1524"/>
                    </a:lnTo>
                    <a:lnTo>
                      <a:pt x="688" y="1563"/>
                    </a:lnTo>
                    <a:lnTo>
                      <a:pt x="688" y="1603"/>
                    </a:lnTo>
                    <a:lnTo>
                      <a:pt x="654" y="1602"/>
                    </a:lnTo>
                    <a:lnTo>
                      <a:pt x="620" y="1601"/>
                    </a:lnTo>
                    <a:lnTo>
                      <a:pt x="587" y="1600"/>
                    </a:lnTo>
                    <a:lnTo>
                      <a:pt x="553" y="1598"/>
                    </a:lnTo>
                    <a:lnTo>
                      <a:pt x="518" y="1597"/>
                    </a:lnTo>
                    <a:lnTo>
                      <a:pt x="484" y="1595"/>
                    </a:lnTo>
                    <a:lnTo>
                      <a:pt x="451" y="1594"/>
                    </a:lnTo>
                    <a:lnTo>
                      <a:pt x="417" y="1592"/>
                    </a:lnTo>
                    <a:lnTo>
                      <a:pt x="383" y="1591"/>
                    </a:lnTo>
                    <a:lnTo>
                      <a:pt x="350" y="1590"/>
                    </a:lnTo>
                    <a:lnTo>
                      <a:pt x="316" y="1589"/>
                    </a:lnTo>
                    <a:lnTo>
                      <a:pt x="282" y="1587"/>
                    </a:lnTo>
                    <a:lnTo>
                      <a:pt x="248" y="1585"/>
                    </a:lnTo>
                    <a:lnTo>
                      <a:pt x="215" y="1584"/>
                    </a:lnTo>
                    <a:lnTo>
                      <a:pt x="181" y="1583"/>
                    </a:lnTo>
                    <a:lnTo>
                      <a:pt x="147" y="1582"/>
                    </a:lnTo>
                    <a:lnTo>
                      <a:pt x="145" y="1555"/>
                    </a:lnTo>
                    <a:lnTo>
                      <a:pt x="141" y="1529"/>
                    </a:lnTo>
                    <a:lnTo>
                      <a:pt x="135" y="1503"/>
                    </a:lnTo>
                    <a:lnTo>
                      <a:pt x="129" y="1477"/>
                    </a:lnTo>
                    <a:lnTo>
                      <a:pt x="123" y="1450"/>
                    </a:lnTo>
                    <a:lnTo>
                      <a:pt x="118" y="1424"/>
                    </a:lnTo>
                    <a:lnTo>
                      <a:pt x="114" y="1399"/>
                    </a:lnTo>
                    <a:lnTo>
                      <a:pt x="112" y="1373"/>
                    </a:lnTo>
                    <a:lnTo>
                      <a:pt x="114" y="1303"/>
                    </a:lnTo>
                    <a:lnTo>
                      <a:pt x="122" y="1233"/>
                    </a:lnTo>
                    <a:lnTo>
                      <a:pt x="131" y="1164"/>
                    </a:lnTo>
                    <a:lnTo>
                      <a:pt x="134" y="1094"/>
                    </a:lnTo>
                    <a:lnTo>
                      <a:pt x="133" y="1032"/>
                    </a:lnTo>
                    <a:lnTo>
                      <a:pt x="133" y="971"/>
                    </a:lnTo>
                    <a:lnTo>
                      <a:pt x="132" y="910"/>
                    </a:lnTo>
                    <a:lnTo>
                      <a:pt x="134" y="850"/>
                    </a:lnTo>
                    <a:lnTo>
                      <a:pt x="137" y="836"/>
                    </a:lnTo>
                    <a:lnTo>
                      <a:pt x="143" y="825"/>
                    </a:lnTo>
                    <a:lnTo>
                      <a:pt x="149" y="812"/>
                    </a:lnTo>
                    <a:lnTo>
                      <a:pt x="155" y="799"/>
                    </a:lnTo>
                    <a:lnTo>
                      <a:pt x="141" y="799"/>
                    </a:lnTo>
                    <a:lnTo>
                      <a:pt x="125" y="802"/>
                    </a:lnTo>
                    <a:lnTo>
                      <a:pt x="109" y="804"/>
                    </a:lnTo>
                    <a:lnTo>
                      <a:pt x="92" y="806"/>
                    </a:lnTo>
                    <a:lnTo>
                      <a:pt x="75" y="809"/>
                    </a:lnTo>
                    <a:lnTo>
                      <a:pt x="59" y="809"/>
                    </a:lnTo>
                    <a:lnTo>
                      <a:pt x="45" y="807"/>
                    </a:lnTo>
                    <a:lnTo>
                      <a:pt x="33" y="803"/>
                    </a:lnTo>
                    <a:lnTo>
                      <a:pt x="25" y="797"/>
                    </a:lnTo>
                    <a:lnTo>
                      <a:pt x="18" y="790"/>
                    </a:lnTo>
                    <a:lnTo>
                      <a:pt x="12" y="781"/>
                    </a:lnTo>
                    <a:lnTo>
                      <a:pt x="8" y="771"/>
                    </a:lnTo>
                    <a:lnTo>
                      <a:pt x="5" y="761"/>
                    </a:lnTo>
                    <a:lnTo>
                      <a:pt x="2" y="750"/>
                    </a:lnTo>
                    <a:lnTo>
                      <a:pt x="0" y="740"/>
                    </a:lnTo>
                    <a:lnTo>
                      <a:pt x="0" y="730"/>
                    </a:lnTo>
                    <a:lnTo>
                      <a:pt x="3" y="696"/>
                    </a:lnTo>
                    <a:lnTo>
                      <a:pt x="10" y="656"/>
                    </a:lnTo>
                    <a:lnTo>
                      <a:pt x="20" y="618"/>
                    </a:lnTo>
                    <a:lnTo>
                      <a:pt x="30" y="586"/>
                    </a:lnTo>
                    <a:lnTo>
                      <a:pt x="39" y="560"/>
                    </a:lnTo>
                    <a:lnTo>
                      <a:pt x="49" y="533"/>
                    </a:lnTo>
                    <a:lnTo>
                      <a:pt x="60" y="507"/>
                    </a:lnTo>
                    <a:lnTo>
                      <a:pt x="71" y="482"/>
                    </a:lnTo>
                    <a:lnTo>
                      <a:pt x="82" y="456"/>
                    </a:lnTo>
                    <a:lnTo>
                      <a:pt x="94" y="431"/>
                    </a:lnTo>
                    <a:lnTo>
                      <a:pt x="106" y="407"/>
                    </a:lnTo>
                    <a:lnTo>
                      <a:pt x="118" y="382"/>
                    </a:lnTo>
                    <a:lnTo>
                      <a:pt x="126" y="364"/>
                    </a:lnTo>
                    <a:lnTo>
                      <a:pt x="135" y="350"/>
                    </a:lnTo>
                    <a:lnTo>
                      <a:pt x="144" y="335"/>
                    </a:lnTo>
                    <a:lnTo>
                      <a:pt x="153" y="320"/>
                    </a:lnTo>
                    <a:lnTo>
                      <a:pt x="161" y="305"/>
                    </a:lnTo>
                    <a:lnTo>
                      <a:pt x="171" y="291"/>
                    </a:lnTo>
                    <a:lnTo>
                      <a:pt x="180" y="276"/>
                    </a:lnTo>
                    <a:lnTo>
                      <a:pt x="188" y="260"/>
                    </a:lnTo>
                    <a:lnTo>
                      <a:pt x="196" y="248"/>
                    </a:lnTo>
                    <a:lnTo>
                      <a:pt x="207" y="233"/>
                    </a:lnTo>
                    <a:lnTo>
                      <a:pt x="220" y="218"/>
                    </a:lnTo>
                    <a:lnTo>
                      <a:pt x="235" y="202"/>
                    </a:lnTo>
                    <a:lnTo>
                      <a:pt x="249" y="186"/>
                    </a:lnTo>
                    <a:lnTo>
                      <a:pt x="265" y="173"/>
                    </a:lnTo>
                    <a:lnTo>
                      <a:pt x="278" y="161"/>
                    </a:lnTo>
                    <a:lnTo>
                      <a:pt x="289" y="153"/>
                    </a:lnTo>
                    <a:lnTo>
                      <a:pt x="294" y="151"/>
                    </a:lnTo>
                    <a:lnTo>
                      <a:pt x="299" y="149"/>
                    </a:lnTo>
                    <a:lnTo>
                      <a:pt x="307" y="147"/>
                    </a:lnTo>
                    <a:lnTo>
                      <a:pt x="314" y="145"/>
                    </a:lnTo>
                    <a:lnTo>
                      <a:pt x="322" y="144"/>
                    </a:lnTo>
                    <a:lnTo>
                      <a:pt x="330" y="142"/>
                    </a:lnTo>
                    <a:lnTo>
                      <a:pt x="338" y="139"/>
                    </a:lnTo>
                    <a:lnTo>
                      <a:pt x="345" y="137"/>
                    </a:lnTo>
                    <a:lnTo>
                      <a:pt x="356" y="133"/>
                    </a:lnTo>
                    <a:lnTo>
                      <a:pt x="366" y="129"/>
                    </a:lnTo>
                    <a:lnTo>
                      <a:pt x="375" y="128"/>
                    </a:lnTo>
                    <a:lnTo>
                      <a:pt x="382" y="126"/>
                    </a:lnTo>
                    <a:lnTo>
                      <a:pt x="390" y="125"/>
                    </a:lnTo>
                    <a:lnTo>
                      <a:pt x="398" y="122"/>
                    </a:lnTo>
                    <a:lnTo>
                      <a:pt x="408" y="119"/>
                    </a:lnTo>
                    <a:lnTo>
                      <a:pt x="419" y="114"/>
                    </a:lnTo>
                    <a:lnTo>
                      <a:pt x="432" y="107"/>
                    </a:lnTo>
                    <a:lnTo>
                      <a:pt x="446" y="101"/>
                    </a:lnTo>
                    <a:lnTo>
                      <a:pt x="459" y="94"/>
                    </a:lnTo>
                    <a:lnTo>
                      <a:pt x="472" y="87"/>
                    </a:lnTo>
                    <a:lnTo>
                      <a:pt x="486" y="80"/>
                    </a:lnTo>
                    <a:lnTo>
                      <a:pt x="499" y="73"/>
                    </a:lnTo>
                    <a:lnTo>
                      <a:pt x="512" y="66"/>
                    </a:lnTo>
                    <a:lnTo>
                      <a:pt x="525" y="58"/>
                    </a:lnTo>
                    <a:lnTo>
                      <a:pt x="538" y="51"/>
                    </a:lnTo>
                    <a:lnTo>
                      <a:pt x="551" y="43"/>
                    </a:lnTo>
                    <a:lnTo>
                      <a:pt x="564" y="37"/>
                    </a:lnTo>
                    <a:lnTo>
                      <a:pt x="578" y="29"/>
                    </a:lnTo>
                    <a:lnTo>
                      <a:pt x="591" y="22"/>
                    </a:lnTo>
                    <a:lnTo>
                      <a:pt x="604" y="15"/>
                    </a:lnTo>
                    <a:lnTo>
                      <a:pt x="617" y="7"/>
                    </a:lnTo>
                    <a:lnTo>
                      <a:pt x="630" y="0"/>
                    </a:lnTo>
                    <a:close/>
                  </a:path>
                </a:pathLst>
              </a:custGeom>
              <a:solidFill>
                <a:srgbClr val="B9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Freeform 44"/>
              <p:cNvSpPr>
                <a:spLocks/>
              </p:cNvSpPr>
              <p:nvPr/>
            </p:nvSpPr>
            <p:spPr bwMode="auto">
              <a:xfrm>
                <a:off x="3837" y="1290"/>
                <a:ext cx="8" cy="52"/>
              </a:xfrm>
              <a:custGeom>
                <a:avLst/>
                <a:gdLst>
                  <a:gd name="T0" fmla="*/ 11 w 23"/>
                  <a:gd name="T1" fmla="*/ 210 h 210"/>
                  <a:gd name="T2" fmla="*/ 11 w 23"/>
                  <a:gd name="T3" fmla="*/ 210 h 210"/>
                  <a:gd name="T4" fmla="*/ 16 w 23"/>
                  <a:gd name="T5" fmla="*/ 158 h 210"/>
                  <a:gd name="T6" fmla="*/ 19 w 23"/>
                  <a:gd name="T7" fmla="*/ 105 h 210"/>
                  <a:gd name="T8" fmla="*/ 21 w 23"/>
                  <a:gd name="T9" fmla="*/ 53 h 210"/>
                  <a:gd name="T10" fmla="*/ 23 w 23"/>
                  <a:gd name="T11" fmla="*/ 0 h 210"/>
                  <a:gd name="T12" fmla="*/ 12 w 23"/>
                  <a:gd name="T13" fmla="*/ 0 h 210"/>
                  <a:gd name="T14" fmla="*/ 10 w 23"/>
                  <a:gd name="T15" fmla="*/ 53 h 210"/>
                  <a:gd name="T16" fmla="*/ 8 w 23"/>
                  <a:gd name="T17" fmla="*/ 105 h 210"/>
                  <a:gd name="T18" fmla="*/ 5 w 23"/>
                  <a:gd name="T19" fmla="*/ 158 h 210"/>
                  <a:gd name="T20" fmla="*/ 0 w 23"/>
                  <a:gd name="T21" fmla="*/ 210 h 210"/>
                  <a:gd name="T22" fmla="*/ 0 w 23"/>
                  <a:gd name="T23" fmla="*/ 210 h 210"/>
                  <a:gd name="T24" fmla="*/ 11 w 23"/>
                  <a:gd name="T25" fmla="*/ 210 h 2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210"/>
                  <a:gd name="T41" fmla="*/ 23 w 23"/>
                  <a:gd name="T42" fmla="*/ 210 h 21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210">
                    <a:moveTo>
                      <a:pt x="11" y="210"/>
                    </a:moveTo>
                    <a:lnTo>
                      <a:pt x="11" y="210"/>
                    </a:lnTo>
                    <a:lnTo>
                      <a:pt x="16" y="158"/>
                    </a:lnTo>
                    <a:lnTo>
                      <a:pt x="19" y="105"/>
                    </a:lnTo>
                    <a:lnTo>
                      <a:pt x="21" y="53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10" y="53"/>
                    </a:lnTo>
                    <a:lnTo>
                      <a:pt x="8" y="105"/>
                    </a:lnTo>
                    <a:lnTo>
                      <a:pt x="5" y="158"/>
                    </a:lnTo>
                    <a:lnTo>
                      <a:pt x="0" y="210"/>
                    </a:lnTo>
                    <a:lnTo>
                      <a:pt x="11" y="2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Freeform 45"/>
              <p:cNvSpPr>
                <a:spLocks/>
              </p:cNvSpPr>
              <p:nvPr/>
            </p:nvSpPr>
            <p:spPr bwMode="auto">
              <a:xfrm>
                <a:off x="3826" y="1342"/>
                <a:ext cx="14" cy="33"/>
              </a:xfrm>
              <a:custGeom>
                <a:avLst/>
                <a:gdLst>
                  <a:gd name="T0" fmla="*/ 11 w 36"/>
                  <a:gd name="T1" fmla="*/ 128 h 133"/>
                  <a:gd name="T2" fmla="*/ 11 w 36"/>
                  <a:gd name="T3" fmla="*/ 129 h 133"/>
                  <a:gd name="T4" fmla="*/ 18 w 36"/>
                  <a:gd name="T5" fmla="*/ 98 h 133"/>
                  <a:gd name="T6" fmla="*/ 25 w 36"/>
                  <a:gd name="T7" fmla="*/ 64 h 133"/>
                  <a:gd name="T8" fmla="*/ 32 w 36"/>
                  <a:gd name="T9" fmla="*/ 32 h 133"/>
                  <a:gd name="T10" fmla="*/ 36 w 36"/>
                  <a:gd name="T11" fmla="*/ 0 h 133"/>
                  <a:gd name="T12" fmla="*/ 25 w 36"/>
                  <a:gd name="T13" fmla="*/ 0 h 133"/>
                  <a:gd name="T14" fmla="*/ 21 w 36"/>
                  <a:gd name="T15" fmla="*/ 30 h 133"/>
                  <a:gd name="T16" fmla="*/ 15 w 36"/>
                  <a:gd name="T17" fmla="*/ 62 h 133"/>
                  <a:gd name="T18" fmla="*/ 7 w 36"/>
                  <a:gd name="T19" fmla="*/ 95 h 133"/>
                  <a:gd name="T20" fmla="*/ 0 w 36"/>
                  <a:gd name="T21" fmla="*/ 127 h 133"/>
                  <a:gd name="T22" fmla="*/ 0 w 36"/>
                  <a:gd name="T23" fmla="*/ 128 h 133"/>
                  <a:gd name="T24" fmla="*/ 0 w 36"/>
                  <a:gd name="T25" fmla="*/ 127 h 133"/>
                  <a:gd name="T26" fmla="*/ 2 w 36"/>
                  <a:gd name="T27" fmla="*/ 132 h 133"/>
                  <a:gd name="T28" fmla="*/ 5 w 36"/>
                  <a:gd name="T29" fmla="*/ 133 h 133"/>
                  <a:gd name="T30" fmla="*/ 9 w 36"/>
                  <a:gd name="T31" fmla="*/ 133 h 133"/>
                  <a:gd name="T32" fmla="*/ 11 w 36"/>
                  <a:gd name="T33" fmla="*/ 129 h 133"/>
                  <a:gd name="T34" fmla="*/ 11 w 36"/>
                  <a:gd name="T35" fmla="*/ 128 h 13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6"/>
                  <a:gd name="T55" fmla="*/ 0 h 133"/>
                  <a:gd name="T56" fmla="*/ 36 w 36"/>
                  <a:gd name="T57" fmla="*/ 133 h 13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6" h="133">
                    <a:moveTo>
                      <a:pt x="11" y="128"/>
                    </a:moveTo>
                    <a:lnTo>
                      <a:pt x="11" y="129"/>
                    </a:lnTo>
                    <a:lnTo>
                      <a:pt x="18" y="98"/>
                    </a:lnTo>
                    <a:lnTo>
                      <a:pt x="25" y="64"/>
                    </a:lnTo>
                    <a:lnTo>
                      <a:pt x="32" y="32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21" y="30"/>
                    </a:lnTo>
                    <a:lnTo>
                      <a:pt x="15" y="62"/>
                    </a:lnTo>
                    <a:lnTo>
                      <a:pt x="7" y="95"/>
                    </a:lnTo>
                    <a:lnTo>
                      <a:pt x="0" y="127"/>
                    </a:lnTo>
                    <a:lnTo>
                      <a:pt x="0" y="128"/>
                    </a:lnTo>
                    <a:lnTo>
                      <a:pt x="0" y="127"/>
                    </a:lnTo>
                    <a:lnTo>
                      <a:pt x="2" y="132"/>
                    </a:lnTo>
                    <a:lnTo>
                      <a:pt x="5" y="133"/>
                    </a:lnTo>
                    <a:lnTo>
                      <a:pt x="9" y="133"/>
                    </a:lnTo>
                    <a:lnTo>
                      <a:pt x="11" y="129"/>
                    </a:lnTo>
                    <a:lnTo>
                      <a:pt x="11" y="1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Freeform 46"/>
              <p:cNvSpPr>
                <a:spLocks/>
              </p:cNvSpPr>
              <p:nvPr/>
            </p:nvSpPr>
            <p:spPr bwMode="auto">
              <a:xfrm>
                <a:off x="3826" y="1374"/>
                <a:ext cx="6" cy="61"/>
              </a:xfrm>
              <a:custGeom>
                <a:avLst/>
                <a:gdLst>
                  <a:gd name="T0" fmla="*/ 16 w 16"/>
                  <a:gd name="T1" fmla="*/ 244 h 244"/>
                  <a:gd name="T2" fmla="*/ 16 w 16"/>
                  <a:gd name="T3" fmla="*/ 244 h 244"/>
                  <a:gd name="T4" fmla="*/ 13 w 16"/>
                  <a:gd name="T5" fmla="*/ 183 h 244"/>
                  <a:gd name="T6" fmla="*/ 13 w 16"/>
                  <a:gd name="T7" fmla="*/ 121 h 244"/>
                  <a:gd name="T8" fmla="*/ 13 w 16"/>
                  <a:gd name="T9" fmla="*/ 61 h 244"/>
                  <a:gd name="T10" fmla="*/ 12 w 16"/>
                  <a:gd name="T11" fmla="*/ 0 h 244"/>
                  <a:gd name="T12" fmla="*/ 1 w 16"/>
                  <a:gd name="T13" fmla="*/ 0 h 244"/>
                  <a:gd name="T14" fmla="*/ 0 w 16"/>
                  <a:gd name="T15" fmla="*/ 61 h 244"/>
                  <a:gd name="T16" fmla="*/ 0 w 16"/>
                  <a:gd name="T17" fmla="*/ 121 h 244"/>
                  <a:gd name="T18" fmla="*/ 3 w 16"/>
                  <a:gd name="T19" fmla="*/ 183 h 244"/>
                  <a:gd name="T20" fmla="*/ 5 w 16"/>
                  <a:gd name="T21" fmla="*/ 244 h 244"/>
                  <a:gd name="T22" fmla="*/ 5 w 16"/>
                  <a:gd name="T23" fmla="*/ 244 h 244"/>
                  <a:gd name="T24" fmla="*/ 16 w 16"/>
                  <a:gd name="T25" fmla="*/ 244 h 2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244"/>
                  <a:gd name="T41" fmla="*/ 16 w 16"/>
                  <a:gd name="T42" fmla="*/ 244 h 2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244">
                    <a:moveTo>
                      <a:pt x="16" y="244"/>
                    </a:moveTo>
                    <a:lnTo>
                      <a:pt x="16" y="244"/>
                    </a:lnTo>
                    <a:lnTo>
                      <a:pt x="13" y="183"/>
                    </a:lnTo>
                    <a:lnTo>
                      <a:pt x="13" y="121"/>
                    </a:lnTo>
                    <a:lnTo>
                      <a:pt x="13" y="61"/>
                    </a:lnTo>
                    <a:lnTo>
                      <a:pt x="12" y="0"/>
                    </a:lnTo>
                    <a:lnTo>
                      <a:pt x="1" y="0"/>
                    </a:lnTo>
                    <a:lnTo>
                      <a:pt x="0" y="61"/>
                    </a:lnTo>
                    <a:lnTo>
                      <a:pt x="0" y="121"/>
                    </a:lnTo>
                    <a:lnTo>
                      <a:pt x="3" y="183"/>
                    </a:lnTo>
                    <a:lnTo>
                      <a:pt x="5" y="244"/>
                    </a:lnTo>
                    <a:lnTo>
                      <a:pt x="16" y="2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Freeform 47"/>
              <p:cNvSpPr>
                <a:spLocks/>
              </p:cNvSpPr>
              <p:nvPr/>
            </p:nvSpPr>
            <p:spPr bwMode="auto">
              <a:xfrm>
                <a:off x="3829" y="1435"/>
                <a:ext cx="12" cy="44"/>
              </a:xfrm>
              <a:custGeom>
                <a:avLst/>
                <a:gdLst>
                  <a:gd name="T0" fmla="*/ 33 w 33"/>
                  <a:gd name="T1" fmla="*/ 175 h 175"/>
                  <a:gd name="T2" fmla="*/ 32 w 33"/>
                  <a:gd name="T3" fmla="*/ 175 h 175"/>
                  <a:gd name="T4" fmla="*/ 30 w 33"/>
                  <a:gd name="T5" fmla="*/ 131 h 175"/>
                  <a:gd name="T6" fmla="*/ 24 w 33"/>
                  <a:gd name="T7" fmla="*/ 88 h 175"/>
                  <a:gd name="T8" fmla="*/ 16 w 33"/>
                  <a:gd name="T9" fmla="*/ 43 h 175"/>
                  <a:gd name="T10" fmla="*/ 11 w 33"/>
                  <a:gd name="T11" fmla="*/ 0 h 175"/>
                  <a:gd name="T12" fmla="*/ 0 w 33"/>
                  <a:gd name="T13" fmla="*/ 0 h 175"/>
                  <a:gd name="T14" fmla="*/ 5 w 33"/>
                  <a:gd name="T15" fmla="*/ 43 h 175"/>
                  <a:gd name="T16" fmla="*/ 13 w 33"/>
                  <a:gd name="T17" fmla="*/ 88 h 175"/>
                  <a:gd name="T18" fmla="*/ 19 w 33"/>
                  <a:gd name="T19" fmla="*/ 131 h 175"/>
                  <a:gd name="T20" fmla="*/ 21 w 33"/>
                  <a:gd name="T21" fmla="*/ 175 h 175"/>
                  <a:gd name="T22" fmla="*/ 20 w 33"/>
                  <a:gd name="T23" fmla="*/ 175 h 175"/>
                  <a:gd name="T24" fmla="*/ 33 w 33"/>
                  <a:gd name="T25" fmla="*/ 175 h 1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3"/>
                  <a:gd name="T40" fmla="*/ 0 h 175"/>
                  <a:gd name="T41" fmla="*/ 33 w 33"/>
                  <a:gd name="T42" fmla="*/ 175 h 1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3" h="175">
                    <a:moveTo>
                      <a:pt x="33" y="175"/>
                    </a:moveTo>
                    <a:lnTo>
                      <a:pt x="32" y="175"/>
                    </a:lnTo>
                    <a:lnTo>
                      <a:pt x="30" y="131"/>
                    </a:lnTo>
                    <a:lnTo>
                      <a:pt x="24" y="88"/>
                    </a:lnTo>
                    <a:lnTo>
                      <a:pt x="16" y="43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5" y="43"/>
                    </a:lnTo>
                    <a:lnTo>
                      <a:pt x="13" y="88"/>
                    </a:lnTo>
                    <a:lnTo>
                      <a:pt x="19" y="131"/>
                    </a:lnTo>
                    <a:lnTo>
                      <a:pt x="21" y="175"/>
                    </a:lnTo>
                    <a:lnTo>
                      <a:pt x="20" y="175"/>
                    </a:lnTo>
                    <a:lnTo>
                      <a:pt x="33" y="17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Freeform 48"/>
              <p:cNvSpPr>
                <a:spLocks/>
              </p:cNvSpPr>
              <p:nvPr/>
            </p:nvSpPr>
            <p:spPr bwMode="auto">
              <a:xfrm>
                <a:off x="3829" y="1479"/>
                <a:ext cx="12" cy="10"/>
              </a:xfrm>
              <a:custGeom>
                <a:avLst/>
                <a:gdLst>
                  <a:gd name="T0" fmla="*/ 4 w 33"/>
                  <a:gd name="T1" fmla="*/ 39 h 39"/>
                  <a:gd name="T2" fmla="*/ 4 w 33"/>
                  <a:gd name="T3" fmla="*/ 39 h 39"/>
                  <a:gd name="T4" fmla="*/ 14 w 33"/>
                  <a:gd name="T5" fmla="*/ 32 h 39"/>
                  <a:gd name="T6" fmla="*/ 23 w 33"/>
                  <a:gd name="T7" fmla="*/ 23 h 39"/>
                  <a:gd name="T8" fmla="*/ 30 w 33"/>
                  <a:gd name="T9" fmla="*/ 13 h 39"/>
                  <a:gd name="T10" fmla="*/ 33 w 33"/>
                  <a:gd name="T11" fmla="*/ 0 h 39"/>
                  <a:gd name="T12" fmla="*/ 20 w 33"/>
                  <a:gd name="T13" fmla="*/ 0 h 39"/>
                  <a:gd name="T14" fmla="*/ 19 w 33"/>
                  <a:gd name="T15" fmla="*/ 8 h 39"/>
                  <a:gd name="T16" fmla="*/ 14 w 33"/>
                  <a:gd name="T17" fmla="*/ 16 h 39"/>
                  <a:gd name="T18" fmla="*/ 7 w 33"/>
                  <a:gd name="T19" fmla="*/ 23 h 39"/>
                  <a:gd name="T20" fmla="*/ 0 w 33"/>
                  <a:gd name="T21" fmla="*/ 28 h 39"/>
                  <a:gd name="T22" fmla="*/ 0 w 33"/>
                  <a:gd name="T23" fmla="*/ 28 h 39"/>
                  <a:gd name="T24" fmla="*/ 4 w 33"/>
                  <a:gd name="T25" fmla="*/ 39 h 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3"/>
                  <a:gd name="T40" fmla="*/ 0 h 39"/>
                  <a:gd name="T41" fmla="*/ 33 w 33"/>
                  <a:gd name="T42" fmla="*/ 39 h 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3" h="39">
                    <a:moveTo>
                      <a:pt x="4" y="39"/>
                    </a:moveTo>
                    <a:lnTo>
                      <a:pt x="4" y="39"/>
                    </a:lnTo>
                    <a:lnTo>
                      <a:pt x="14" y="32"/>
                    </a:lnTo>
                    <a:lnTo>
                      <a:pt x="23" y="23"/>
                    </a:lnTo>
                    <a:lnTo>
                      <a:pt x="30" y="13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19" y="8"/>
                    </a:lnTo>
                    <a:lnTo>
                      <a:pt x="14" y="16"/>
                    </a:lnTo>
                    <a:lnTo>
                      <a:pt x="7" y="23"/>
                    </a:lnTo>
                    <a:lnTo>
                      <a:pt x="0" y="28"/>
                    </a:lnTo>
                    <a:lnTo>
                      <a:pt x="4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Freeform 49"/>
              <p:cNvSpPr>
                <a:spLocks/>
              </p:cNvSpPr>
              <p:nvPr/>
            </p:nvSpPr>
            <p:spPr bwMode="auto">
              <a:xfrm>
                <a:off x="3808" y="1486"/>
                <a:ext cx="22" cy="5"/>
              </a:xfrm>
              <a:custGeom>
                <a:avLst/>
                <a:gdLst>
                  <a:gd name="T0" fmla="*/ 13 w 58"/>
                  <a:gd name="T1" fmla="*/ 15 h 20"/>
                  <a:gd name="T2" fmla="*/ 7 w 58"/>
                  <a:gd name="T3" fmla="*/ 20 h 20"/>
                  <a:gd name="T4" fmla="*/ 13 w 58"/>
                  <a:gd name="T5" fmla="*/ 19 h 20"/>
                  <a:gd name="T6" fmla="*/ 19 w 58"/>
                  <a:gd name="T7" fmla="*/ 20 h 20"/>
                  <a:gd name="T8" fmla="*/ 25 w 58"/>
                  <a:gd name="T9" fmla="*/ 19 h 20"/>
                  <a:gd name="T10" fmla="*/ 32 w 58"/>
                  <a:gd name="T11" fmla="*/ 18 h 20"/>
                  <a:gd name="T12" fmla="*/ 40 w 58"/>
                  <a:gd name="T13" fmla="*/ 18 h 20"/>
                  <a:gd name="T14" fmla="*/ 45 w 58"/>
                  <a:gd name="T15" fmla="*/ 16 h 20"/>
                  <a:gd name="T16" fmla="*/ 53 w 58"/>
                  <a:gd name="T17" fmla="*/ 15 h 20"/>
                  <a:gd name="T18" fmla="*/ 58 w 58"/>
                  <a:gd name="T19" fmla="*/ 11 h 20"/>
                  <a:gd name="T20" fmla="*/ 54 w 58"/>
                  <a:gd name="T21" fmla="*/ 0 h 20"/>
                  <a:gd name="T22" fmla="*/ 48 w 58"/>
                  <a:gd name="T23" fmla="*/ 3 h 20"/>
                  <a:gd name="T24" fmla="*/ 43 w 58"/>
                  <a:gd name="T25" fmla="*/ 4 h 20"/>
                  <a:gd name="T26" fmla="*/ 37 w 58"/>
                  <a:gd name="T27" fmla="*/ 7 h 20"/>
                  <a:gd name="T28" fmla="*/ 32 w 58"/>
                  <a:gd name="T29" fmla="*/ 7 h 20"/>
                  <a:gd name="T30" fmla="*/ 25 w 58"/>
                  <a:gd name="T31" fmla="*/ 8 h 20"/>
                  <a:gd name="T32" fmla="*/ 19 w 58"/>
                  <a:gd name="T33" fmla="*/ 7 h 20"/>
                  <a:gd name="T34" fmla="*/ 13 w 58"/>
                  <a:gd name="T35" fmla="*/ 8 h 20"/>
                  <a:gd name="T36" fmla="*/ 7 w 58"/>
                  <a:gd name="T37" fmla="*/ 9 h 20"/>
                  <a:gd name="T38" fmla="*/ 0 w 58"/>
                  <a:gd name="T39" fmla="*/ 15 h 20"/>
                  <a:gd name="T40" fmla="*/ 7 w 58"/>
                  <a:gd name="T41" fmla="*/ 9 h 20"/>
                  <a:gd name="T42" fmla="*/ 4 w 58"/>
                  <a:gd name="T43" fmla="*/ 11 h 20"/>
                  <a:gd name="T44" fmla="*/ 3 w 58"/>
                  <a:gd name="T45" fmla="*/ 15 h 20"/>
                  <a:gd name="T46" fmla="*/ 4 w 58"/>
                  <a:gd name="T47" fmla="*/ 18 h 20"/>
                  <a:gd name="T48" fmla="*/ 7 w 58"/>
                  <a:gd name="T49" fmla="*/ 20 h 20"/>
                  <a:gd name="T50" fmla="*/ 13 w 58"/>
                  <a:gd name="T51" fmla="*/ 15 h 2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8"/>
                  <a:gd name="T79" fmla="*/ 0 h 20"/>
                  <a:gd name="T80" fmla="*/ 58 w 58"/>
                  <a:gd name="T81" fmla="*/ 20 h 2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8" h="20">
                    <a:moveTo>
                      <a:pt x="13" y="15"/>
                    </a:moveTo>
                    <a:lnTo>
                      <a:pt x="7" y="20"/>
                    </a:lnTo>
                    <a:lnTo>
                      <a:pt x="13" y="19"/>
                    </a:lnTo>
                    <a:lnTo>
                      <a:pt x="19" y="20"/>
                    </a:lnTo>
                    <a:lnTo>
                      <a:pt x="25" y="19"/>
                    </a:lnTo>
                    <a:lnTo>
                      <a:pt x="32" y="18"/>
                    </a:lnTo>
                    <a:lnTo>
                      <a:pt x="40" y="18"/>
                    </a:lnTo>
                    <a:lnTo>
                      <a:pt x="45" y="16"/>
                    </a:lnTo>
                    <a:lnTo>
                      <a:pt x="53" y="15"/>
                    </a:lnTo>
                    <a:lnTo>
                      <a:pt x="58" y="11"/>
                    </a:lnTo>
                    <a:lnTo>
                      <a:pt x="54" y="0"/>
                    </a:lnTo>
                    <a:lnTo>
                      <a:pt x="48" y="3"/>
                    </a:lnTo>
                    <a:lnTo>
                      <a:pt x="43" y="4"/>
                    </a:lnTo>
                    <a:lnTo>
                      <a:pt x="37" y="7"/>
                    </a:lnTo>
                    <a:lnTo>
                      <a:pt x="32" y="7"/>
                    </a:lnTo>
                    <a:lnTo>
                      <a:pt x="25" y="8"/>
                    </a:lnTo>
                    <a:lnTo>
                      <a:pt x="19" y="7"/>
                    </a:lnTo>
                    <a:lnTo>
                      <a:pt x="13" y="8"/>
                    </a:lnTo>
                    <a:lnTo>
                      <a:pt x="7" y="9"/>
                    </a:lnTo>
                    <a:lnTo>
                      <a:pt x="0" y="15"/>
                    </a:lnTo>
                    <a:lnTo>
                      <a:pt x="7" y="9"/>
                    </a:lnTo>
                    <a:lnTo>
                      <a:pt x="4" y="11"/>
                    </a:lnTo>
                    <a:lnTo>
                      <a:pt x="3" y="15"/>
                    </a:lnTo>
                    <a:lnTo>
                      <a:pt x="4" y="18"/>
                    </a:lnTo>
                    <a:lnTo>
                      <a:pt x="7" y="20"/>
                    </a:lnTo>
                    <a:lnTo>
                      <a:pt x="13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Freeform 50"/>
              <p:cNvSpPr>
                <a:spLocks/>
              </p:cNvSpPr>
              <p:nvPr/>
            </p:nvSpPr>
            <p:spPr bwMode="auto">
              <a:xfrm>
                <a:off x="3808" y="1490"/>
                <a:ext cx="5" cy="41"/>
              </a:xfrm>
              <a:custGeom>
                <a:avLst/>
                <a:gdLst>
                  <a:gd name="T0" fmla="*/ 7 w 13"/>
                  <a:gd name="T1" fmla="*/ 164 h 165"/>
                  <a:gd name="T2" fmla="*/ 13 w 13"/>
                  <a:gd name="T3" fmla="*/ 158 h 165"/>
                  <a:gd name="T4" fmla="*/ 13 w 13"/>
                  <a:gd name="T5" fmla="*/ 118 h 165"/>
                  <a:gd name="T6" fmla="*/ 13 w 13"/>
                  <a:gd name="T7" fmla="*/ 79 h 165"/>
                  <a:gd name="T8" fmla="*/ 13 w 13"/>
                  <a:gd name="T9" fmla="*/ 40 h 165"/>
                  <a:gd name="T10" fmla="*/ 13 w 13"/>
                  <a:gd name="T11" fmla="*/ 0 h 165"/>
                  <a:gd name="T12" fmla="*/ 0 w 13"/>
                  <a:gd name="T13" fmla="*/ 0 h 165"/>
                  <a:gd name="T14" fmla="*/ 0 w 13"/>
                  <a:gd name="T15" fmla="*/ 40 h 165"/>
                  <a:gd name="T16" fmla="*/ 0 w 13"/>
                  <a:gd name="T17" fmla="*/ 79 h 165"/>
                  <a:gd name="T18" fmla="*/ 0 w 13"/>
                  <a:gd name="T19" fmla="*/ 118 h 165"/>
                  <a:gd name="T20" fmla="*/ 0 w 13"/>
                  <a:gd name="T21" fmla="*/ 158 h 165"/>
                  <a:gd name="T22" fmla="*/ 7 w 13"/>
                  <a:gd name="T23" fmla="*/ 153 h 165"/>
                  <a:gd name="T24" fmla="*/ 0 w 13"/>
                  <a:gd name="T25" fmla="*/ 158 h 165"/>
                  <a:gd name="T26" fmla="*/ 3 w 13"/>
                  <a:gd name="T27" fmla="*/ 163 h 165"/>
                  <a:gd name="T28" fmla="*/ 7 w 13"/>
                  <a:gd name="T29" fmla="*/ 165 h 165"/>
                  <a:gd name="T30" fmla="*/ 11 w 13"/>
                  <a:gd name="T31" fmla="*/ 163 h 165"/>
                  <a:gd name="T32" fmla="*/ 13 w 13"/>
                  <a:gd name="T33" fmla="*/ 158 h 165"/>
                  <a:gd name="T34" fmla="*/ 7 w 13"/>
                  <a:gd name="T35" fmla="*/ 164 h 16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"/>
                  <a:gd name="T55" fmla="*/ 0 h 165"/>
                  <a:gd name="T56" fmla="*/ 13 w 13"/>
                  <a:gd name="T57" fmla="*/ 165 h 16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" h="165">
                    <a:moveTo>
                      <a:pt x="7" y="164"/>
                    </a:moveTo>
                    <a:lnTo>
                      <a:pt x="13" y="158"/>
                    </a:lnTo>
                    <a:lnTo>
                      <a:pt x="13" y="118"/>
                    </a:lnTo>
                    <a:lnTo>
                      <a:pt x="13" y="79"/>
                    </a:lnTo>
                    <a:lnTo>
                      <a:pt x="13" y="40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40"/>
                    </a:lnTo>
                    <a:lnTo>
                      <a:pt x="0" y="79"/>
                    </a:lnTo>
                    <a:lnTo>
                      <a:pt x="0" y="118"/>
                    </a:lnTo>
                    <a:lnTo>
                      <a:pt x="0" y="158"/>
                    </a:lnTo>
                    <a:lnTo>
                      <a:pt x="7" y="153"/>
                    </a:lnTo>
                    <a:lnTo>
                      <a:pt x="0" y="158"/>
                    </a:lnTo>
                    <a:lnTo>
                      <a:pt x="3" y="163"/>
                    </a:lnTo>
                    <a:lnTo>
                      <a:pt x="7" y="165"/>
                    </a:lnTo>
                    <a:lnTo>
                      <a:pt x="11" y="163"/>
                    </a:lnTo>
                    <a:lnTo>
                      <a:pt x="13" y="158"/>
                    </a:lnTo>
                    <a:lnTo>
                      <a:pt x="7" y="1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Freeform 51"/>
              <p:cNvSpPr>
                <a:spLocks/>
              </p:cNvSpPr>
              <p:nvPr/>
            </p:nvSpPr>
            <p:spPr bwMode="auto">
              <a:xfrm>
                <a:off x="3603" y="1523"/>
                <a:ext cx="207" cy="8"/>
              </a:xfrm>
              <a:custGeom>
                <a:avLst/>
                <a:gdLst>
                  <a:gd name="T0" fmla="*/ 0 w 546"/>
                  <a:gd name="T1" fmla="*/ 6 h 33"/>
                  <a:gd name="T2" fmla="*/ 5 w 546"/>
                  <a:gd name="T3" fmla="*/ 11 h 33"/>
                  <a:gd name="T4" fmla="*/ 39 w 546"/>
                  <a:gd name="T5" fmla="*/ 13 h 33"/>
                  <a:gd name="T6" fmla="*/ 73 w 546"/>
                  <a:gd name="T7" fmla="*/ 14 h 33"/>
                  <a:gd name="T8" fmla="*/ 106 w 546"/>
                  <a:gd name="T9" fmla="*/ 15 h 33"/>
                  <a:gd name="T10" fmla="*/ 140 w 546"/>
                  <a:gd name="T11" fmla="*/ 17 h 33"/>
                  <a:gd name="T12" fmla="*/ 174 w 546"/>
                  <a:gd name="T13" fmla="*/ 18 h 33"/>
                  <a:gd name="T14" fmla="*/ 208 w 546"/>
                  <a:gd name="T15" fmla="*/ 19 h 33"/>
                  <a:gd name="T16" fmla="*/ 241 w 546"/>
                  <a:gd name="T17" fmla="*/ 21 h 33"/>
                  <a:gd name="T18" fmla="*/ 275 w 546"/>
                  <a:gd name="T19" fmla="*/ 22 h 33"/>
                  <a:gd name="T20" fmla="*/ 309 w 546"/>
                  <a:gd name="T21" fmla="*/ 24 h 33"/>
                  <a:gd name="T22" fmla="*/ 342 w 546"/>
                  <a:gd name="T23" fmla="*/ 25 h 33"/>
                  <a:gd name="T24" fmla="*/ 376 w 546"/>
                  <a:gd name="T25" fmla="*/ 26 h 33"/>
                  <a:gd name="T26" fmla="*/ 411 w 546"/>
                  <a:gd name="T27" fmla="*/ 27 h 33"/>
                  <a:gd name="T28" fmla="*/ 445 w 546"/>
                  <a:gd name="T29" fmla="*/ 30 h 33"/>
                  <a:gd name="T30" fmla="*/ 478 w 546"/>
                  <a:gd name="T31" fmla="*/ 31 h 33"/>
                  <a:gd name="T32" fmla="*/ 512 w 546"/>
                  <a:gd name="T33" fmla="*/ 32 h 33"/>
                  <a:gd name="T34" fmla="*/ 546 w 546"/>
                  <a:gd name="T35" fmla="*/ 33 h 33"/>
                  <a:gd name="T36" fmla="*/ 546 w 546"/>
                  <a:gd name="T37" fmla="*/ 22 h 33"/>
                  <a:gd name="T38" fmla="*/ 512 w 546"/>
                  <a:gd name="T39" fmla="*/ 21 h 33"/>
                  <a:gd name="T40" fmla="*/ 478 w 546"/>
                  <a:gd name="T41" fmla="*/ 19 h 33"/>
                  <a:gd name="T42" fmla="*/ 445 w 546"/>
                  <a:gd name="T43" fmla="*/ 18 h 33"/>
                  <a:gd name="T44" fmla="*/ 411 w 546"/>
                  <a:gd name="T45" fmla="*/ 16 h 33"/>
                  <a:gd name="T46" fmla="*/ 376 w 546"/>
                  <a:gd name="T47" fmla="*/ 15 h 33"/>
                  <a:gd name="T48" fmla="*/ 342 w 546"/>
                  <a:gd name="T49" fmla="*/ 14 h 33"/>
                  <a:gd name="T50" fmla="*/ 309 w 546"/>
                  <a:gd name="T51" fmla="*/ 13 h 33"/>
                  <a:gd name="T52" fmla="*/ 275 w 546"/>
                  <a:gd name="T53" fmla="*/ 10 h 33"/>
                  <a:gd name="T54" fmla="*/ 241 w 546"/>
                  <a:gd name="T55" fmla="*/ 9 h 33"/>
                  <a:gd name="T56" fmla="*/ 208 w 546"/>
                  <a:gd name="T57" fmla="*/ 8 h 33"/>
                  <a:gd name="T58" fmla="*/ 174 w 546"/>
                  <a:gd name="T59" fmla="*/ 7 h 33"/>
                  <a:gd name="T60" fmla="*/ 140 w 546"/>
                  <a:gd name="T61" fmla="*/ 6 h 33"/>
                  <a:gd name="T62" fmla="*/ 106 w 546"/>
                  <a:gd name="T63" fmla="*/ 3 h 33"/>
                  <a:gd name="T64" fmla="*/ 73 w 546"/>
                  <a:gd name="T65" fmla="*/ 2 h 33"/>
                  <a:gd name="T66" fmla="*/ 39 w 546"/>
                  <a:gd name="T67" fmla="*/ 1 h 33"/>
                  <a:gd name="T68" fmla="*/ 5 w 546"/>
                  <a:gd name="T69" fmla="*/ 0 h 33"/>
                  <a:gd name="T70" fmla="*/ 11 w 546"/>
                  <a:gd name="T71" fmla="*/ 6 h 33"/>
                  <a:gd name="T72" fmla="*/ 5 w 546"/>
                  <a:gd name="T73" fmla="*/ 0 h 33"/>
                  <a:gd name="T74" fmla="*/ 2 w 546"/>
                  <a:gd name="T75" fmla="*/ 2 h 33"/>
                  <a:gd name="T76" fmla="*/ 1 w 546"/>
                  <a:gd name="T77" fmla="*/ 6 h 33"/>
                  <a:gd name="T78" fmla="*/ 2 w 546"/>
                  <a:gd name="T79" fmla="*/ 9 h 33"/>
                  <a:gd name="T80" fmla="*/ 5 w 546"/>
                  <a:gd name="T81" fmla="*/ 11 h 33"/>
                  <a:gd name="T82" fmla="*/ 0 w 546"/>
                  <a:gd name="T83" fmla="*/ 6 h 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46"/>
                  <a:gd name="T127" fmla="*/ 0 h 33"/>
                  <a:gd name="T128" fmla="*/ 546 w 546"/>
                  <a:gd name="T129" fmla="*/ 33 h 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46" h="33">
                    <a:moveTo>
                      <a:pt x="0" y="6"/>
                    </a:moveTo>
                    <a:lnTo>
                      <a:pt x="5" y="11"/>
                    </a:lnTo>
                    <a:lnTo>
                      <a:pt x="39" y="13"/>
                    </a:lnTo>
                    <a:lnTo>
                      <a:pt x="73" y="14"/>
                    </a:lnTo>
                    <a:lnTo>
                      <a:pt x="106" y="15"/>
                    </a:lnTo>
                    <a:lnTo>
                      <a:pt x="140" y="17"/>
                    </a:lnTo>
                    <a:lnTo>
                      <a:pt x="174" y="18"/>
                    </a:lnTo>
                    <a:lnTo>
                      <a:pt x="208" y="19"/>
                    </a:lnTo>
                    <a:lnTo>
                      <a:pt x="241" y="21"/>
                    </a:lnTo>
                    <a:lnTo>
                      <a:pt x="275" y="22"/>
                    </a:lnTo>
                    <a:lnTo>
                      <a:pt x="309" y="24"/>
                    </a:lnTo>
                    <a:lnTo>
                      <a:pt x="342" y="25"/>
                    </a:lnTo>
                    <a:lnTo>
                      <a:pt x="376" y="26"/>
                    </a:lnTo>
                    <a:lnTo>
                      <a:pt x="411" y="27"/>
                    </a:lnTo>
                    <a:lnTo>
                      <a:pt x="445" y="30"/>
                    </a:lnTo>
                    <a:lnTo>
                      <a:pt x="478" y="31"/>
                    </a:lnTo>
                    <a:lnTo>
                      <a:pt x="512" y="32"/>
                    </a:lnTo>
                    <a:lnTo>
                      <a:pt x="546" y="33"/>
                    </a:lnTo>
                    <a:lnTo>
                      <a:pt x="546" y="22"/>
                    </a:lnTo>
                    <a:lnTo>
                      <a:pt x="512" y="21"/>
                    </a:lnTo>
                    <a:lnTo>
                      <a:pt x="478" y="19"/>
                    </a:lnTo>
                    <a:lnTo>
                      <a:pt x="445" y="18"/>
                    </a:lnTo>
                    <a:lnTo>
                      <a:pt x="411" y="16"/>
                    </a:lnTo>
                    <a:lnTo>
                      <a:pt x="376" y="15"/>
                    </a:lnTo>
                    <a:lnTo>
                      <a:pt x="342" y="14"/>
                    </a:lnTo>
                    <a:lnTo>
                      <a:pt x="309" y="13"/>
                    </a:lnTo>
                    <a:lnTo>
                      <a:pt x="275" y="10"/>
                    </a:lnTo>
                    <a:lnTo>
                      <a:pt x="241" y="9"/>
                    </a:lnTo>
                    <a:lnTo>
                      <a:pt x="208" y="8"/>
                    </a:lnTo>
                    <a:lnTo>
                      <a:pt x="174" y="7"/>
                    </a:lnTo>
                    <a:lnTo>
                      <a:pt x="140" y="6"/>
                    </a:lnTo>
                    <a:lnTo>
                      <a:pt x="106" y="3"/>
                    </a:lnTo>
                    <a:lnTo>
                      <a:pt x="73" y="2"/>
                    </a:lnTo>
                    <a:lnTo>
                      <a:pt x="39" y="1"/>
                    </a:lnTo>
                    <a:lnTo>
                      <a:pt x="5" y="0"/>
                    </a:lnTo>
                    <a:lnTo>
                      <a:pt x="11" y="6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5" y="11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Freeform 52"/>
              <p:cNvSpPr>
                <a:spLocks/>
              </p:cNvSpPr>
              <p:nvPr/>
            </p:nvSpPr>
            <p:spPr bwMode="auto">
              <a:xfrm>
                <a:off x="3589" y="1472"/>
                <a:ext cx="18" cy="52"/>
              </a:xfrm>
              <a:custGeom>
                <a:avLst/>
                <a:gdLst>
                  <a:gd name="T0" fmla="*/ 0 w 46"/>
                  <a:gd name="T1" fmla="*/ 0 h 209"/>
                  <a:gd name="T2" fmla="*/ 0 w 46"/>
                  <a:gd name="T3" fmla="*/ 0 h 209"/>
                  <a:gd name="T4" fmla="*/ 2 w 46"/>
                  <a:gd name="T5" fmla="*/ 26 h 209"/>
                  <a:gd name="T6" fmla="*/ 5 w 46"/>
                  <a:gd name="T7" fmla="*/ 52 h 209"/>
                  <a:gd name="T8" fmla="*/ 11 w 46"/>
                  <a:gd name="T9" fmla="*/ 79 h 209"/>
                  <a:gd name="T10" fmla="*/ 16 w 46"/>
                  <a:gd name="T11" fmla="*/ 105 h 209"/>
                  <a:gd name="T12" fmla="*/ 23 w 46"/>
                  <a:gd name="T13" fmla="*/ 131 h 209"/>
                  <a:gd name="T14" fmla="*/ 28 w 46"/>
                  <a:gd name="T15" fmla="*/ 157 h 209"/>
                  <a:gd name="T16" fmla="*/ 32 w 46"/>
                  <a:gd name="T17" fmla="*/ 182 h 209"/>
                  <a:gd name="T18" fmla="*/ 35 w 46"/>
                  <a:gd name="T19" fmla="*/ 209 h 209"/>
                  <a:gd name="T20" fmla="*/ 46 w 46"/>
                  <a:gd name="T21" fmla="*/ 209 h 209"/>
                  <a:gd name="T22" fmla="*/ 43 w 46"/>
                  <a:gd name="T23" fmla="*/ 182 h 209"/>
                  <a:gd name="T24" fmla="*/ 39 w 46"/>
                  <a:gd name="T25" fmla="*/ 155 h 209"/>
                  <a:gd name="T26" fmla="*/ 34 w 46"/>
                  <a:gd name="T27" fmla="*/ 129 h 209"/>
                  <a:gd name="T28" fmla="*/ 27 w 46"/>
                  <a:gd name="T29" fmla="*/ 103 h 209"/>
                  <a:gd name="T30" fmla="*/ 22 w 46"/>
                  <a:gd name="T31" fmla="*/ 76 h 209"/>
                  <a:gd name="T32" fmla="*/ 16 w 46"/>
                  <a:gd name="T33" fmla="*/ 50 h 209"/>
                  <a:gd name="T34" fmla="*/ 13 w 46"/>
                  <a:gd name="T35" fmla="*/ 26 h 209"/>
                  <a:gd name="T36" fmla="*/ 11 w 46"/>
                  <a:gd name="T37" fmla="*/ 0 h 209"/>
                  <a:gd name="T38" fmla="*/ 11 w 46"/>
                  <a:gd name="T39" fmla="*/ 0 h 209"/>
                  <a:gd name="T40" fmla="*/ 0 w 46"/>
                  <a:gd name="T41" fmla="*/ 0 h 20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209"/>
                  <a:gd name="T65" fmla="*/ 46 w 46"/>
                  <a:gd name="T66" fmla="*/ 209 h 20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209">
                    <a:moveTo>
                      <a:pt x="0" y="0"/>
                    </a:moveTo>
                    <a:lnTo>
                      <a:pt x="0" y="0"/>
                    </a:lnTo>
                    <a:lnTo>
                      <a:pt x="2" y="26"/>
                    </a:lnTo>
                    <a:lnTo>
                      <a:pt x="5" y="52"/>
                    </a:lnTo>
                    <a:lnTo>
                      <a:pt x="11" y="79"/>
                    </a:lnTo>
                    <a:lnTo>
                      <a:pt x="16" y="105"/>
                    </a:lnTo>
                    <a:lnTo>
                      <a:pt x="23" y="131"/>
                    </a:lnTo>
                    <a:lnTo>
                      <a:pt x="28" y="157"/>
                    </a:lnTo>
                    <a:lnTo>
                      <a:pt x="32" y="182"/>
                    </a:lnTo>
                    <a:lnTo>
                      <a:pt x="35" y="209"/>
                    </a:lnTo>
                    <a:lnTo>
                      <a:pt x="46" y="209"/>
                    </a:lnTo>
                    <a:lnTo>
                      <a:pt x="43" y="182"/>
                    </a:lnTo>
                    <a:lnTo>
                      <a:pt x="39" y="155"/>
                    </a:lnTo>
                    <a:lnTo>
                      <a:pt x="34" y="129"/>
                    </a:lnTo>
                    <a:lnTo>
                      <a:pt x="27" y="103"/>
                    </a:lnTo>
                    <a:lnTo>
                      <a:pt x="22" y="76"/>
                    </a:lnTo>
                    <a:lnTo>
                      <a:pt x="16" y="50"/>
                    </a:lnTo>
                    <a:lnTo>
                      <a:pt x="13" y="26"/>
                    </a:lnTo>
                    <a:lnTo>
                      <a:pt x="1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Freeform 53"/>
              <p:cNvSpPr>
                <a:spLocks/>
              </p:cNvSpPr>
              <p:nvPr/>
            </p:nvSpPr>
            <p:spPr bwMode="auto">
              <a:xfrm>
                <a:off x="3589" y="1402"/>
                <a:ext cx="14" cy="70"/>
              </a:xfrm>
              <a:custGeom>
                <a:avLst/>
                <a:gdLst>
                  <a:gd name="T0" fmla="*/ 21 w 34"/>
                  <a:gd name="T1" fmla="*/ 0 h 279"/>
                  <a:gd name="T2" fmla="*/ 21 w 34"/>
                  <a:gd name="T3" fmla="*/ 0 h 279"/>
                  <a:gd name="T4" fmla="*/ 18 w 34"/>
                  <a:gd name="T5" fmla="*/ 70 h 279"/>
                  <a:gd name="T6" fmla="*/ 10 w 34"/>
                  <a:gd name="T7" fmla="*/ 139 h 279"/>
                  <a:gd name="T8" fmla="*/ 2 w 34"/>
                  <a:gd name="T9" fmla="*/ 209 h 279"/>
                  <a:gd name="T10" fmla="*/ 0 w 34"/>
                  <a:gd name="T11" fmla="*/ 279 h 279"/>
                  <a:gd name="T12" fmla="*/ 11 w 34"/>
                  <a:gd name="T13" fmla="*/ 279 h 279"/>
                  <a:gd name="T14" fmla="*/ 13 w 34"/>
                  <a:gd name="T15" fmla="*/ 209 h 279"/>
                  <a:gd name="T16" fmla="*/ 21 w 34"/>
                  <a:gd name="T17" fmla="*/ 139 h 279"/>
                  <a:gd name="T18" fmla="*/ 29 w 34"/>
                  <a:gd name="T19" fmla="*/ 70 h 279"/>
                  <a:gd name="T20" fmla="*/ 34 w 34"/>
                  <a:gd name="T21" fmla="*/ 0 h 279"/>
                  <a:gd name="T22" fmla="*/ 34 w 34"/>
                  <a:gd name="T23" fmla="*/ 0 h 279"/>
                  <a:gd name="T24" fmla="*/ 21 w 34"/>
                  <a:gd name="T25" fmla="*/ 0 h 2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4"/>
                  <a:gd name="T40" fmla="*/ 0 h 279"/>
                  <a:gd name="T41" fmla="*/ 34 w 34"/>
                  <a:gd name="T42" fmla="*/ 279 h 2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4" h="279">
                    <a:moveTo>
                      <a:pt x="21" y="0"/>
                    </a:moveTo>
                    <a:lnTo>
                      <a:pt x="21" y="0"/>
                    </a:lnTo>
                    <a:lnTo>
                      <a:pt x="18" y="70"/>
                    </a:lnTo>
                    <a:lnTo>
                      <a:pt x="10" y="139"/>
                    </a:lnTo>
                    <a:lnTo>
                      <a:pt x="2" y="209"/>
                    </a:lnTo>
                    <a:lnTo>
                      <a:pt x="0" y="279"/>
                    </a:lnTo>
                    <a:lnTo>
                      <a:pt x="11" y="279"/>
                    </a:lnTo>
                    <a:lnTo>
                      <a:pt x="13" y="209"/>
                    </a:lnTo>
                    <a:lnTo>
                      <a:pt x="21" y="139"/>
                    </a:lnTo>
                    <a:lnTo>
                      <a:pt x="29" y="70"/>
                    </a:lnTo>
                    <a:lnTo>
                      <a:pt x="34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Freeform 54"/>
              <p:cNvSpPr>
                <a:spLocks/>
              </p:cNvSpPr>
              <p:nvPr/>
            </p:nvSpPr>
            <p:spPr bwMode="auto">
              <a:xfrm>
                <a:off x="3596" y="1341"/>
                <a:ext cx="7" cy="61"/>
              </a:xfrm>
              <a:custGeom>
                <a:avLst/>
                <a:gdLst>
                  <a:gd name="T0" fmla="*/ 4 w 16"/>
                  <a:gd name="T1" fmla="*/ 0 h 244"/>
                  <a:gd name="T2" fmla="*/ 4 w 16"/>
                  <a:gd name="T3" fmla="*/ 0 h 244"/>
                  <a:gd name="T4" fmla="*/ 0 w 16"/>
                  <a:gd name="T5" fmla="*/ 60 h 244"/>
                  <a:gd name="T6" fmla="*/ 1 w 16"/>
                  <a:gd name="T7" fmla="*/ 121 h 244"/>
                  <a:gd name="T8" fmla="*/ 1 w 16"/>
                  <a:gd name="T9" fmla="*/ 182 h 244"/>
                  <a:gd name="T10" fmla="*/ 3 w 16"/>
                  <a:gd name="T11" fmla="*/ 244 h 244"/>
                  <a:gd name="T12" fmla="*/ 16 w 16"/>
                  <a:gd name="T13" fmla="*/ 244 h 244"/>
                  <a:gd name="T14" fmla="*/ 14 w 16"/>
                  <a:gd name="T15" fmla="*/ 182 h 244"/>
                  <a:gd name="T16" fmla="*/ 14 w 16"/>
                  <a:gd name="T17" fmla="*/ 121 h 244"/>
                  <a:gd name="T18" fmla="*/ 13 w 16"/>
                  <a:gd name="T19" fmla="*/ 60 h 244"/>
                  <a:gd name="T20" fmla="*/ 14 w 16"/>
                  <a:gd name="T21" fmla="*/ 0 h 244"/>
                  <a:gd name="T22" fmla="*/ 14 w 16"/>
                  <a:gd name="T23" fmla="*/ 0 h 244"/>
                  <a:gd name="T24" fmla="*/ 4 w 16"/>
                  <a:gd name="T25" fmla="*/ 0 h 2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244"/>
                  <a:gd name="T41" fmla="*/ 16 w 16"/>
                  <a:gd name="T42" fmla="*/ 244 h 2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244">
                    <a:moveTo>
                      <a:pt x="4" y="0"/>
                    </a:moveTo>
                    <a:lnTo>
                      <a:pt x="4" y="0"/>
                    </a:lnTo>
                    <a:lnTo>
                      <a:pt x="0" y="60"/>
                    </a:lnTo>
                    <a:lnTo>
                      <a:pt x="1" y="121"/>
                    </a:lnTo>
                    <a:lnTo>
                      <a:pt x="1" y="182"/>
                    </a:lnTo>
                    <a:lnTo>
                      <a:pt x="3" y="244"/>
                    </a:lnTo>
                    <a:lnTo>
                      <a:pt x="16" y="244"/>
                    </a:lnTo>
                    <a:lnTo>
                      <a:pt x="14" y="182"/>
                    </a:lnTo>
                    <a:lnTo>
                      <a:pt x="14" y="121"/>
                    </a:lnTo>
                    <a:lnTo>
                      <a:pt x="13" y="60"/>
                    </a:lnTo>
                    <a:lnTo>
                      <a:pt x="1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Freeform 55"/>
              <p:cNvSpPr>
                <a:spLocks/>
              </p:cNvSpPr>
              <p:nvPr/>
            </p:nvSpPr>
            <p:spPr bwMode="auto">
              <a:xfrm>
                <a:off x="3598" y="1327"/>
                <a:ext cx="12" cy="14"/>
              </a:xfrm>
              <a:custGeom>
                <a:avLst/>
                <a:gdLst>
                  <a:gd name="T0" fmla="*/ 26 w 31"/>
                  <a:gd name="T1" fmla="*/ 11 h 56"/>
                  <a:gd name="T2" fmla="*/ 20 w 31"/>
                  <a:gd name="T3" fmla="*/ 3 h 56"/>
                  <a:gd name="T4" fmla="*/ 15 w 31"/>
                  <a:gd name="T5" fmla="*/ 16 h 56"/>
                  <a:gd name="T6" fmla="*/ 8 w 31"/>
                  <a:gd name="T7" fmla="*/ 28 h 56"/>
                  <a:gd name="T8" fmla="*/ 3 w 31"/>
                  <a:gd name="T9" fmla="*/ 40 h 56"/>
                  <a:gd name="T10" fmla="*/ 0 w 31"/>
                  <a:gd name="T11" fmla="*/ 56 h 56"/>
                  <a:gd name="T12" fmla="*/ 10 w 31"/>
                  <a:gd name="T13" fmla="*/ 56 h 56"/>
                  <a:gd name="T14" fmla="*/ 14 w 31"/>
                  <a:gd name="T15" fmla="*/ 44 h 56"/>
                  <a:gd name="T16" fmla="*/ 19 w 31"/>
                  <a:gd name="T17" fmla="*/ 33 h 56"/>
                  <a:gd name="T18" fmla="*/ 26 w 31"/>
                  <a:gd name="T19" fmla="*/ 20 h 56"/>
                  <a:gd name="T20" fmla="*/ 31 w 31"/>
                  <a:gd name="T21" fmla="*/ 8 h 56"/>
                  <a:gd name="T22" fmla="*/ 26 w 31"/>
                  <a:gd name="T23" fmla="*/ 0 h 56"/>
                  <a:gd name="T24" fmla="*/ 31 w 31"/>
                  <a:gd name="T25" fmla="*/ 8 h 56"/>
                  <a:gd name="T26" fmla="*/ 31 w 31"/>
                  <a:gd name="T27" fmla="*/ 3 h 56"/>
                  <a:gd name="T28" fmla="*/ 28 w 31"/>
                  <a:gd name="T29" fmla="*/ 0 h 56"/>
                  <a:gd name="T30" fmla="*/ 24 w 31"/>
                  <a:gd name="T31" fmla="*/ 0 h 56"/>
                  <a:gd name="T32" fmla="*/ 20 w 31"/>
                  <a:gd name="T33" fmla="*/ 3 h 56"/>
                  <a:gd name="T34" fmla="*/ 26 w 31"/>
                  <a:gd name="T35" fmla="*/ 1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1"/>
                  <a:gd name="T55" fmla="*/ 0 h 56"/>
                  <a:gd name="T56" fmla="*/ 31 w 31"/>
                  <a:gd name="T57" fmla="*/ 56 h 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1" h="56">
                    <a:moveTo>
                      <a:pt x="26" y="11"/>
                    </a:moveTo>
                    <a:lnTo>
                      <a:pt x="20" y="3"/>
                    </a:lnTo>
                    <a:lnTo>
                      <a:pt x="15" y="16"/>
                    </a:lnTo>
                    <a:lnTo>
                      <a:pt x="8" y="28"/>
                    </a:lnTo>
                    <a:lnTo>
                      <a:pt x="3" y="40"/>
                    </a:lnTo>
                    <a:lnTo>
                      <a:pt x="0" y="56"/>
                    </a:lnTo>
                    <a:lnTo>
                      <a:pt x="10" y="56"/>
                    </a:lnTo>
                    <a:lnTo>
                      <a:pt x="14" y="44"/>
                    </a:lnTo>
                    <a:lnTo>
                      <a:pt x="19" y="33"/>
                    </a:lnTo>
                    <a:lnTo>
                      <a:pt x="26" y="20"/>
                    </a:lnTo>
                    <a:lnTo>
                      <a:pt x="31" y="8"/>
                    </a:lnTo>
                    <a:lnTo>
                      <a:pt x="26" y="0"/>
                    </a:lnTo>
                    <a:lnTo>
                      <a:pt x="31" y="8"/>
                    </a:lnTo>
                    <a:lnTo>
                      <a:pt x="31" y="3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0" y="3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Freeform 56"/>
              <p:cNvSpPr>
                <a:spLocks/>
              </p:cNvSpPr>
              <p:nvPr/>
            </p:nvSpPr>
            <p:spPr bwMode="auto">
              <a:xfrm>
                <a:off x="3561" y="1327"/>
                <a:ext cx="46" cy="5"/>
              </a:xfrm>
              <a:custGeom>
                <a:avLst/>
                <a:gdLst>
                  <a:gd name="T0" fmla="*/ 0 w 124"/>
                  <a:gd name="T1" fmla="*/ 15 h 21"/>
                  <a:gd name="T2" fmla="*/ 0 w 124"/>
                  <a:gd name="T3" fmla="*/ 15 h 21"/>
                  <a:gd name="T4" fmla="*/ 13 w 124"/>
                  <a:gd name="T5" fmla="*/ 19 h 21"/>
                  <a:gd name="T6" fmla="*/ 28 w 124"/>
                  <a:gd name="T7" fmla="*/ 21 h 21"/>
                  <a:gd name="T8" fmla="*/ 44 w 124"/>
                  <a:gd name="T9" fmla="*/ 20 h 21"/>
                  <a:gd name="T10" fmla="*/ 61 w 124"/>
                  <a:gd name="T11" fmla="*/ 18 h 21"/>
                  <a:gd name="T12" fmla="*/ 78 w 124"/>
                  <a:gd name="T13" fmla="*/ 16 h 21"/>
                  <a:gd name="T14" fmla="*/ 94 w 124"/>
                  <a:gd name="T15" fmla="*/ 13 h 21"/>
                  <a:gd name="T16" fmla="*/ 110 w 124"/>
                  <a:gd name="T17" fmla="*/ 11 h 21"/>
                  <a:gd name="T18" fmla="*/ 124 w 124"/>
                  <a:gd name="T19" fmla="*/ 11 h 21"/>
                  <a:gd name="T20" fmla="*/ 124 w 124"/>
                  <a:gd name="T21" fmla="*/ 0 h 21"/>
                  <a:gd name="T22" fmla="*/ 110 w 124"/>
                  <a:gd name="T23" fmla="*/ 0 h 21"/>
                  <a:gd name="T24" fmla="*/ 94 w 124"/>
                  <a:gd name="T25" fmla="*/ 2 h 21"/>
                  <a:gd name="T26" fmla="*/ 78 w 124"/>
                  <a:gd name="T27" fmla="*/ 4 h 21"/>
                  <a:gd name="T28" fmla="*/ 61 w 124"/>
                  <a:gd name="T29" fmla="*/ 7 h 21"/>
                  <a:gd name="T30" fmla="*/ 44 w 124"/>
                  <a:gd name="T31" fmla="*/ 9 h 21"/>
                  <a:gd name="T32" fmla="*/ 28 w 124"/>
                  <a:gd name="T33" fmla="*/ 8 h 21"/>
                  <a:gd name="T34" fmla="*/ 15 w 124"/>
                  <a:gd name="T35" fmla="*/ 8 h 21"/>
                  <a:gd name="T36" fmla="*/ 4 w 124"/>
                  <a:gd name="T37" fmla="*/ 3 h 21"/>
                  <a:gd name="T38" fmla="*/ 4 w 124"/>
                  <a:gd name="T39" fmla="*/ 3 h 21"/>
                  <a:gd name="T40" fmla="*/ 0 w 124"/>
                  <a:gd name="T41" fmla="*/ 15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4"/>
                  <a:gd name="T64" fmla="*/ 0 h 21"/>
                  <a:gd name="T65" fmla="*/ 124 w 124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4" h="21">
                    <a:moveTo>
                      <a:pt x="0" y="15"/>
                    </a:moveTo>
                    <a:lnTo>
                      <a:pt x="0" y="15"/>
                    </a:lnTo>
                    <a:lnTo>
                      <a:pt x="13" y="19"/>
                    </a:lnTo>
                    <a:lnTo>
                      <a:pt x="28" y="21"/>
                    </a:lnTo>
                    <a:lnTo>
                      <a:pt x="44" y="20"/>
                    </a:lnTo>
                    <a:lnTo>
                      <a:pt x="61" y="18"/>
                    </a:lnTo>
                    <a:lnTo>
                      <a:pt x="78" y="16"/>
                    </a:lnTo>
                    <a:lnTo>
                      <a:pt x="94" y="13"/>
                    </a:lnTo>
                    <a:lnTo>
                      <a:pt x="110" y="11"/>
                    </a:lnTo>
                    <a:lnTo>
                      <a:pt x="124" y="11"/>
                    </a:lnTo>
                    <a:lnTo>
                      <a:pt x="124" y="0"/>
                    </a:lnTo>
                    <a:lnTo>
                      <a:pt x="110" y="0"/>
                    </a:lnTo>
                    <a:lnTo>
                      <a:pt x="94" y="2"/>
                    </a:lnTo>
                    <a:lnTo>
                      <a:pt x="78" y="4"/>
                    </a:lnTo>
                    <a:lnTo>
                      <a:pt x="61" y="7"/>
                    </a:lnTo>
                    <a:lnTo>
                      <a:pt x="44" y="9"/>
                    </a:lnTo>
                    <a:lnTo>
                      <a:pt x="28" y="8"/>
                    </a:lnTo>
                    <a:lnTo>
                      <a:pt x="15" y="8"/>
                    </a:lnTo>
                    <a:lnTo>
                      <a:pt x="4" y="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1" name="Freeform 57"/>
              <p:cNvSpPr>
                <a:spLocks/>
              </p:cNvSpPr>
              <p:nvPr/>
            </p:nvSpPr>
            <p:spPr bwMode="auto">
              <a:xfrm>
                <a:off x="3547" y="1311"/>
                <a:ext cx="15" cy="20"/>
              </a:xfrm>
              <a:custGeom>
                <a:avLst/>
                <a:gdLst>
                  <a:gd name="T0" fmla="*/ 0 w 41"/>
                  <a:gd name="T1" fmla="*/ 0 h 79"/>
                  <a:gd name="T2" fmla="*/ 0 w 41"/>
                  <a:gd name="T3" fmla="*/ 0 h 79"/>
                  <a:gd name="T4" fmla="*/ 1 w 41"/>
                  <a:gd name="T5" fmla="*/ 10 h 79"/>
                  <a:gd name="T6" fmla="*/ 3 w 41"/>
                  <a:gd name="T7" fmla="*/ 22 h 79"/>
                  <a:gd name="T8" fmla="*/ 5 w 41"/>
                  <a:gd name="T9" fmla="*/ 32 h 79"/>
                  <a:gd name="T10" fmla="*/ 8 w 41"/>
                  <a:gd name="T11" fmla="*/ 43 h 79"/>
                  <a:gd name="T12" fmla="*/ 13 w 41"/>
                  <a:gd name="T13" fmla="*/ 53 h 79"/>
                  <a:gd name="T14" fmla="*/ 19 w 41"/>
                  <a:gd name="T15" fmla="*/ 64 h 79"/>
                  <a:gd name="T16" fmla="*/ 28 w 41"/>
                  <a:gd name="T17" fmla="*/ 72 h 79"/>
                  <a:gd name="T18" fmla="*/ 37 w 41"/>
                  <a:gd name="T19" fmla="*/ 79 h 79"/>
                  <a:gd name="T20" fmla="*/ 41 w 41"/>
                  <a:gd name="T21" fmla="*/ 67 h 79"/>
                  <a:gd name="T22" fmla="*/ 35 w 41"/>
                  <a:gd name="T23" fmla="*/ 63 h 79"/>
                  <a:gd name="T24" fmla="*/ 28 w 41"/>
                  <a:gd name="T25" fmla="*/ 57 h 79"/>
                  <a:gd name="T26" fmla="*/ 24 w 41"/>
                  <a:gd name="T27" fmla="*/ 49 h 79"/>
                  <a:gd name="T28" fmla="*/ 19 w 41"/>
                  <a:gd name="T29" fmla="*/ 39 h 79"/>
                  <a:gd name="T30" fmla="*/ 16 w 41"/>
                  <a:gd name="T31" fmla="*/ 30 h 79"/>
                  <a:gd name="T32" fmla="*/ 14 w 41"/>
                  <a:gd name="T33" fmla="*/ 19 h 79"/>
                  <a:gd name="T34" fmla="*/ 12 w 41"/>
                  <a:gd name="T35" fmla="*/ 10 h 79"/>
                  <a:gd name="T36" fmla="*/ 13 w 41"/>
                  <a:gd name="T37" fmla="*/ 0 h 79"/>
                  <a:gd name="T38" fmla="*/ 13 w 41"/>
                  <a:gd name="T39" fmla="*/ 0 h 79"/>
                  <a:gd name="T40" fmla="*/ 0 w 41"/>
                  <a:gd name="T41" fmla="*/ 0 h 7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1"/>
                  <a:gd name="T64" fmla="*/ 0 h 79"/>
                  <a:gd name="T65" fmla="*/ 41 w 41"/>
                  <a:gd name="T66" fmla="*/ 79 h 7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1" h="79">
                    <a:moveTo>
                      <a:pt x="0" y="0"/>
                    </a:moveTo>
                    <a:lnTo>
                      <a:pt x="0" y="0"/>
                    </a:lnTo>
                    <a:lnTo>
                      <a:pt x="1" y="10"/>
                    </a:lnTo>
                    <a:lnTo>
                      <a:pt x="3" y="22"/>
                    </a:lnTo>
                    <a:lnTo>
                      <a:pt x="5" y="32"/>
                    </a:lnTo>
                    <a:lnTo>
                      <a:pt x="8" y="43"/>
                    </a:lnTo>
                    <a:lnTo>
                      <a:pt x="13" y="53"/>
                    </a:lnTo>
                    <a:lnTo>
                      <a:pt x="19" y="64"/>
                    </a:lnTo>
                    <a:lnTo>
                      <a:pt x="28" y="72"/>
                    </a:lnTo>
                    <a:lnTo>
                      <a:pt x="37" y="79"/>
                    </a:lnTo>
                    <a:lnTo>
                      <a:pt x="41" y="67"/>
                    </a:lnTo>
                    <a:lnTo>
                      <a:pt x="35" y="63"/>
                    </a:lnTo>
                    <a:lnTo>
                      <a:pt x="28" y="57"/>
                    </a:lnTo>
                    <a:lnTo>
                      <a:pt x="24" y="49"/>
                    </a:lnTo>
                    <a:lnTo>
                      <a:pt x="19" y="39"/>
                    </a:lnTo>
                    <a:lnTo>
                      <a:pt x="16" y="30"/>
                    </a:lnTo>
                    <a:lnTo>
                      <a:pt x="14" y="19"/>
                    </a:lnTo>
                    <a:lnTo>
                      <a:pt x="12" y="10"/>
                    </a:lnTo>
                    <a:lnTo>
                      <a:pt x="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Freeform 58"/>
              <p:cNvSpPr>
                <a:spLocks/>
              </p:cNvSpPr>
              <p:nvPr/>
            </p:nvSpPr>
            <p:spPr bwMode="auto">
              <a:xfrm>
                <a:off x="3547" y="1274"/>
                <a:ext cx="15" cy="37"/>
              </a:xfrm>
              <a:custGeom>
                <a:avLst/>
                <a:gdLst>
                  <a:gd name="T0" fmla="*/ 30 w 41"/>
                  <a:gd name="T1" fmla="*/ 0 h 146"/>
                  <a:gd name="T2" fmla="*/ 30 w 41"/>
                  <a:gd name="T3" fmla="*/ 0 h 146"/>
                  <a:gd name="T4" fmla="*/ 20 w 41"/>
                  <a:gd name="T5" fmla="*/ 33 h 146"/>
                  <a:gd name="T6" fmla="*/ 11 w 41"/>
                  <a:gd name="T7" fmla="*/ 70 h 146"/>
                  <a:gd name="T8" fmla="*/ 4 w 41"/>
                  <a:gd name="T9" fmla="*/ 112 h 146"/>
                  <a:gd name="T10" fmla="*/ 0 w 41"/>
                  <a:gd name="T11" fmla="*/ 146 h 146"/>
                  <a:gd name="T12" fmla="*/ 13 w 41"/>
                  <a:gd name="T13" fmla="*/ 146 h 146"/>
                  <a:gd name="T14" fmla="*/ 15 w 41"/>
                  <a:gd name="T15" fmla="*/ 112 h 146"/>
                  <a:gd name="T16" fmla="*/ 21 w 41"/>
                  <a:gd name="T17" fmla="*/ 73 h 146"/>
                  <a:gd name="T18" fmla="*/ 31 w 41"/>
                  <a:gd name="T19" fmla="*/ 35 h 146"/>
                  <a:gd name="T20" fmla="*/ 41 w 41"/>
                  <a:gd name="T21" fmla="*/ 4 h 146"/>
                  <a:gd name="T22" fmla="*/ 41 w 41"/>
                  <a:gd name="T23" fmla="*/ 4 h 146"/>
                  <a:gd name="T24" fmla="*/ 30 w 41"/>
                  <a:gd name="T25" fmla="*/ 0 h 1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1"/>
                  <a:gd name="T40" fmla="*/ 0 h 146"/>
                  <a:gd name="T41" fmla="*/ 41 w 41"/>
                  <a:gd name="T42" fmla="*/ 146 h 1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1" h="146">
                    <a:moveTo>
                      <a:pt x="30" y="0"/>
                    </a:moveTo>
                    <a:lnTo>
                      <a:pt x="30" y="0"/>
                    </a:lnTo>
                    <a:lnTo>
                      <a:pt x="20" y="33"/>
                    </a:lnTo>
                    <a:lnTo>
                      <a:pt x="11" y="70"/>
                    </a:lnTo>
                    <a:lnTo>
                      <a:pt x="4" y="112"/>
                    </a:lnTo>
                    <a:lnTo>
                      <a:pt x="0" y="146"/>
                    </a:lnTo>
                    <a:lnTo>
                      <a:pt x="13" y="146"/>
                    </a:lnTo>
                    <a:lnTo>
                      <a:pt x="15" y="112"/>
                    </a:lnTo>
                    <a:lnTo>
                      <a:pt x="21" y="73"/>
                    </a:lnTo>
                    <a:lnTo>
                      <a:pt x="31" y="35"/>
                    </a:lnTo>
                    <a:lnTo>
                      <a:pt x="41" y="4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" name="Freeform 59"/>
              <p:cNvSpPr>
                <a:spLocks/>
              </p:cNvSpPr>
              <p:nvPr/>
            </p:nvSpPr>
            <p:spPr bwMode="auto">
              <a:xfrm>
                <a:off x="3646" y="1132"/>
                <a:ext cx="161" cy="207"/>
              </a:xfrm>
              <a:custGeom>
                <a:avLst/>
                <a:gdLst>
                  <a:gd name="T0" fmla="*/ 395 w 424"/>
                  <a:gd name="T1" fmla="*/ 3 h 827"/>
                  <a:gd name="T2" fmla="*/ 404 w 424"/>
                  <a:gd name="T3" fmla="*/ 11 h 827"/>
                  <a:gd name="T4" fmla="*/ 411 w 424"/>
                  <a:gd name="T5" fmla="*/ 20 h 827"/>
                  <a:gd name="T6" fmla="*/ 420 w 424"/>
                  <a:gd name="T7" fmla="*/ 28 h 827"/>
                  <a:gd name="T8" fmla="*/ 421 w 424"/>
                  <a:gd name="T9" fmla="*/ 41 h 827"/>
                  <a:gd name="T10" fmla="*/ 412 w 424"/>
                  <a:gd name="T11" fmla="*/ 59 h 827"/>
                  <a:gd name="T12" fmla="*/ 404 w 424"/>
                  <a:gd name="T13" fmla="*/ 78 h 827"/>
                  <a:gd name="T14" fmla="*/ 396 w 424"/>
                  <a:gd name="T15" fmla="*/ 96 h 827"/>
                  <a:gd name="T16" fmla="*/ 383 w 424"/>
                  <a:gd name="T17" fmla="*/ 120 h 827"/>
                  <a:gd name="T18" fmla="*/ 363 w 424"/>
                  <a:gd name="T19" fmla="*/ 150 h 827"/>
                  <a:gd name="T20" fmla="*/ 343 w 424"/>
                  <a:gd name="T21" fmla="*/ 180 h 827"/>
                  <a:gd name="T22" fmla="*/ 324 w 424"/>
                  <a:gd name="T23" fmla="*/ 212 h 827"/>
                  <a:gd name="T24" fmla="*/ 309 w 424"/>
                  <a:gd name="T25" fmla="*/ 252 h 827"/>
                  <a:gd name="T26" fmla="*/ 298 w 424"/>
                  <a:gd name="T27" fmla="*/ 305 h 827"/>
                  <a:gd name="T28" fmla="*/ 285 w 424"/>
                  <a:gd name="T29" fmla="*/ 331 h 827"/>
                  <a:gd name="T30" fmla="*/ 270 w 424"/>
                  <a:gd name="T31" fmla="*/ 332 h 827"/>
                  <a:gd name="T32" fmla="*/ 255 w 424"/>
                  <a:gd name="T33" fmla="*/ 333 h 827"/>
                  <a:gd name="T34" fmla="*/ 239 w 424"/>
                  <a:gd name="T35" fmla="*/ 335 h 827"/>
                  <a:gd name="T36" fmla="*/ 236 w 424"/>
                  <a:gd name="T37" fmla="*/ 341 h 827"/>
                  <a:gd name="T38" fmla="*/ 245 w 424"/>
                  <a:gd name="T39" fmla="*/ 355 h 827"/>
                  <a:gd name="T40" fmla="*/ 255 w 424"/>
                  <a:gd name="T41" fmla="*/ 370 h 827"/>
                  <a:gd name="T42" fmla="*/ 263 w 424"/>
                  <a:gd name="T43" fmla="*/ 384 h 827"/>
                  <a:gd name="T44" fmla="*/ 248 w 424"/>
                  <a:gd name="T45" fmla="*/ 420 h 827"/>
                  <a:gd name="T46" fmla="*/ 208 w 424"/>
                  <a:gd name="T47" fmla="*/ 478 h 827"/>
                  <a:gd name="T48" fmla="*/ 166 w 424"/>
                  <a:gd name="T49" fmla="*/ 537 h 827"/>
                  <a:gd name="T50" fmla="*/ 127 w 424"/>
                  <a:gd name="T51" fmla="*/ 596 h 827"/>
                  <a:gd name="T52" fmla="*/ 98 w 424"/>
                  <a:gd name="T53" fmla="*/ 651 h 827"/>
                  <a:gd name="T54" fmla="*/ 76 w 424"/>
                  <a:gd name="T55" fmla="*/ 700 h 827"/>
                  <a:gd name="T56" fmla="*/ 55 w 424"/>
                  <a:gd name="T57" fmla="*/ 750 h 827"/>
                  <a:gd name="T58" fmla="*/ 36 w 424"/>
                  <a:gd name="T59" fmla="*/ 802 h 827"/>
                  <a:gd name="T60" fmla="*/ 30 w 424"/>
                  <a:gd name="T61" fmla="*/ 783 h 827"/>
                  <a:gd name="T62" fmla="*/ 39 w 424"/>
                  <a:gd name="T63" fmla="*/ 695 h 827"/>
                  <a:gd name="T64" fmla="*/ 41 w 424"/>
                  <a:gd name="T65" fmla="*/ 622 h 827"/>
                  <a:gd name="T66" fmla="*/ 37 w 424"/>
                  <a:gd name="T67" fmla="*/ 562 h 827"/>
                  <a:gd name="T68" fmla="*/ 30 w 424"/>
                  <a:gd name="T69" fmla="*/ 512 h 827"/>
                  <a:gd name="T70" fmla="*/ 22 w 424"/>
                  <a:gd name="T71" fmla="*/ 469 h 827"/>
                  <a:gd name="T72" fmla="*/ 13 w 424"/>
                  <a:gd name="T73" fmla="*/ 428 h 827"/>
                  <a:gd name="T74" fmla="*/ 4 w 424"/>
                  <a:gd name="T75" fmla="*/ 386 h 827"/>
                  <a:gd name="T76" fmla="*/ 6 w 424"/>
                  <a:gd name="T77" fmla="*/ 362 h 827"/>
                  <a:gd name="T78" fmla="*/ 20 w 424"/>
                  <a:gd name="T79" fmla="*/ 355 h 827"/>
                  <a:gd name="T80" fmla="*/ 31 w 424"/>
                  <a:gd name="T81" fmla="*/ 348 h 827"/>
                  <a:gd name="T82" fmla="*/ 43 w 424"/>
                  <a:gd name="T83" fmla="*/ 343 h 827"/>
                  <a:gd name="T84" fmla="*/ 43 w 424"/>
                  <a:gd name="T85" fmla="*/ 335 h 827"/>
                  <a:gd name="T86" fmla="*/ 31 w 424"/>
                  <a:gd name="T87" fmla="*/ 327 h 827"/>
                  <a:gd name="T88" fmla="*/ 20 w 424"/>
                  <a:gd name="T89" fmla="*/ 317 h 827"/>
                  <a:gd name="T90" fmla="*/ 6 w 424"/>
                  <a:gd name="T91" fmla="*/ 309 h 827"/>
                  <a:gd name="T92" fmla="*/ 5 w 424"/>
                  <a:gd name="T93" fmla="*/ 292 h 827"/>
                  <a:gd name="T94" fmla="*/ 14 w 424"/>
                  <a:gd name="T95" fmla="*/ 266 h 827"/>
                  <a:gd name="T96" fmla="*/ 23 w 424"/>
                  <a:gd name="T97" fmla="*/ 241 h 827"/>
                  <a:gd name="T98" fmla="*/ 34 w 424"/>
                  <a:gd name="T99" fmla="*/ 217 h 827"/>
                  <a:gd name="T100" fmla="*/ 54 w 424"/>
                  <a:gd name="T101" fmla="*/ 192 h 827"/>
                  <a:gd name="T102" fmla="*/ 84 w 424"/>
                  <a:gd name="T103" fmla="*/ 164 h 827"/>
                  <a:gd name="T104" fmla="*/ 115 w 424"/>
                  <a:gd name="T105" fmla="*/ 139 h 827"/>
                  <a:gd name="T106" fmla="*/ 148 w 424"/>
                  <a:gd name="T107" fmla="*/ 113 h 827"/>
                  <a:gd name="T108" fmla="*/ 177 w 424"/>
                  <a:gd name="T109" fmla="*/ 94 h 827"/>
                  <a:gd name="T110" fmla="*/ 206 w 424"/>
                  <a:gd name="T111" fmla="*/ 81 h 827"/>
                  <a:gd name="T112" fmla="*/ 234 w 424"/>
                  <a:gd name="T113" fmla="*/ 68 h 827"/>
                  <a:gd name="T114" fmla="*/ 263 w 424"/>
                  <a:gd name="T115" fmla="*/ 55 h 827"/>
                  <a:gd name="T116" fmla="*/ 292 w 424"/>
                  <a:gd name="T117" fmla="*/ 42 h 827"/>
                  <a:gd name="T118" fmla="*/ 321 w 424"/>
                  <a:gd name="T119" fmla="*/ 30 h 827"/>
                  <a:gd name="T120" fmla="*/ 349 w 424"/>
                  <a:gd name="T121" fmla="*/ 18 h 827"/>
                  <a:gd name="T122" fmla="*/ 378 w 424"/>
                  <a:gd name="T123" fmla="*/ 6 h 827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424"/>
                  <a:gd name="T187" fmla="*/ 0 h 827"/>
                  <a:gd name="T188" fmla="*/ 424 w 424"/>
                  <a:gd name="T189" fmla="*/ 827 h 827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424" h="827">
                    <a:moveTo>
                      <a:pt x="392" y="0"/>
                    </a:moveTo>
                    <a:lnTo>
                      <a:pt x="395" y="3"/>
                    </a:lnTo>
                    <a:lnTo>
                      <a:pt x="399" y="8"/>
                    </a:lnTo>
                    <a:lnTo>
                      <a:pt x="404" y="11"/>
                    </a:lnTo>
                    <a:lnTo>
                      <a:pt x="407" y="16"/>
                    </a:lnTo>
                    <a:lnTo>
                      <a:pt x="411" y="20"/>
                    </a:lnTo>
                    <a:lnTo>
                      <a:pt x="416" y="25"/>
                    </a:lnTo>
                    <a:lnTo>
                      <a:pt x="420" y="28"/>
                    </a:lnTo>
                    <a:lnTo>
                      <a:pt x="424" y="33"/>
                    </a:lnTo>
                    <a:lnTo>
                      <a:pt x="421" y="41"/>
                    </a:lnTo>
                    <a:lnTo>
                      <a:pt x="417" y="50"/>
                    </a:lnTo>
                    <a:lnTo>
                      <a:pt x="412" y="59"/>
                    </a:lnTo>
                    <a:lnTo>
                      <a:pt x="408" y="68"/>
                    </a:lnTo>
                    <a:lnTo>
                      <a:pt x="404" y="78"/>
                    </a:lnTo>
                    <a:lnTo>
                      <a:pt x="399" y="87"/>
                    </a:lnTo>
                    <a:lnTo>
                      <a:pt x="396" y="96"/>
                    </a:lnTo>
                    <a:lnTo>
                      <a:pt x="392" y="104"/>
                    </a:lnTo>
                    <a:lnTo>
                      <a:pt x="383" y="120"/>
                    </a:lnTo>
                    <a:lnTo>
                      <a:pt x="373" y="135"/>
                    </a:lnTo>
                    <a:lnTo>
                      <a:pt x="363" y="150"/>
                    </a:lnTo>
                    <a:lnTo>
                      <a:pt x="354" y="166"/>
                    </a:lnTo>
                    <a:lnTo>
                      <a:pt x="343" y="180"/>
                    </a:lnTo>
                    <a:lnTo>
                      <a:pt x="334" y="196"/>
                    </a:lnTo>
                    <a:lnTo>
                      <a:pt x="324" y="212"/>
                    </a:lnTo>
                    <a:lnTo>
                      <a:pt x="317" y="228"/>
                    </a:lnTo>
                    <a:lnTo>
                      <a:pt x="309" y="252"/>
                    </a:lnTo>
                    <a:lnTo>
                      <a:pt x="304" y="277"/>
                    </a:lnTo>
                    <a:lnTo>
                      <a:pt x="298" y="305"/>
                    </a:lnTo>
                    <a:lnTo>
                      <a:pt x="293" y="331"/>
                    </a:lnTo>
                    <a:lnTo>
                      <a:pt x="285" y="331"/>
                    </a:lnTo>
                    <a:lnTo>
                      <a:pt x="277" y="332"/>
                    </a:lnTo>
                    <a:lnTo>
                      <a:pt x="270" y="332"/>
                    </a:lnTo>
                    <a:lnTo>
                      <a:pt x="262" y="332"/>
                    </a:lnTo>
                    <a:lnTo>
                      <a:pt x="255" y="333"/>
                    </a:lnTo>
                    <a:lnTo>
                      <a:pt x="247" y="333"/>
                    </a:lnTo>
                    <a:lnTo>
                      <a:pt x="239" y="335"/>
                    </a:lnTo>
                    <a:lnTo>
                      <a:pt x="232" y="335"/>
                    </a:lnTo>
                    <a:lnTo>
                      <a:pt x="236" y="341"/>
                    </a:lnTo>
                    <a:lnTo>
                      <a:pt x="240" y="348"/>
                    </a:lnTo>
                    <a:lnTo>
                      <a:pt x="245" y="355"/>
                    </a:lnTo>
                    <a:lnTo>
                      <a:pt x="250" y="362"/>
                    </a:lnTo>
                    <a:lnTo>
                      <a:pt x="255" y="370"/>
                    </a:lnTo>
                    <a:lnTo>
                      <a:pt x="259" y="377"/>
                    </a:lnTo>
                    <a:lnTo>
                      <a:pt x="263" y="384"/>
                    </a:lnTo>
                    <a:lnTo>
                      <a:pt x="268" y="390"/>
                    </a:lnTo>
                    <a:lnTo>
                      <a:pt x="248" y="420"/>
                    </a:lnTo>
                    <a:lnTo>
                      <a:pt x="227" y="449"/>
                    </a:lnTo>
                    <a:lnTo>
                      <a:pt x="208" y="478"/>
                    </a:lnTo>
                    <a:lnTo>
                      <a:pt x="187" y="507"/>
                    </a:lnTo>
                    <a:lnTo>
                      <a:pt x="166" y="537"/>
                    </a:lnTo>
                    <a:lnTo>
                      <a:pt x="147" y="566"/>
                    </a:lnTo>
                    <a:lnTo>
                      <a:pt x="127" y="596"/>
                    </a:lnTo>
                    <a:lnTo>
                      <a:pt x="110" y="627"/>
                    </a:lnTo>
                    <a:lnTo>
                      <a:pt x="98" y="651"/>
                    </a:lnTo>
                    <a:lnTo>
                      <a:pt x="87" y="675"/>
                    </a:lnTo>
                    <a:lnTo>
                      <a:pt x="76" y="700"/>
                    </a:lnTo>
                    <a:lnTo>
                      <a:pt x="66" y="725"/>
                    </a:lnTo>
                    <a:lnTo>
                      <a:pt x="55" y="750"/>
                    </a:lnTo>
                    <a:lnTo>
                      <a:pt x="46" y="775"/>
                    </a:lnTo>
                    <a:lnTo>
                      <a:pt x="36" y="802"/>
                    </a:lnTo>
                    <a:lnTo>
                      <a:pt x="25" y="827"/>
                    </a:lnTo>
                    <a:lnTo>
                      <a:pt x="30" y="783"/>
                    </a:lnTo>
                    <a:lnTo>
                      <a:pt x="35" y="739"/>
                    </a:lnTo>
                    <a:lnTo>
                      <a:pt x="39" y="695"/>
                    </a:lnTo>
                    <a:lnTo>
                      <a:pt x="41" y="652"/>
                    </a:lnTo>
                    <a:lnTo>
                      <a:pt x="41" y="622"/>
                    </a:lnTo>
                    <a:lnTo>
                      <a:pt x="39" y="591"/>
                    </a:lnTo>
                    <a:lnTo>
                      <a:pt x="37" y="562"/>
                    </a:lnTo>
                    <a:lnTo>
                      <a:pt x="34" y="532"/>
                    </a:lnTo>
                    <a:lnTo>
                      <a:pt x="30" y="512"/>
                    </a:lnTo>
                    <a:lnTo>
                      <a:pt x="26" y="490"/>
                    </a:lnTo>
                    <a:lnTo>
                      <a:pt x="22" y="469"/>
                    </a:lnTo>
                    <a:lnTo>
                      <a:pt x="17" y="449"/>
                    </a:lnTo>
                    <a:lnTo>
                      <a:pt x="13" y="428"/>
                    </a:lnTo>
                    <a:lnTo>
                      <a:pt x="9" y="408"/>
                    </a:lnTo>
                    <a:lnTo>
                      <a:pt x="4" y="386"/>
                    </a:lnTo>
                    <a:lnTo>
                      <a:pt x="0" y="365"/>
                    </a:lnTo>
                    <a:lnTo>
                      <a:pt x="6" y="362"/>
                    </a:lnTo>
                    <a:lnTo>
                      <a:pt x="13" y="359"/>
                    </a:lnTo>
                    <a:lnTo>
                      <a:pt x="20" y="355"/>
                    </a:lnTo>
                    <a:lnTo>
                      <a:pt x="25" y="352"/>
                    </a:lnTo>
                    <a:lnTo>
                      <a:pt x="31" y="348"/>
                    </a:lnTo>
                    <a:lnTo>
                      <a:pt x="37" y="345"/>
                    </a:lnTo>
                    <a:lnTo>
                      <a:pt x="43" y="343"/>
                    </a:lnTo>
                    <a:lnTo>
                      <a:pt x="49" y="339"/>
                    </a:lnTo>
                    <a:lnTo>
                      <a:pt x="43" y="335"/>
                    </a:lnTo>
                    <a:lnTo>
                      <a:pt x="37" y="330"/>
                    </a:lnTo>
                    <a:lnTo>
                      <a:pt x="31" y="327"/>
                    </a:lnTo>
                    <a:lnTo>
                      <a:pt x="25" y="322"/>
                    </a:lnTo>
                    <a:lnTo>
                      <a:pt x="20" y="317"/>
                    </a:lnTo>
                    <a:lnTo>
                      <a:pt x="13" y="313"/>
                    </a:lnTo>
                    <a:lnTo>
                      <a:pt x="6" y="309"/>
                    </a:lnTo>
                    <a:lnTo>
                      <a:pt x="0" y="305"/>
                    </a:lnTo>
                    <a:lnTo>
                      <a:pt x="5" y="292"/>
                    </a:lnTo>
                    <a:lnTo>
                      <a:pt x="10" y="280"/>
                    </a:lnTo>
                    <a:lnTo>
                      <a:pt x="14" y="266"/>
                    </a:lnTo>
                    <a:lnTo>
                      <a:pt x="18" y="253"/>
                    </a:lnTo>
                    <a:lnTo>
                      <a:pt x="23" y="241"/>
                    </a:lnTo>
                    <a:lnTo>
                      <a:pt x="28" y="228"/>
                    </a:lnTo>
                    <a:lnTo>
                      <a:pt x="34" y="217"/>
                    </a:lnTo>
                    <a:lnTo>
                      <a:pt x="41" y="207"/>
                    </a:lnTo>
                    <a:lnTo>
                      <a:pt x="54" y="192"/>
                    </a:lnTo>
                    <a:lnTo>
                      <a:pt x="68" y="178"/>
                    </a:lnTo>
                    <a:lnTo>
                      <a:pt x="84" y="164"/>
                    </a:lnTo>
                    <a:lnTo>
                      <a:pt x="100" y="152"/>
                    </a:lnTo>
                    <a:lnTo>
                      <a:pt x="115" y="139"/>
                    </a:lnTo>
                    <a:lnTo>
                      <a:pt x="132" y="127"/>
                    </a:lnTo>
                    <a:lnTo>
                      <a:pt x="148" y="113"/>
                    </a:lnTo>
                    <a:lnTo>
                      <a:pt x="163" y="100"/>
                    </a:lnTo>
                    <a:lnTo>
                      <a:pt x="177" y="94"/>
                    </a:lnTo>
                    <a:lnTo>
                      <a:pt x="191" y="88"/>
                    </a:lnTo>
                    <a:lnTo>
                      <a:pt x="206" y="81"/>
                    </a:lnTo>
                    <a:lnTo>
                      <a:pt x="220" y="74"/>
                    </a:lnTo>
                    <a:lnTo>
                      <a:pt x="234" y="68"/>
                    </a:lnTo>
                    <a:lnTo>
                      <a:pt x="248" y="62"/>
                    </a:lnTo>
                    <a:lnTo>
                      <a:pt x="263" y="55"/>
                    </a:lnTo>
                    <a:lnTo>
                      <a:pt x="277" y="49"/>
                    </a:lnTo>
                    <a:lnTo>
                      <a:pt x="292" y="42"/>
                    </a:lnTo>
                    <a:lnTo>
                      <a:pt x="307" y="36"/>
                    </a:lnTo>
                    <a:lnTo>
                      <a:pt x="321" y="30"/>
                    </a:lnTo>
                    <a:lnTo>
                      <a:pt x="335" y="24"/>
                    </a:lnTo>
                    <a:lnTo>
                      <a:pt x="349" y="18"/>
                    </a:lnTo>
                    <a:lnTo>
                      <a:pt x="363" y="11"/>
                    </a:lnTo>
                    <a:lnTo>
                      <a:pt x="378" y="6"/>
                    </a:lnTo>
                    <a:lnTo>
                      <a:pt x="392" y="0"/>
                    </a:lnTo>
                    <a:close/>
                  </a:path>
                </a:pathLst>
              </a:custGeom>
              <a:solidFill>
                <a:srgbClr val="92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4" name="Freeform 60"/>
              <p:cNvSpPr>
                <a:spLocks/>
              </p:cNvSpPr>
              <p:nvPr/>
            </p:nvSpPr>
            <p:spPr bwMode="auto">
              <a:xfrm>
                <a:off x="3654" y="1288"/>
                <a:ext cx="36" cy="52"/>
              </a:xfrm>
              <a:custGeom>
                <a:avLst/>
                <a:gdLst>
                  <a:gd name="T0" fmla="*/ 0 w 95"/>
                  <a:gd name="T1" fmla="*/ 202 h 207"/>
                  <a:gd name="T2" fmla="*/ 10 w 95"/>
                  <a:gd name="T3" fmla="*/ 204 h 207"/>
                  <a:gd name="T4" fmla="*/ 21 w 95"/>
                  <a:gd name="T5" fmla="*/ 179 h 207"/>
                  <a:gd name="T6" fmla="*/ 31 w 95"/>
                  <a:gd name="T7" fmla="*/ 153 h 207"/>
                  <a:gd name="T8" fmla="*/ 41 w 95"/>
                  <a:gd name="T9" fmla="*/ 127 h 207"/>
                  <a:gd name="T10" fmla="*/ 52 w 95"/>
                  <a:gd name="T11" fmla="*/ 102 h 207"/>
                  <a:gd name="T12" fmla="*/ 62 w 95"/>
                  <a:gd name="T13" fmla="*/ 77 h 207"/>
                  <a:gd name="T14" fmla="*/ 72 w 95"/>
                  <a:gd name="T15" fmla="*/ 52 h 207"/>
                  <a:gd name="T16" fmla="*/ 83 w 95"/>
                  <a:gd name="T17" fmla="*/ 28 h 207"/>
                  <a:gd name="T18" fmla="*/ 95 w 95"/>
                  <a:gd name="T19" fmla="*/ 4 h 207"/>
                  <a:gd name="T20" fmla="*/ 84 w 95"/>
                  <a:gd name="T21" fmla="*/ 0 h 207"/>
                  <a:gd name="T22" fmla="*/ 72 w 95"/>
                  <a:gd name="T23" fmla="*/ 24 h 207"/>
                  <a:gd name="T24" fmla="*/ 62 w 95"/>
                  <a:gd name="T25" fmla="*/ 48 h 207"/>
                  <a:gd name="T26" fmla="*/ 51 w 95"/>
                  <a:gd name="T27" fmla="*/ 73 h 207"/>
                  <a:gd name="T28" fmla="*/ 41 w 95"/>
                  <a:gd name="T29" fmla="*/ 98 h 207"/>
                  <a:gd name="T30" fmla="*/ 30 w 95"/>
                  <a:gd name="T31" fmla="*/ 123 h 207"/>
                  <a:gd name="T32" fmla="*/ 20 w 95"/>
                  <a:gd name="T33" fmla="*/ 148 h 207"/>
                  <a:gd name="T34" fmla="*/ 10 w 95"/>
                  <a:gd name="T35" fmla="*/ 174 h 207"/>
                  <a:gd name="T36" fmla="*/ 0 w 95"/>
                  <a:gd name="T37" fmla="*/ 199 h 207"/>
                  <a:gd name="T38" fmla="*/ 10 w 95"/>
                  <a:gd name="T39" fmla="*/ 202 h 207"/>
                  <a:gd name="T40" fmla="*/ 0 w 95"/>
                  <a:gd name="T41" fmla="*/ 199 h 207"/>
                  <a:gd name="T42" fmla="*/ 0 w 95"/>
                  <a:gd name="T43" fmla="*/ 204 h 207"/>
                  <a:gd name="T44" fmla="*/ 4 w 95"/>
                  <a:gd name="T45" fmla="*/ 206 h 207"/>
                  <a:gd name="T46" fmla="*/ 7 w 95"/>
                  <a:gd name="T47" fmla="*/ 207 h 207"/>
                  <a:gd name="T48" fmla="*/ 10 w 95"/>
                  <a:gd name="T49" fmla="*/ 204 h 207"/>
                  <a:gd name="T50" fmla="*/ 0 w 95"/>
                  <a:gd name="T51" fmla="*/ 202 h 20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5"/>
                  <a:gd name="T79" fmla="*/ 0 h 207"/>
                  <a:gd name="T80" fmla="*/ 95 w 95"/>
                  <a:gd name="T81" fmla="*/ 207 h 20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5" h="207">
                    <a:moveTo>
                      <a:pt x="0" y="202"/>
                    </a:moveTo>
                    <a:lnTo>
                      <a:pt x="10" y="204"/>
                    </a:lnTo>
                    <a:lnTo>
                      <a:pt x="21" y="179"/>
                    </a:lnTo>
                    <a:lnTo>
                      <a:pt x="31" y="153"/>
                    </a:lnTo>
                    <a:lnTo>
                      <a:pt x="41" y="127"/>
                    </a:lnTo>
                    <a:lnTo>
                      <a:pt x="52" y="102"/>
                    </a:lnTo>
                    <a:lnTo>
                      <a:pt x="62" y="77"/>
                    </a:lnTo>
                    <a:lnTo>
                      <a:pt x="72" y="52"/>
                    </a:lnTo>
                    <a:lnTo>
                      <a:pt x="83" y="28"/>
                    </a:lnTo>
                    <a:lnTo>
                      <a:pt x="95" y="4"/>
                    </a:lnTo>
                    <a:lnTo>
                      <a:pt x="84" y="0"/>
                    </a:lnTo>
                    <a:lnTo>
                      <a:pt x="72" y="24"/>
                    </a:lnTo>
                    <a:lnTo>
                      <a:pt x="62" y="48"/>
                    </a:lnTo>
                    <a:lnTo>
                      <a:pt x="51" y="73"/>
                    </a:lnTo>
                    <a:lnTo>
                      <a:pt x="41" y="98"/>
                    </a:lnTo>
                    <a:lnTo>
                      <a:pt x="30" y="123"/>
                    </a:lnTo>
                    <a:lnTo>
                      <a:pt x="20" y="148"/>
                    </a:lnTo>
                    <a:lnTo>
                      <a:pt x="10" y="174"/>
                    </a:lnTo>
                    <a:lnTo>
                      <a:pt x="0" y="199"/>
                    </a:lnTo>
                    <a:lnTo>
                      <a:pt x="10" y="202"/>
                    </a:lnTo>
                    <a:lnTo>
                      <a:pt x="0" y="199"/>
                    </a:lnTo>
                    <a:lnTo>
                      <a:pt x="0" y="204"/>
                    </a:lnTo>
                    <a:lnTo>
                      <a:pt x="4" y="206"/>
                    </a:lnTo>
                    <a:lnTo>
                      <a:pt x="7" y="207"/>
                    </a:lnTo>
                    <a:lnTo>
                      <a:pt x="10" y="204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5" name="Freeform 61"/>
              <p:cNvSpPr>
                <a:spLocks/>
              </p:cNvSpPr>
              <p:nvPr/>
            </p:nvSpPr>
            <p:spPr bwMode="auto">
              <a:xfrm>
                <a:off x="3654" y="1295"/>
                <a:ext cx="11" cy="44"/>
              </a:xfrm>
              <a:custGeom>
                <a:avLst/>
                <a:gdLst>
                  <a:gd name="T0" fmla="*/ 16 w 27"/>
                  <a:gd name="T1" fmla="*/ 0 h 175"/>
                  <a:gd name="T2" fmla="*/ 16 w 27"/>
                  <a:gd name="T3" fmla="*/ 0 h 175"/>
                  <a:gd name="T4" fmla="*/ 14 w 27"/>
                  <a:gd name="T5" fmla="*/ 43 h 175"/>
                  <a:gd name="T6" fmla="*/ 9 w 27"/>
                  <a:gd name="T7" fmla="*/ 87 h 175"/>
                  <a:gd name="T8" fmla="*/ 5 w 27"/>
                  <a:gd name="T9" fmla="*/ 131 h 175"/>
                  <a:gd name="T10" fmla="*/ 0 w 27"/>
                  <a:gd name="T11" fmla="*/ 175 h 175"/>
                  <a:gd name="T12" fmla="*/ 10 w 27"/>
                  <a:gd name="T13" fmla="*/ 175 h 175"/>
                  <a:gd name="T14" fmla="*/ 16 w 27"/>
                  <a:gd name="T15" fmla="*/ 131 h 175"/>
                  <a:gd name="T16" fmla="*/ 20 w 27"/>
                  <a:gd name="T17" fmla="*/ 87 h 175"/>
                  <a:gd name="T18" fmla="*/ 25 w 27"/>
                  <a:gd name="T19" fmla="*/ 43 h 175"/>
                  <a:gd name="T20" fmla="*/ 27 w 27"/>
                  <a:gd name="T21" fmla="*/ 0 h 175"/>
                  <a:gd name="T22" fmla="*/ 27 w 27"/>
                  <a:gd name="T23" fmla="*/ 0 h 175"/>
                  <a:gd name="T24" fmla="*/ 16 w 27"/>
                  <a:gd name="T25" fmla="*/ 0 h 1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"/>
                  <a:gd name="T40" fmla="*/ 0 h 175"/>
                  <a:gd name="T41" fmla="*/ 27 w 27"/>
                  <a:gd name="T42" fmla="*/ 175 h 1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" h="175">
                    <a:moveTo>
                      <a:pt x="16" y="0"/>
                    </a:moveTo>
                    <a:lnTo>
                      <a:pt x="16" y="0"/>
                    </a:lnTo>
                    <a:lnTo>
                      <a:pt x="14" y="43"/>
                    </a:lnTo>
                    <a:lnTo>
                      <a:pt x="9" y="87"/>
                    </a:lnTo>
                    <a:lnTo>
                      <a:pt x="5" y="131"/>
                    </a:lnTo>
                    <a:lnTo>
                      <a:pt x="0" y="175"/>
                    </a:lnTo>
                    <a:lnTo>
                      <a:pt x="10" y="175"/>
                    </a:lnTo>
                    <a:lnTo>
                      <a:pt x="16" y="131"/>
                    </a:lnTo>
                    <a:lnTo>
                      <a:pt x="20" y="87"/>
                    </a:lnTo>
                    <a:lnTo>
                      <a:pt x="25" y="43"/>
                    </a:lnTo>
                    <a:lnTo>
                      <a:pt x="27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6" name="Freeform 62"/>
              <p:cNvSpPr>
                <a:spLocks/>
              </p:cNvSpPr>
              <p:nvPr/>
            </p:nvSpPr>
            <p:spPr bwMode="auto">
              <a:xfrm>
                <a:off x="3598" y="1290"/>
                <a:ext cx="54" cy="103"/>
              </a:xfrm>
              <a:custGeom>
                <a:avLst/>
                <a:gdLst>
                  <a:gd name="T0" fmla="*/ 23 w 141"/>
                  <a:gd name="T1" fmla="*/ 150 h 412"/>
                  <a:gd name="T2" fmla="*/ 28 w 141"/>
                  <a:gd name="T3" fmla="*/ 148 h 412"/>
                  <a:gd name="T4" fmla="*/ 32 w 141"/>
                  <a:gd name="T5" fmla="*/ 145 h 412"/>
                  <a:gd name="T6" fmla="*/ 38 w 141"/>
                  <a:gd name="T7" fmla="*/ 141 h 412"/>
                  <a:gd name="T8" fmla="*/ 42 w 141"/>
                  <a:gd name="T9" fmla="*/ 138 h 412"/>
                  <a:gd name="T10" fmla="*/ 46 w 141"/>
                  <a:gd name="T11" fmla="*/ 134 h 412"/>
                  <a:gd name="T12" fmla="*/ 51 w 141"/>
                  <a:gd name="T13" fmla="*/ 131 h 412"/>
                  <a:gd name="T14" fmla="*/ 55 w 141"/>
                  <a:gd name="T15" fmla="*/ 126 h 412"/>
                  <a:gd name="T16" fmla="*/ 58 w 141"/>
                  <a:gd name="T17" fmla="*/ 123 h 412"/>
                  <a:gd name="T18" fmla="*/ 65 w 141"/>
                  <a:gd name="T19" fmla="*/ 117 h 412"/>
                  <a:gd name="T20" fmla="*/ 72 w 141"/>
                  <a:gd name="T21" fmla="*/ 112 h 412"/>
                  <a:gd name="T22" fmla="*/ 79 w 141"/>
                  <a:gd name="T23" fmla="*/ 105 h 412"/>
                  <a:gd name="T24" fmla="*/ 87 w 141"/>
                  <a:gd name="T25" fmla="*/ 99 h 412"/>
                  <a:gd name="T26" fmla="*/ 93 w 141"/>
                  <a:gd name="T27" fmla="*/ 92 h 412"/>
                  <a:gd name="T28" fmla="*/ 100 w 141"/>
                  <a:gd name="T29" fmla="*/ 86 h 412"/>
                  <a:gd name="T30" fmla="*/ 106 w 141"/>
                  <a:gd name="T31" fmla="*/ 80 h 412"/>
                  <a:gd name="T32" fmla="*/ 112 w 141"/>
                  <a:gd name="T33" fmla="*/ 72 h 412"/>
                  <a:gd name="T34" fmla="*/ 120 w 141"/>
                  <a:gd name="T35" fmla="*/ 56 h 412"/>
                  <a:gd name="T36" fmla="*/ 128 w 141"/>
                  <a:gd name="T37" fmla="*/ 37 h 412"/>
                  <a:gd name="T38" fmla="*/ 136 w 141"/>
                  <a:gd name="T39" fmla="*/ 18 h 412"/>
                  <a:gd name="T40" fmla="*/ 141 w 141"/>
                  <a:gd name="T41" fmla="*/ 0 h 412"/>
                  <a:gd name="T42" fmla="*/ 139 w 141"/>
                  <a:gd name="T43" fmla="*/ 24 h 412"/>
                  <a:gd name="T44" fmla="*/ 137 w 141"/>
                  <a:gd name="T45" fmla="*/ 49 h 412"/>
                  <a:gd name="T46" fmla="*/ 132 w 141"/>
                  <a:gd name="T47" fmla="*/ 74 h 412"/>
                  <a:gd name="T48" fmla="*/ 127 w 141"/>
                  <a:gd name="T49" fmla="*/ 97 h 412"/>
                  <a:gd name="T50" fmla="*/ 123 w 141"/>
                  <a:gd name="T51" fmla="*/ 109 h 412"/>
                  <a:gd name="T52" fmla="*/ 116 w 141"/>
                  <a:gd name="T53" fmla="*/ 119 h 412"/>
                  <a:gd name="T54" fmla="*/ 110 w 141"/>
                  <a:gd name="T55" fmla="*/ 131 h 412"/>
                  <a:gd name="T56" fmla="*/ 102 w 141"/>
                  <a:gd name="T57" fmla="*/ 141 h 412"/>
                  <a:gd name="T58" fmla="*/ 94 w 141"/>
                  <a:gd name="T59" fmla="*/ 153 h 412"/>
                  <a:gd name="T60" fmla="*/ 87 w 141"/>
                  <a:gd name="T61" fmla="*/ 163 h 412"/>
                  <a:gd name="T62" fmla="*/ 80 w 141"/>
                  <a:gd name="T63" fmla="*/ 174 h 412"/>
                  <a:gd name="T64" fmla="*/ 75 w 141"/>
                  <a:gd name="T65" fmla="*/ 186 h 412"/>
                  <a:gd name="T66" fmla="*/ 68 w 141"/>
                  <a:gd name="T67" fmla="*/ 202 h 412"/>
                  <a:gd name="T68" fmla="*/ 63 w 141"/>
                  <a:gd name="T69" fmla="*/ 219 h 412"/>
                  <a:gd name="T70" fmla="*/ 56 w 141"/>
                  <a:gd name="T71" fmla="*/ 236 h 412"/>
                  <a:gd name="T72" fmla="*/ 51 w 141"/>
                  <a:gd name="T73" fmla="*/ 253 h 412"/>
                  <a:gd name="T74" fmla="*/ 45 w 141"/>
                  <a:gd name="T75" fmla="*/ 270 h 412"/>
                  <a:gd name="T76" fmla="*/ 41 w 141"/>
                  <a:gd name="T77" fmla="*/ 289 h 412"/>
                  <a:gd name="T78" fmla="*/ 36 w 141"/>
                  <a:gd name="T79" fmla="*/ 306 h 412"/>
                  <a:gd name="T80" fmla="*/ 30 w 141"/>
                  <a:gd name="T81" fmla="*/ 323 h 412"/>
                  <a:gd name="T82" fmla="*/ 24 w 141"/>
                  <a:gd name="T83" fmla="*/ 344 h 412"/>
                  <a:gd name="T84" fmla="*/ 17 w 141"/>
                  <a:gd name="T85" fmla="*/ 367 h 412"/>
                  <a:gd name="T86" fmla="*/ 11 w 141"/>
                  <a:gd name="T87" fmla="*/ 389 h 412"/>
                  <a:gd name="T88" fmla="*/ 4 w 141"/>
                  <a:gd name="T89" fmla="*/ 412 h 412"/>
                  <a:gd name="T90" fmla="*/ 2 w 141"/>
                  <a:gd name="T91" fmla="*/ 373 h 412"/>
                  <a:gd name="T92" fmla="*/ 1 w 141"/>
                  <a:gd name="T93" fmla="*/ 334 h 412"/>
                  <a:gd name="T94" fmla="*/ 0 w 141"/>
                  <a:gd name="T95" fmla="*/ 294 h 412"/>
                  <a:gd name="T96" fmla="*/ 0 w 141"/>
                  <a:gd name="T97" fmla="*/ 257 h 412"/>
                  <a:gd name="T98" fmla="*/ 1 w 141"/>
                  <a:gd name="T99" fmla="*/ 226 h 412"/>
                  <a:gd name="T100" fmla="*/ 4 w 141"/>
                  <a:gd name="T101" fmla="*/ 197 h 412"/>
                  <a:gd name="T102" fmla="*/ 11 w 141"/>
                  <a:gd name="T103" fmla="*/ 172 h 412"/>
                  <a:gd name="T104" fmla="*/ 23 w 141"/>
                  <a:gd name="T105" fmla="*/ 150 h 4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41"/>
                  <a:gd name="T160" fmla="*/ 0 h 412"/>
                  <a:gd name="T161" fmla="*/ 141 w 141"/>
                  <a:gd name="T162" fmla="*/ 412 h 4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41" h="412">
                    <a:moveTo>
                      <a:pt x="23" y="150"/>
                    </a:moveTo>
                    <a:lnTo>
                      <a:pt x="28" y="148"/>
                    </a:lnTo>
                    <a:lnTo>
                      <a:pt x="32" y="145"/>
                    </a:lnTo>
                    <a:lnTo>
                      <a:pt x="38" y="141"/>
                    </a:lnTo>
                    <a:lnTo>
                      <a:pt x="42" y="138"/>
                    </a:lnTo>
                    <a:lnTo>
                      <a:pt x="46" y="134"/>
                    </a:lnTo>
                    <a:lnTo>
                      <a:pt x="51" y="131"/>
                    </a:lnTo>
                    <a:lnTo>
                      <a:pt x="55" y="126"/>
                    </a:lnTo>
                    <a:lnTo>
                      <a:pt x="58" y="123"/>
                    </a:lnTo>
                    <a:lnTo>
                      <a:pt x="65" y="117"/>
                    </a:lnTo>
                    <a:lnTo>
                      <a:pt x="72" y="112"/>
                    </a:lnTo>
                    <a:lnTo>
                      <a:pt x="79" y="105"/>
                    </a:lnTo>
                    <a:lnTo>
                      <a:pt x="87" y="99"/>
                    </a:lnTo>
                    <a:lnTo>
                      <a:pt x="93" y="92"/>
                    </a:lnTo>
                    <a:lnTo>
                      <a:pt x="100" y="86"/>
                    </a:lnTo>
                    <a:lnTo>
                      <a:pt x="106" y="80"/>
                    </a:lnTo>
                    <a:lnTo>
                      <a:pt x="112" y="72"/>
                    </a:lnTo>
                    <a:lnTo>
                      <a:pt x="120" y="56"/>
                    </a:lnTo>
                    <a:lnTo>
                      <a:pt x="128" y="37"/>
                    </a:lnTo>
                    <a:lnTo>
                      <a:pt x="136" y="18"/>
                    </a:lnTo>
                    <a:lnTo>
                      <a:pt x="141" y="0"/>
                    </a:lnTo>
                    <a:lnTo>
                      <a:pt x="139" y="24"/>
                    </a:lnTo>
                    <a:lnTo>
                      <a:pt x="137" y="49"/>
                    </a:lnTo>
                    <a:lnTo>
                      <a:pt x="132" y="74"/>
                    </a:lnTo>
                    <a:lnTo>
                      <a:pt x="127" y="97"/>
                    </a:lnTo>
                    <a:lnTo>
                      <a:pt x="123" y="109"/>
                    </a:lnTo>
                    <a:lnTo>
                      <a:pt x="116" y="119"/>
                    </a:lnTo>
                    <a:lnTo>
                      <a:pt x="110" y="131"/>
                    </a:lnTo>
                    <a:lnTo>
                      <a:pt x="102" y="141"/>
                    </a:lnTo>
                    <a:lnTo>
                      <a:pt x="94" y="153"/>
                    </a:lnTo>
                    <a:lnTo>
                      <a:pt x="87" y="163"/>
                    </a:lnTo>
                    <a:lnTo>
                      <a:pt x="80" y="174"/>
                    </a:lnTo>
                    <a:lnTo>
                      <a:pt x="75" y="186"/>
                    </a:lnTo>
                    <a:lnTo>
                      <a:pt x="68" y="202"/>
                    </a:lnTo>
                    <a:lnTo>
                      <a:pt x="63" y="219"/>
                    </a:lnTo>
                    <a:lnTo>
                      <a:pt x="56" y="236"/>
                    </a:lnTo>
                    <a:lnTo>
                      <a:pt x="51" y="253"/>
                    </a:lnTo>
                    <a:lnTo>
                      <a:pt x="45" y="270"/>
                    </a:lnTo>
                    <a:lnTo>
                      <a:pt x="41" y="289"/>
                    </a:lnTo>
                    <a:lnTo>
                      <a:pt x="36" y="306"/>
                    </a:lnTo>
                    <a:lnTo>
                      <a:pt x="30" y="323"/>
                    </a:lnTo>
                    <a:lnTo>
                      <a:pt x="24" y="344"/>
                    </a:lnTo>
                    <a:lnTo>
                      <a:pt x="17" y="367"/>
                    </a:lnTo>
                    <a:lnTo>
                      <a:pt x="11" y="389"/>
                    </a:lnTo>
                    <a:lnTo>
                      <a:pt x="4" y="412"/>
                    </a:lnTo>
                    <a:lnTo>
                      <a:pt x="2" y="373"/>
                    </a:lnTo>
                    <a:lnTo>
                      <a:pt x="1" y="334"/>
                    </a:lnTo>
                    <a:lnTo>
                      <a:pt x="0" y="294"/>
                    </a:lnTo>
                    <a:lnTo>
                      <a:pt x="0" y="257"/>
                    </a:lnTo>
                    <a:lnTo>
                      <a:pt x="1" y="226"/>
                    </a:lnTo>
                    <a:lnTo>
                      <a:pt x="4" y="197"/>
                    </a:lnTo>
                    <a:lnTo>
                      <a:pt x="11" y="172"/>
                    </a:lnTo>
                    <a:lnTo>
                      <a:pt x="23" y="1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7" name="Freeform 63"/>
              <p:cNvSpPr>
                <a:spLocks/>
              </p:cNvSpPr>
              <p:nvPr/>
            </p:nvSpPr>
            <p:spPr bwMode="auto">
              <a:xfrm>
                <a:off x="3707" y="1285"/>
                <a:ext cx="139" cy="203"/>
              </a:xfrm>
              <a:custGeom>
                <a:avLst/>
                <a:gdLst>
                  <a:gd name="T0" fmla="*/ 357 w 365"/>
                  <a:gd name="T1" fmla="*/ 25 h 812"/>
                  <a:gd name="T2" fmla="*/ 344 w 365"/>
                  <a:gd name="T3" fmla="*/ 85 h 812"/>
                  <a:gd name="T4" fmla="*/ 327 w 365"/>
                  <a:gd name="T5" fmla="*/ 137 h 812"/>
                  <a:gd name="T6" fmla="*/ 314 w 365"/>
                  <a:gd name="T7" fmla="*/ 185 h 812"/>
                  <a:gd name="T8" fmla="*/ 303 w 365"/>
                  <a:gd name="T9" fmla="*/ 233 h 812"/>
                  <a:gd name="T10" fmla="*/ 290 w 365"/>
                  <a:gd name="T11" fmla="*/ 274 h 812"/>
                  <a:gd name="T12" fmla="*/ 276 w 365"/>
                  <a:gd name="T13" fmla="*/ 317 h 812"/>
                  <a:gd name="T14" fmla="*/ 262 w 365"/>
                  <a:gd name="T15" fmla="*/ 358 h 812"/>
                  <a:gd name="T16" fmla="*/ 248 w 365"/>
                  <a:gd name="T17" fmla="*/ 401 h 812"/>
                  <a:gd name="T18" fmla="*/ 229 w 365"/>
                  <a:gd name="T19" fmla="*/ 443 h 812"/>
                  <a:gd name="T20" fmla="*/ 210 w 365"/>
                  <a:gd name="T21" fmla="*/ 484 h 812"/>
                  <a:gd name="T22" fmla="*/ 188 w 365"/>
                  <a:gd name="T23" fmla="*/ 525 h 812"/>
                  <a:gd name="T24" fmla="*/ 171 w 365"/>
                  <a:gd name="T25" fmla="*/ 562 h 812"/>
                  <a:gd name="T26" fmla="*/ 155 w 365"/>
                  <a:gd name="T27" fmla="*/ 596 h 812"/>
                  <a:gd name="T28" fmla="*/ 139 w 365"/>
                  <a:gd name="T29" fmla="*/ 629 h 812"/>
                  <a:gd name="T30" fmla="*/ 120 w 365"/>
                  <a:gd name="T31" fmla="*/ 661 h 812"/>
                  <a:gd name="T32" fmla="*/ 100 w 365"/>
                  <a:gd name="T33" fmla="*/ 683 h 812"/>
                  <a:gd name="T34" fmla="*/ 78 w 365"/>
                  <a:gd name="T35" fmla="*/ 696 h 812"/>
                  <a:gd name="T36" fmla="*/ 54 w 365"/>
                  <a:gd name="T37" fmla="*/ 708 h 812"/>
                  <a:gd name="T38" fmla="*/ 32 w 365"/>
                  <a:gd name="T39" fmla="*/ 721 h 812"/>
                  <a:gd name="T40" fmla="*/ 14 w 365"/>
                  <a:gd name="T41" fmla="*/ 747 h 812"/>
                  <a:gd name="T42" fmla="*/ 4 w 365"/>
                  <a:gd name="T43" fmla="*/ 784 h 812"/>
                  <a:gd name="T44" fmla="*/ 20 w 365"/>
                  <a:gd name="T45" fmla="*/ 803 h 812"/>
                  <a:gd name="T46" fmla="*/ 61 w 365"/>
                  <a:gd name="T47" fmla="*/ 805 h 812"/>
                  <a:gd name="T48" fmla="*/ 101 w 365"/>
                  <a:gd name="T49" fmla="*/ 808 h 812"/>
                  <a:gd name="T50" fmla="*/ 141 w 365"/>
                  <a:gd name="T51" fmla="*/ 811 h 812"/>
                  <a:gd name="T52" fmla="*/ 172 w 365"/>
                  <a:gd name="T53" fmla="*/ 811 h 812"/>
                  <a:gd name="T54" fmla="*/ 192 w 365"/>
                  <a:gd name="T55" fmla="*/ 811 h 812"/>
                  <a:gd name="T56" fmla="*/ 213 w 365"/>
                  <a:gd name="T57" fmla="*/ 811 h 812"/>
                  <a:gd name="T58" fmla="*/ 234 w 365"/>
                  <a:gd name="T59" fmla="*/ 811 h 812"/>
                  <a:gd name="T60" fmla="*/ 232 w 365"/>
                  <a:gd name="T61" fmla="*/ 805 h 812"/>
                  <a:gd name="T62" fmla="*/ 209 w 365"/>
                  <a:gd name="T63" fmla="*/ 795 h 812"/>
                  <a:gd name="T64" fmla="*/ 185 w 365"/>
                  <a:gd name="T65" fmla="*/ 784 h 812"/>
                  <a:gd name="T66" fmla="*/ 161 w 365"/>
                  <a:gd name="T67" fmla="*/ 774 h 812"/>
                  <a:gd name="T68" fmla="*/ 153 w 365"/>
                  <a:gd name="T69" fmla="*/ 757 h 812"/>
                  <a:gd name="T70" fmla="*/ 161 w 365"/>
                  <a:gd name="T71" fmla="*/ 732 h 812"/>
                  <a:gd name="T72" fmla="*/ 179 w 365"/>
                  <a:gd name="T73" fmla="*/ 703 h 812"/>
                  <a:gd name="T74" fmla="*/ 210 w 365"/>
                  <a:gd name="T75" fmla="*/ 670 h 812"/>
                  <a:gd name="T76" fmla="*/ 240 w 365"/>
                  <a:gd name="T77" fmla="*/ 636 h 812"/>
                  <a:gd name="T78" fmla="*/ 265 w 365"/>
                  <a:gd name="T79" fmla="*/ 600 h 812"/>
                  <a:gd name="T80" fmla="*/ 287 w 365"/>
                  <a:gd name="T81" fmla="*/ 532 h 812"/>
                  <a:gd name="T82" fmla="*/ 294 w 365"/>
                  <a:gd name="T83" fmla="*/ 429 h 812"/>
                  <a:gd name="T84" fmla="*/ 304 w 365"/>
                  <a:gd name="T85" fmla="*/ 369 h 812"/>
                  <a:gd name="T86" fmla="*/ 319 w 365"/>
                  <a:gd name="T87" fmla="*/ 350 h 812"/>
                  <a:gd name="T88" fmla="*/ 333 w 365"/>
                  <a:gd name="T89" fmla="*/ 314 h 812"/>
                  <a:gd name="T90" fmla="*/ 345 w 365"/>
                  <a:gd name="T91" fmla="*/ 258 h 812"/>
                  <a:gd name="T92" fmla="*/ 351 w 365"/>
                  <a:gd name="T93" fmla="*/ 200 h 812"/>
                  <a:gd name="T94" fmla="*/ 352 w 365"/>
                  <a:gd name="T95" fmla="*/ 139 h 812"/>
                  <a:gd name="T96" fmla="*/ 355 w 365"/>
                  <a:gd name="T97" fmla="*/ 83 h 812"/>
                  <a:gd name="T98" fmla="*/ 362 w 365"/>
                  <a:gd name="T99" fmla="*/ 25 h 81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65"/>
                  <a:gd name="T151" fmla="*/ 0 h 812"/>
                  <a:gd name="T152" fmla="*/ 365 w 365"/>
                  <a:gd name="T153" fmla="*/ 812 h 81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65" h="812">
                    <a:moveTo>
                      <a:pt x="365" y="0"/>
                    </a:moveTo>
                    <a:lnTo>
                      <a:pt x="357" y="25"/>
                    </a:lnTo>
                    <a:lnTo>
                      <a:pt x="350" y="55"/>
                    </a:lnTo>
                    <a:lnTo>
                      <a:pt x="344" y="85"/>
                    </a:lnTo>
                    <a:lnTo>
                      <a:pt x="336" y="112"/>
                    </a:lnTo>
                    <a:lnTo>
                      <a:pt x="327" y="137"/>
                    </a:lnTo>
                    <a:lnTo>
                      <a:pt x="321" y="161"/>
                    </a:lnTo>
                    <a:lnTo>
                      <a:pt x="314" y="185"/>
                    </a:lnTo>
                    <a:lnTo>
                      <a:pt x="309" y="212"/>
                    </a:lnTo>
                    <a:lnTo>
                      <a:pt x="303" y="233"/>
                    </a:lnTo>
                    <a:lnTo>
                      <a:pt x="297" y="253"/>
                    </a:lnTo>
                    <a:lnTo>
                      <a:pt x="290" y="274"/>
                    </a:lnTo>
                    <a:lnTo>
                      <a:pt x="284" y="296"/>
                    </a:lnTo>
                    <a:lnTo>
                      <a:pt x="276" y="317"/>
                    </a:lnTo>
                    <a:lnTo>
                      <a:pt x="269" y="338"/>
                    </a:lnTo>
                    <a:lnTo>
                      <a:pt x="262" y="358"/>
                    </a:lnTo>
                    <a:lnTo>
                      <a:pt x="256" y="379"/>
                    </a:lnTo>
                    <a:lnTo>
                      <a:pt x="248" y="401"/>
                    </a:lnTo>
                    <a:lnTo>
                      <a:pt x="239" y="422"/>
                    </a:lnTo>
                    <a:lnTo>
                      <a:pt x="229" y="443"/>
                    </a:lnTo>
                    <a:lnTo>
                      <a:pt x="220" y="463"/>
                    </a:lnTo>
                    <a:lnTo>
                      <a:pt x="210" y="484"/>
                    </a:lnTo>
                    <a:lnTo>
                      <a:pt x="199" y="505"/>
                    </a:lnTo>
                    <a:lnTo>
                      <a:pt x="188" y="525"/>
                    </a:lnTo>
                    <a:lnTo>
                      <a:pt x="178" y="546"/>
                    </a:lnTo>
                    <a:lnTo>
                      <a:pt x="171" y="562"/>
                    </a:lnTo>
                    <a:lnTo>
                      <a:pt x="163" y="579"/>
                    </a:lnTo>
                    <a:lnTo>
                      <a:pt x="155" y="596"/>
                    </a:lnTo>
                    <a:lnTo>
                      <a:pt x="148" y="613"/>
                    </a:lnTo>
                    <a:lnTo>
                      <a:pt x="139" y="629"/>
                    </a:lnTo>
                    <a:lnTo>
                      <a:pt x="130" y="645"/>
                    </a:lnTo>
                    <a:lnTo>
                      <a:pt x="120" y="661"/>
                    </a:lnTo>
                    <a:lnTo>
                      <a:pt x="109" y="675"/>
                    </a:lnTo>
                    <a:lnTo>
                      <a:pt x="100" y="683"/>
                    </a:lnTo>
                    <a:lnTo>
                      <a:pt x="90" y="691"/>
                    </a:lnTo>
                    <a:lnTo>
                      <a:pt x="78" y="696"/>
                    </a:lnTo>
                    <a:lnTo>
                      <a:pt x="66" y="702"/>
                    </a:lnTo>
                    <a:lnTo>
                      <a:pt x="54" y="708"/>
                    </a:lnTo>
                    <a:lnTo>
                      <a:pt x="43" y="715"/>
                    </a:lnTo>
                    <a:lnTo>
                      <a:pt x="32" y="721"/>
                    </a:lnTo>
                    <a:lnTo>
                      <a:pt x="24" y="731"/>
                    </a:lnTo>
                    <a:lnTo>
                      <a:pt x="14" y="747"/>
                    </a:lnTo>
                    <a:lnTo>
                      <a:pt x="9" y="765"/>
                    </a:lnTo>
                    <a:lnTo>
                      <a:pt x="4" y="784"/>
                    </a:lnTo>
                    <a:lnTo>
                      <a:pt x="0" y="803"/>
                    </a:lnTo>
                    <a:lnTo>
                      <a:pt x="20" y="803"/>
                    </a:lnTo>
                    <a:lnTo>
                      <a:pt x="41" y="804"/>
                    </a:lnTo>
                    <a:lnTo>
                      <a:pt x="61" y="805"/>
                    </a:lnTo>
                    <a:lnTo>
                      <a:pt x="81" y="806"/>
                    </a:lnTo>
                    <a:lnTo>
                      <a:pt x="101" y="808"/>
                    </a:lnTo>
                    <a:lnTo>
                      <a:pt x="121" y="809"/>
                    </a:lnTo>
                    <a:lnTo>
                      <a:pt x="141" y="811"/>
                    </a:lnTo>
                    <a:lnTo>
                      <a:pt x="162" y="811"/>
                    </a:lnTo>
                    <a:lnTo>
                      <a:pt x="172" y="811"/>
                    </a:lnTo>
                    <a:lnTo>
                      <a:pt x="182" y="812"/>
                    </a:lnTo>
                    <a:lnTo>
                      <a:pt x="192" y="811"/>
                    </a:lnTo>
                    <a:lnTo>
                      <a:pt x="203" y="811"/>
                    </a:lnTo>
                    <a:lnTo>
                      <a:pt x="213" y="811"/>
                    </a:lnTo>
                    <a:lnTo>
                      <a:pt x="224" y="809"/>
                    </a:lnTo>
                    <a:lnTo>
                      <a:pt x="234" y="811"/>
                    </a:lnTo>
                    <a:lnTo>
                      <a:pt x="244" y="811"/>
                    </a:lnTo>
                    <a:lnTo>
                      <a:pt x="232" y="805"/>
                    </a:lnTo>
                    <a:lnTo>
                      <a:pt x="220" y="800"/>
                    </a:lnTo>
                    <a:lnTo>
                      <a:pt x="209" y="795"/>
                    </a:lnTo>
                    <a:lnTo>
                      <a:pt x="197" y="790"/>
                    </a:lnTo>
                    <a:lnTo>
                      <a:pt x="185" y="784"/>
                    </a:lnTo>
                    <a:lnTo>
                      <a:pt x="173" y="780"/>
                    </a:lnTo>
                    <a:lnTo>
                      <a:pt x="161" y="774"/>
                    </a:lnTo>
                    <a:lnTo>
                      <a:pt x="149" y="769"/>
                    </a:lnTo>
                    <a:lnTo>
                      <a:pt x="153" y="757"/>
                    </a:lnTo>
                    <a:lnTo>
                      <a:pt x="156" y="744"/>
                    </a:lnTo>
                    <a:lnTo>
                      <a:pt x="161" y="732"/>
                    </a:lnTo>
                    <a:lnTo>
                      <a:pt x="166" y="721"/>
                    </a:lnTo>
                    <a:lnTo>
                      <a:pt x="179" y="703"/>
                    </a:lnTo>
                    <a:lnTo>
                      <a:pt x="195" y="686"/>
                    </a:lnTo>
                    <a:lnTo>
                      <a:pt x="210" y="670"/>
                    </a:lnTo>
                    <a:lnTo>
                      <a:pt x="225" y="653"/>
                    </a:lnTo>
                    <a:lnTo>
                      <a:pt x="240" y="636"/>
                    </a:lnTo>
                    <a:lnTo>
                      <a:pt x="254" y="619"/>
                    </a:lnTo>
                    <a:lnTo>
                      <a:pt x="265" y="600"/>
                    </a:lnTo>
                    <a:lnTo>
                      <a:pt x="275" y="580"/>
                    </a:lnTo>
                    <a:lnTo>
                      <a:pt x="287" y="532"/>
                    </a:lnTo>
                    <a:lnTo>
                      <a:pt x="291" y="481"/>
                    </a:lnTo>
                    <a:lnTo>
                      <a:pt x="294" y="429"/>
                    </a:lnTo>
                    <a:lnTo>
                      <a:pt x="300" y="379"/>
                    </a:lnTo>
                    <a:lnTo>
                      <a:pt x="304" y="369"/>
                    </a:lnTo>
                    <a:lnTo>
                      <a:pt x="311" y="359"/>
                    </a:lnTo>
                    <a:lnTo>
                      <a:pt x="319" y="350"/>
                    </a:lnTo>
                    <a:lnTo>
                      <a:pt x="324" y="341"/>
                    </a:lnTo>
                    <a:lnTo>
                      <a:pt x="333" y="314"/>
                    </a:lnTo>
                    <a:lnTo>
                      <a:pt x="339" y="286"/>
                    </a:lnTo>
                    <a:lnTo>
                      <a:pt x="345" y="258"/>
                    </a:lnTo>
                    <a:lnTo>
                      <a:pt x="349" y="230"/>
                    </a:lnTo>
                    <a:lnTo>
                      <a:pt x="351" y="200"/>
                    </a:lnTo>
                    <a:lnTo>
                      <a:pt x="352" y="170"/>
                    </a:lnTo>
                    <a:lnTo>
                      <a:pt x="352" y="139"/>
                    </a:lnTo>
                    <a:lnTo>
                      <a:pt x="352" y="109"/>
                    </a:lnTo>
                    <a:lnTo>
                      <a:pt x="355" y="83"/>
                    </a:lnTo>
                    <a:lnTo>
                      <a:pt x="358" y="55"/>
                    </a:lnTo>
                    <a:lnTo>
                      <a:pt x="362" y="25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8" name="Freeform 64"/>
              <p:cNvSpPr>
                <a:spLocks/>
              </p:cNvSpPr>
              <p:nvPr/>
            </p:nvSpPr>
            <p:spPr bwMode="auto">
              <a:xfrm>
                <a:off x="2000" y="1497"/>
                <a:ext cx="1698" cy="229"/>
              </a:xfrm>
              <a:custGeom>
                <a:avLst/>
                <a:gdLst>
                  <a:gd name="T0" fmla="*/ 2442 w 4467"/>
                  <a:gd name="T1" fmla="*/ 821 h 919"/>
                  <a:gd name="T2" fmla="*/ 2539 w 4467"/>
                  <a:gd name="T3" fmla="*/ 866 h 919"/>
                  <a:gd name="T4" fmla="*/ 1900 w 4467"/>
                  <a:gd name="T5" fmla="*/ 773 h 919"/>
                  <a:gd name="T6" fmla="*/ 0 w 4467"/>
                  <a:gd name="T7" fmla="*/ 418 h 919"/>
                  <a:gd name="T8" fmla="*/ 2856 w 4467"/>
                  <a:gd name="T9" fmla="*/ 0 h 919"/>
                  <a:gd name="T10" fmla="*/ 4467 w 4467"/>
                  <a:gd name="T11" fmla="*/ 86 h 919"/>
                  <a:gd name="T12" fmla="*/ 3769 w 4467"/>
                  <a:gd name="T13" fmla="*/ 433 h 919"/>
                  <a:gd name="T14" fmla="*/ 3766 w 4467"/>
                  <a:gd name="T15" fmla="*/ 138 h 919"/>
                  <a:gd name="T16" fmla="*/ 3176 w 4467"/>
                  <a:gd name="T17" fmla="*/ 106 h 919"/>
                  <a:gd name="T18" fmla="*/ 3173 w 4467"/>
                  <a:gd name="T19" fmla="*/ 712 h 919"/>
                  <a:gd name="T20" fmla="*/ 3113 w 4467"/>
                  <a:gd name="T21" fmla="*/ 733 h 919"/>
                  <a:gd name="T22" fmla="*/ 3113 w 4467"/>
                  <a:gd name="T23" fmla="*/ 104 h 919"/>
                  <a:gd name="T24" fmla="*/ 2780 w 4467"/>
                  <a:gd name="T25" fmla="*/ 83 h 919"/>
                  <a:gd name="T26" fmla="*/ 2720 w 4467"/>
                  <a:gd name="T27" fmla="*/ 97 h 919"/>
                  <a:gd name="T28" fmla="*/ 2724 w 4467"/>
                  <a:gd name="T29" fmla="*/ 919 h 919"/>
                  <a:gd name="T30" fmla="*/ 2659 w 4467"/>
                  <a:gd name="T31" fmla="*/ 886 h 919"/>
                  <a:gd name="T32" fmla="*/ 2653 w 4467"/>
                  <a:gd name="T33" fmla="*/ 111 h 919"/>
                  <a:gd name="T34" fmla="*/ 2386 w 4467"/>
                  <a:gd name="T35" fmla="*/ 147 h 919"/>
                  <a:gd name="T36" fmla="*/ 2390 w 4467"/>
                  <a:gd name="T37" fmla="*/ 173 h 919"/>
                  <a:gd name="T38" fmla="*/ 2400 w 4467"/>
                  <a:gd name="T39" fmla="*/ 201 h 919"/>
                  <a:gd name="T40" fmla="*/ 2419 w 4467"/>
                  <a:gd name="T41" fmla="*/ 232 h 919"/>
                  <a:gd name="T42" fmla="*/ 2441 w 4467"/>
                  <a:gd name="T43" fmla="*/ 263 h 919"/>
                  <a:gd name="T44" fmla="*/ 2464 w 4467"/>
                  <a:gd name="T45" fmla="*/ 294 h 919"/>
                  <a:gd name="T46" fmla="*/ 2486 w 4467"/>
                  <a:gd name="T47" fmla="*/ 324 h 919"/>
                  <a:gd name="T48" fmla="*/ 2506 w 4467"/>
                  <a:gd name="T49" fmla="*/ 353 h 919"/>
                  <a:gd name="T50" fmla="*/ 2519 w 4467"/>
                  <a:gd name="T51" fmla="*/ 378 h 919"/>
                  <a:gd name="T52" fmla="*/ 2522 w 4467"/>
                  <a:gd name="T53" fmla="*/ 393 h 919"/>
                  <a:gd name="T54" fmla="*/ 2522 w 4467"/>
                  <a:gd name="T55" fmla="*/ 404 h 919"/>
                  <a:gd name="T56" fmla="*/ 2520 w 4467"/>
                  <a:gd name="T57" fmla="*/ 416 h 919"/>
                  <a:gd name="T58" fmla="*/ 2515 w 4467"/>
                  <a:gd name="T59" fmla="*/ 427 h 919"/>
                  <a:gd name="T60" fmla="*/ 2509 w 4467"/>
                  <a:gd name="T61" fmla="*/ 438 h 919"/>
                  <a:gd name="T62" fmla="*/ 2502 w 4467"/>
                  <a:gd name="T63" fmla="*/ 449 h 919"/>
                  <a:gd name="T64" fmla="*/ 2494 w 4467"/>
                  <a:gd name="T65" fmla="*/ 461 h 919"/>
                  <a:gd name="T66" fmla="*/ 2486 w 4467"/>
                  <a:gd name="T67" fmla="*/ 476 h 919"/>
                  <a:gd name="T68" fmla="*/ 2480 w 4467"/>
                  <a:gd name="T69" fmla="*/ 501 h 919"/>
                  <a:gd name="T70" fmla="*/ 2480 w 4467"/>
                  <a:gd name="T71" fmla="*/ 523 h 919"/>
                  <a:gd name="T72" fmla="*/ 2482 w 4467"/>
                  <a:gd name="T73" fmla="*/ 545 h 919"/>
                  <a:gd name="T74" fmla="*/ 2486 w 4467"/>
                  <a:gd name="T75" fmla="*/ 568 h 919"/>
                  <a:gd name="T76" fmla="*/ 2487 w 4467"/>
                  <a:gd name="T77" fmla="*/ 593 h 919"/>
                  <a:gd name="T78" fmla="*/ 2484 w 4467"/>
                  <a:gd name="T79" fmla="*/ 620 h 919"/>
                  <a:gd name="T80" fmla="*/ 2473 w 4467"/>
                  <a:gd name="T81" fmla="*/ 653 h 919"/>
                  <a:gd name="T82" fmla="*/ 2453 w 4467"/>
                  <a:gd name="T83" fmla="*/ 693 h 919"/>
                  <a:gd name="T84" fmla="*/ 2442 w 4467"/>
                  <a:gd name="T85" fmla="*/ 721 h 919"/>
                  <a:gd name="T86" fmla="*/ 2440 w 4467"/>
                  <a:gd name="T87" fmla="*/ 747 h 919"/>
                  <a:gd name="T88" fmla="*/ 2442 w 4467"/>
                  <a:gd name="T89" fmla="*/ 779 h 919"/>
                  <a:gd name="T90" fmla="*/ 2442 w 4467"/>
                  <a:gd name="T91" fmla="*/ 821 h 919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4467"/>
                  <a:gd name="T139" fmla="*/ 0 h 919"/>
                  <a:gd name="T140" fmla="*/ 4467 w 4467"/>
                  <a:gd name="T141" fmla="*/ 919 h 919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4467" h="919">
                    <a:moveTo>
                      <a:pt x="2442" y="821"/>
                    </a:moveTo>
                    <a:lnTo>
                      <a:pt x="2539" y="866"/>
                    </a:lnTo>
                    <a:lnTo>
                      <a:pt x="1900" y="773"/>
                    </a:lnTo>
                    <a:lnTo>
                      <a:pt x="0" y="418"/>
                    </a:lnTo>
                    <a:lnTo>
                      <a:pt x="2856" y="0"/>
                    </a:lnTo>
                    <a:lnTo>
                      <a:pt x="4467" y="86"/>
                    </a:lnTo>
                    <a:lnTo>
                      <a:pt x="3769" y="433"/>
                    </a:lnTo>
                    <a:lnTo>
                      <a:pt x="3766" y="138"/>
                    </a:lnTo>
                    <a:lnTo>
                      <a:pt x="3176" y="106"/>
                    </a:lnTo>
                    <a:lnTo>
                      <a:pt x="3173" y="712"/>
                    </a:lnTo>
                    <a:lnTo>
                      <a:pt x="3113" y="733"/>
                    </a:lnTo>
                    <a:lnTo>
                      <a:pt x="3113" y="104"/>
                    </a:lnTo>
                    <a:lnTo>
                      <a:pt x="2780" y="83"/>
                    </a:lnTo>
                    <a:lnTo>
                      <a:pt x="2720" y="97"/>
                    </a:lnTo>
                    <a:lnTo>
                      <a:pt x="2724" y="919"/>
                    </a:lnTo>
                    <a:lnTo>
                      <a:pt x="2659" y="886"/>
                    </a:lnTo>
                    <a:lnTo>
                      <a:pt x="2653" y="111"/>
                    </a:lnTo>
                    <a:lnTo>
                      <a:pt x="2386" y="147"/>
                    </a:lnTo>
                    <a:lnTo>
                      <a:pt x="2390" y="173"/>
                    </a:lnTo>
                    <a:lnTo>
                      <a:pt x="2400" y="201"/>
                    </a:lnTo>
                    <a:lnTo>
                      <a:pt x="2419" y="232"/>
                    </a:lnTo>
                    <a:lnTo>
                      <a:pt x="2441" y="263"/>
                    </a:lnTo>
                    <a:lnTo>
                      <a:pt x="2464" y="294"/>
                    </a:lnTo>
                    <a:lnTo>
                      <a:pt x="2486" y="324"/>
                    </a:lnTo>
                    <a:lnTo>
                      <a:pt x="2506" y="353"/>
                    </a:lnTo>
                    <a:lnTo>
                      <a:pt x="2519" y="378"/>
                    </a:lnTo>
                    <a:lnTo>
                      <a:pt x="2522" y="393"/>
                    </a:lnTo>
                    <a:lnTo>
                      <a:pt x="2522" y="404"/>
                    </a:lnTo>
                    <a:lnTo>
                      <a:pt x="2520" y="416"/>
                    </a:lnTo>
                    <a:lnTo>
                      <a:pt x="2515" y="427"/>
                    </a:lnTo>
                    <a:lnTo>
                      <a:pt x="2509" y="438"/>
                    </a:lnTo>
                    <a:lnTo>
                      <a:pt x="2502" y="449"/>
                    </a:lnTo>
                    <a:lnTo>
                      <a:pt x="2494" y="461"/>
                    </a:lnTo>
                    <a:lnTo>
                      <a:pt x="2486" y="476"/>
                    </a:lnTo>
                    <a:lnTo>
                      <a:pt x="2480" y="501"/>
                    </a:lnTo>
                    <a:lnTo>
                      <a:pt x="2480" y="523"/>
                    </a:lnTo>
                    <a:lnTo>
                      <a:pt x="2482" y="545"/>
                    </a:lnTo>
                    <a:lnTo>
                      <a:pt x="2486" y="568"/>
                    </a:lnTo>
                    <a:lnTo>
                      <a:pt x="2487" y="593"/>
                    </a:lnTo>
                    <a:lnTo>
                      <a:pt x="2484" y="620"/>
                    </a:lnTo>
                    <a:lnTo>
                      <a:pt x="2473" y="653"/>
                    </a:lnTo>
                    <a:lnTo>
                      <a:pt x="2453" y="693"/>
                    </a:lnTo>
                    <a:lnTo>
                      <a:pt x="2442" y="721"/>
                    </a:lnTo>
                    <a:lnTo>
                      <a:pt x="2440" y="747"/>
                    </a:lnTo>
                    <a:lnTo>
                      <a:pt x="2442" y="779"/>
                    </a:lnTo>
                    <a:lnTo>
                      <a:pt x="2442" y="8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9" name="Freeform 65"/>
              <p:cNvSpPr>
                <a:spLocks/>
              </p:cNvSpPr>
              <p:nvPr/>
            </p:nvSpPr>
            <p:spPr bwMode="auto">
              <a:xfrm>
                <a:off x="2651" y="1295"/>
                <a:ext cx="218" cy="207"/>
              </a:xfrm>
              <a:custGeom>
                <a:avLst/>
                <a:gdLst>
                  <a:gd name="T0" fmla="*/ 29 w 572"/>
                  <a:gd name="T1" fmla="*/ 815 h 829"/>
                  <a:gd name="T2" fmla="*/ 29 w 572"/>
                  <a:gd name="T3" fmla="*/ 743 h 829"/>
                  <a:gd name="T4" fmla="*/ 10 w 572"/>
                  <a:gd name="T5" fmla="*/ 674 h 829"/>
                  <a:gd name="T6" fmla="*/ 1 w 572"/>
                  <a:gd name="T7" fmla="*/ 605 h 829"/>
                  <a:gd name="T8" fmla="*/ 31 w 572"/>
                  <a:gd name="T9" fmla="*/ 516 h 829"/>
                  <a:gd name="T10" fmla="*/ 66 w 572"/>
                  <a:gd name="T11" fmla="*/ 426 h 829"/>
                  <a:gd name="T12" fmla="*/ 102 w 572"/>
                  <a:gd name="T13" fmla="*/ 335 h 829"/>
                  <a:gd name="T14" fmla="*/ 153 w 572"/>
                  <a:gd name="T15" fmla="*/ 309 h 829"/>
                  <a:gd name="T16" fmla="*/ 212 w 572"/>
                  <a:gd name="T17" fmla="*/ 301 h 829"/>
                  <a:gd name="T18" fmla="*/ 252 w 572"/>
                  <a:gd name="T19" fmla="*/ 269 h 829"/>
                  <a:gd name="T20" fmla="*/ 263 w 572"/>
                  <a:gd name="T21" fmla="*/ 224 h 829"/>
                  <a:gd name="T22" fmla="*/ 258 w 572"/>
                  <a:gd name="T23" fmla="*/ 153 h 829"/>
                  <a:gd name="T24" fmla="*/ 269 w 572"/>
                  <a:gd name="T25" fmla="*/ 92 h 829"/>
                  <a:gd name="T26" fmla="*/ 299 w 572"/>
                  <a:gd name="T27" fmla="*/ 60 h 829"/>
                  <a:gd name="T28" fmla="*/ 319 w 572"/>
                  <a:gd name="T29" fmla="*/ 50 h 829"/>
                  <a:gd name="T30" fmla="*/ 332 w 572"/>
                  <a:gd name="T31" fmla="*/ 25 h 829"/>
                  <a:gd name="T32" fmla="*/ 338 w 572"/>
                  <a:gd name="T33" fmla="*/ 5 h 829"/>
                  <a:gd name="T34" fmla="*/ 358 w 572"/>
                  <a:gd name="T35" fmla="*/ 4 h 829"/>
                  <a:gd name="T36" fmla="*/ 383 w 572"/>
                  <a:gd name="T37" fmla="*/ 1 h 829"/>
                  <a:gd name="T38" fmla="*/ 406 w 572"/>
                  <a:gd name="T39" fmla="*/ 1 h 829"/>
                  <a:gd name="T40" fmla="*/ 425 w 572"/>
                  <a:gd name="T41" fmla="*/ 4 h 829"/>
                  <a:gd name="T42" fmla="*/ 444 w 572"/>
                  <a:gd name="T43" fmla="*/ 9 h 829"/>
                  <a:gd name="T44" fmla="*/ 459 w 572"/>
                  <a:gd name="T45" fmla="*/ 18 h 829"/>
                  <a:gd name="T46" fmla="*/ 474 w 572"/>
                  <a:gd name="T47" fmla="*/ 29 h 829"/>
                  <a:gd name="T48" fmla="*/ 489 w 572"/>
                  <a:gd name="T49" fmla="*/ 41 h 829"/>
                  <a:gd name="T50" fmla="*/ 505 w 572"/>
                  <a:gd name="T51" fmla="*/ 35 h 829"/>
                  <a:gd name="T52" fmla="*/ 524 w 572"/>
                  <a:gd name="T53" fmla="*/ 35 h 829"/>
                  <a:gd name="T54" fmla="*/ 535 w 572"/>
                  <a:gd name="T55" fmla="*/ 39 h 829"/>
                  <a:gd name="T56" fmla="*/ 533 w 572"/>
                  <a:gd name="T57" fmla="*/ 53 h 829"/>
                  <a:gd name="T58" fmla="*/ 542 w 572"/>
                  <a:gd name="T59" fmla="*/ 67 h 829"/>
                  <a:gd name="T60" fmla="*/ 557 w 572"/>
                  <a:gd name="T61" fmla="*/ 87 h 829"/>
                  <a:gd name="T62" fmla="*/ 570 w 572"/>
                  <a:gd name="T63" fmla="*/ 95 h 829"/>
                  <a:gd name="T64" fmla="*/ 571 w 572"/>
                  <a:gd name="T65" fmla="*/ 108 h 829"/>
                  <a:gd name="T66" fmla="*/ 560 w 572"/>
                  <a:gd name="T67" fmla="*/ 115 h 829"/>
                  <a:gd name="T68" fmla="*/ 546 w 572"/>
                  <a:gd name="T69" fmla="*/ 120 h 829"/>
                  <a:gd name="T70" fmla="*/ 553 w 572"/>
                  <a:gd name="T71" fmla="*/ 134 h 829"/>
                  <a:gd name="T72" fmla="*/ 548 w 572"/>
                  <a:gd name="T73" fmla="*/ 186 h 829"/>
                  <a:gd name="T74" fmla="*/ 545 w 572"/>
                  <a:gd name="T75" fmla="*/ 257 h 829"/>
                  <a:gd name="T76" fmla="*/ 518 w 572"/>
                  <a:gd name="T77" fmla="*/ 317 h 829"/>
                  <a:gd name="T78" fmla="*/ 533 w 572"/>
                  <a:gd name="T79" fmla="*/ 371 h 829"/>
                  <a:gd name="T80" fmla="*/ 543 w 572"/>
                  <a:gd name="T81" fmla="*/ 428 h 829"/>
                  <a:gd name="T82" fmla="*/ 544 w 572"/>
                  <a:gd name="T83" fmla="*/ 486 h 829"/>
                  <a:gd name="T84" fmla="*/ 544 w 572"/>
                  <a:gd name="T85" fmla="*/ 547 h 829"/>
                  <a:gd name="T86" fmla="*/ 559 w 572"/>
                  <a:gd name="T87" fmla="*/ 691 h 829"/>
                  <a:gd name="T88" fmla="*/ 568 w 572"/>
                  <a:gd name="T89" fmla="*/ 752 h 829"/>
                  <a:gd name="T90" fmla="*/ 28 w 572"/>
                  <a:gd name="T91" fmla="*/ 829 h 829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72"/>
                  <a:gd name="T139" fmla="*/ 0 h 829"/>
                  <a:gd name="T140" fmla="*/ 572 w 572"/>
                  <a:gd name="T141" fmla="*/ 829 h 829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72" h="829">
                    <a:moveTo>
                      <a:pt x="28" y="829"/>
                    </a:moveTo>
                    <a:lnTo>
                      <a:pt x="28" y="825"/>
                    </a:lnTo>
                    <a:lnTo>
                      <a:pt x="29" y="815"/>
                    </a:lnTo>
                    <a:lnTo>
                      <a:pt x="31" y="797"/>
                    </a:lnTo>
                    <a:lnTo>
                      <a:pt x="30" y="772"/>
                    </a:lnTo>
                    <a:lnTo>
                      <a:pt x="29" y="743"/>
                    </a:lnTo>
                    <a:lnTo>
                      <a:pt x="25" y="718"/>
                    </a:lnTo>
                    <a:lnTo>
                      <a:pt x="17" y="695"/>
                    </a:lnTo>
                    <a:lnTo>
                      <a:pt x="10" y="674"/>
                    </a:lnTo>
                    <a:lnTo>
                      <a:pt x="3" y="653"/>
                    </a:lnTo>
                    <a:lnTo>
                      <a:pt x="0" y="630"/>
                    </a:lnTo>
                    <a:lnTo>
                      <a:pt x="1" y="605"/>
                    </a:lnTo>
                    <a:lnTo>
                      <a:pt x="9" y="578"/>
                    </a:lnTo>
                    <a:lnTo>
                      <a:pt x="19" y="547"/>
                    </a:lnTo>
                    <a:lnTo>
                      <a:pt x="31" y="516"/>
                    </a:lnTo>
                    <a:lnTo>
                      <a:pt x="42" y="486"/>
                    </a:lnTo>
                    <a:lnTo>
                      <a:pt x="54" y="457"/>
                    </a:lnTo>
                    <a:lnTo>
                      <a:pt x="66" y="426"/>
                    </a:lnTo>
                    <a:lnTo>
                      <a:pt x="78" y="396"/>
                    </a:lnTo>
                    <a:lnTo>
                      <a:pt x="90" y="366"/>
                    </a:lnTo>
                    <a:lnTo>
                      <a:pt x="102" y="335"/>
                    </a:lnTo>
                    <a:lnTo>
                      <a:pt x="116" y="322"/>
                    </a:lnTo>
                    <a:lnTo>
                      <a:pt x="134" y="314"/>
                    </a:lnTo>
                    <a:lnTo>
                      <a:pt x="153" y="309"/>
                    </a:lnTo>
                    <a:lnTo>
                      <a:pt x="173" y="307"/>
                    </a:lnTo>
                    <a:lnTo>
                      <a:pt x="192" y="305"/>
                    </a:lnTo>
                    <a:lnTo>
                      <a:pt x="212" y="301"/>
                    </a:lnTo>
                    <a:lnTo>
                      <a:pt x="229" y="294"/>
                    </a:lnTo>
                    <a:lnTo>
                      <a:pt x="244" y="283"/>
                    </a:lnTo>
                    <a:lnTo>
                      <a:pt x="252" y="269"/>
                    </a:lnTo>
                    <a:lnTo>
                      <a:pt x="261" y="254"/>
                    </a:lnTo>
                    <a:lnTo>
                      <a:pt x="265" y="240"/>
                    </a:lnTo>
                    <a:lnTo>
                      <a:pt x="263" y="224"/>
                    </a:lnTo>
                    <a:lnTo>
                      <a:pt x="265" y="200"/>
                    </a:lnTo>
                    <a:lnTo>
                      <a:pt x="261" y="176"/>
                    </a:lnTo>
                    <a:lnTo>
                      <a:pt x="258" y="153"/>
                    </a:lnTo>
                    <a:lnTo>
                      <a:pt x="263" y="130"/>
                    </a:lnTo>
                    <a:lnTo>
                      <a:pt x="264" y="110"/>
                    </a:lnTo>
                    <a:lnTo>
                      <a:pt x="269" y="92"/>
                    </a:lnTo>
                    <a:lnTo>
                      <a:pt x="277" y="76"/>
                    </a:lnTo>
                    <a:lnTo>
                      <a:pt x="291" y="64"/>
                    </a:lnTo>
                    <a:lnTo>
                      <a:pt x="299" y="60"/>
                    </a:lnTo>
                    <a:lnTo>
                      <a:pt x="308" y="58"/>
                    </a:lnTo>
                    <a:lnTo>
                      <a:pt x="314" y="56"/>
                    </a:lnTo>
                    <a:lnTo>
                      <a:pt x="319" y="50"/>
                    </a:lnTo>
                    <a:lnTo>
                      <a:pt x="324" y="42"/>
                    </a:lnTo>
                    <a:lnTo>
                      <a:pt x="328" y="34"/>
                    </a:lnTo>
                    <a:lnTo>
                      <a:pt x="332" y="25"/>
                    </a:lnTo>
                    <a:lnTo>
                      <a:pt x="331" y="16"/>
                    </a:lnTo>
                    <a:lnTo>
                      <a:pt x="334" y="10"/>
                    </a:lnTo>
                    <a:lnTo>
                      <a:pt x="338" y="5"/>
                    </a:lnTo>
                    <a:lnTo>
                      <a:pt x="343" y="3"/>
                    </a:lnTo>
                    <a:lnTo>
                      <a:pt x="349" y="3"/>
                    </a:lnTo>
                    <a:lnTo>
                      <a:pt x="358" y="4"/>
                    </a:lnTo>
                    <a:lnTo>
                      <a:pt x="367" y="4"/>
                    </a:lnTo>
                    <a:lnTo>
                      <a:pt x="374" y="3"/>
                    </a:lnTo>
                    <a:lnTo>
                      <a:pt x="383" y="1"/>
                    </a:lnTo>
                    <a:lnTo>
                      <a:pt x="390" y="0"/>
                    </a:lnTo>
                    <a:lnTo>
                      <a:pt x="398" y="0"/>
                    </a:lnTo>
                    <a:lnTo>
                      <a:pt x="406" y="1"/>
                    </a:lnTo>
                    <a:lnTo>
                      <a:pt x="412" y="5"/>
                    </a:lnTo>
                    <a:lnTo>
                      <a:pt x="419" y="4"/>
                    </a:lnTo>
                    <a:lnTo>
                      <a:pt x="425" y="4"/>
                    </a:lnTo>
                    <a:lnTo>
                      <a:pt x="432" y="5"/>
                    </a:lnTo>
                    <a:lnTo>
                      <a:pt x="438" y="7"/>
                    </a:lnTo>
                    <a:lnTo>
                      <a:pt x="444" y="9"/>
                    </a:lnTo>
                    <a:lnTo>
                      <a:pt x="449" y="11"/>
                    </a:lnTo>
                    <a:lnTo>
                      <a:pt x="455" y="15"/>
                    </a:lnTo>
                    <a:lnTo>
                      <a:pt x="459" y="18"/>
                    </a:lnTo>
                    <a:lnTo>
                      <a:pt x="463" y="25"/>
                    </a:lnTo>
                    <a:lnTo>
                      <a:pt x="469" y="27"/>
                    </a:lnTo>
                    <a:lnTo>
                      <a:pt x="474" y="29"/>
                    </a:lnTo>
                    <a:lnTo>
                      <a:pt x="479" y="36"/>
                    </a:lnTo>
                    <a:lnTo>
                      <a:pt x="484" y="41"/>
                    </a:lnTo>
                    <a:lnTo>
                      <a:pt x="489" y="41"/>
                    </a:lnTo>
                    <a:lnTo>
                      <a:pt x="495" y="40"/>
                    </a:lnTo>
                    <a:lnTo>
                      <a:pt x="500" y="37"/>
                    </a:lnTo>
                    <a:lnTo>
                      <a:pt x="505" y="35"/>
                    </a:lnTo>
                    <a:lnTo>
                      <a:pt x="511" y="33"/>
                    </a:lnTo>
                    <a:lnTo>
                      <a:pt x="518" y="33"/>
                    </a:lnTo>
                    <a:lnTo>
                      <a:pt x="524" y="35"/>
                    </a:lnTo>
                    <a:lnTo>
                      <a:pt x="529" y="35"/>
                    </a:lnTo>
                    <a:lnTo>
                      <a:pt x="533" y="36"/>
                    </a:lnTo>
                    <a:lnTo>
                      <a:pt x="535" y="39"/>
                    </a:lnTo>
                    <a:lnTo>
                      <a:pt x="537" y="42"/>
                    </a:lnTo>
                    <a:lnTo>
                      <a:pt x="536" y="49"/>
                    </a:lnTo>
                    <a:lnTo>
                      <a:pt x="533" y="53"/>
                    </a:lnTo>
                    <a:lnTo>
                      <a:pt x="531" y="58"/>
                    </a:lnTo>
                    <a:lnTo>
                      <a:pt x="532" y="64"/>
                    </a:lnTo>
                    <a:lnTo>
                      <a:pt x="542" y="67"/>
                    </a:lnTo>
                    <a:lnTo>
                      <a:pt x="547" y="73"/>
                    </a:lnTo>
                    <a:lnTo>
                      <a:pt x="552" y="81"/>
                    </a:lnTo>
                    <a:lnTo>
                      <a:pt x="557" y="87"/>
                    </a:lnTo>
                    <a:lnTo>
                      <a:pt x="562" y="89"/>
                    </a:lnTo>
                    <a:lnTo>
                      <a:pt x="567" y="91"/>
                    </a:lnTo>
                    <a:lnTo>
                      <a:pt x="570" y="95"/>
                    </a:lnTo>
                    <a:lnTo>
                      <a:pt x="572" y="100"/>
                    </a:lnTo>
                    <a:lnTo>
                      <a:pt x="572" y="105"/>
                    </a:lnTo>
                    <a:lnTo>
                      <a:pt x="571" y="108"/>
                    </a:lnTo>
                    <a:lnTo>
                      <a:pt x="570" y="112"/>
                    </a:lnTo>
                    <a:lnTo>
                      <a:pt x="567" y="115"/>
                    </a:lnTo>
                    <a:lnTo>
                      <a:pt x="560" y="115"/>
                    </a:lnTo>
                    <a:lnTo>
                      <a:pt x="555" y="115"/>
                    </a:lnTo>
                    <a:lnTo>
                      <a:pt x="549" y="117"/>
                    </a:lnTo>
                    <a:lnTo>
                      <a:pt x="546" y="120"/>
                    </a:lnTo>
                    <a:lnTo>
                      <a:pt x="548" y="124"/>
                    </a:lnTo>
                    <a:lnTo>
                      <a:pt x="552" y="130"/>
                    </a:lnTo>
                    <a:lnTo>
                      <a:pt x="553" y="134"/>
                    </a:lnTo>
                    <a:lnTo>
                      <a:pt x="550" y="140"/>
                    </a:lnTo>
                    <a:lnTo>
                      <a:pt x="548" y="162"/>
                    </a:lnTo>
                    <a:lnTo>
                      <a:pt x="548" y="186"/>
                    </a:lnTo>
                    <a:lnTo>
                      <a:pt x="548" y="209"/>
                    </a:lnTo>
                    <a:lnTo>
                      <a:pt x="547" y="233"/>
                    </a:lnTo>
                    <a:lnTo>
                      <a:pt x="545" y="257"/>
                    </a:lnTo>
                    <a:lnTo>
                      <a:pt x="540" y="278"/>
                    </a:lnTo>
                    <a:lnTo>
                      <a:pt x="531" y="299"/>
                    </a:lnTo>
                    <a:lnTo>
                      <a:pt x="518" y="317"/>
                    </a:lnTo>
                    <a:lnTo>
                      <a:pt x="522" y="334"/>
                    </a:lnTo>
                    <a:lnTo>
                      <a:pt x="528" y="353"/>
                    </a:lnTo>
                    <a:lnTo>
                      <a:pt x="533" y="371"/>
                    </a:lnTo>
                    <a:lnTo>
                      <a:pt x="537" y="389"/>
                    </a:lnTo>
                    <a:lnTo>
                      <a:pt x="541" y="409"/>
                    </a:lnTo>
                    <a:lnTo>
                      <a:pt x="543" y="428"/>
                    </a:lnTo>
                    <a:lnTo>
                      <a:pt x="544" y="446"/>
                    </a:lnTo>
                    <a:lnTo>
                      <a:pt x="542" y="466"/>
                    </a:lnTo>
                    <a:lnTo>
                      <a:pt x="544" y="486"/>
                    </a:lnTo>
                    <a:lnTo>
                      <a:pt x="547" y="507"/>
                    </a:lnTo>
                    <a:lnTo>
                      <a:pt x="548" y="526"/>
                    </a:lnTo>
                    <a:lnTo>
                      <a:pt x="544" y="547"/>
                    </a:lnTo>
                    <a:lnTo>
                      <a:pt x="549" y="597"/>
                    </a:lnTo>
                    <a:lnTo>
                      <a:pt x="554" y="644"/>
                    </a:lnTo>
                    <a:lnTo>
                      <a:pt x="559" y="691"/>
                    </a:lnTo>
                    <a:lnTo>
                      <a:pt x="565" y="739"/>
                    </a:lnTo>
                    <a:lnTo>
                      <a:pt x="566" y="747"/>
                    </a:lnTo>
                    <a:lnTo>
                      <a:pt x="568" y="752"/>
                    </a:lnTo>
                    <a:lnTo>
                      <a:pt x="570" y="758"/>
                    </a:lnTo>
                    <a:lnTo>
                      <a:pt x="570" y="765"/>
                    </a:lnTo>
                    <a:lnTo>
                      <a:pt x="28" y="8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66"/>
              <p:cNvSpPr>
                <a:spLocks/>
              </p:cNvSpPr>
              <p:nvPr/>
            </p:nvSpPr>
            <p:spPr bwMode="auto">
              <a:xfrm>
                <a:off x="1564" y="1471"/>
                <a:ext cx="2689" cy="135"/>
              </a:xfrm>
              <a:custGeom>
                <a:avLst/>
                <a:gdLst>
                  <a:gd name="T0" fmla="*/ 82 w 7073"/>
                  <a:gd name="T1" fmla="*/ 543 h 543"/>
                  <a:gd name="T2" fmla="*/ 0 w 7073"/>
                  <a:gd name="T3" fmla="*/ 452 h 543"/>
                  <a:gd name="T4" fmla="*/ 3918 w 7073"/>
                  <a:gd name="T5" fmla="*/ 0 h 543"/>
                  <a:gd name="T6" fmla="*/ 7073 w 7073"/>
                  <a:gd name="T7" fmla="*/ 157 h 543"/>
                  <a:gd name="T8" fmla="*/ 6975 w 7073"/>
                  <a:gd name="T9" fmla="*/ 543 h 543"/>
                  <a:gd name="T10" fmla="*/ 4849 w 7073"/>
                  <a:gd name="T11" fmla="*/ 543 h 543"/>
                  <a:gd name="T12" fmla="*/ 5611 w 7073"/>
                  <a:gd name="T13" fmla="*/ 191 h 543"/>
                  <a:gd name="T14" fmla="*/ 4001 w 7073"/>
                  <a:gd name="T15" fmla="*/ 105 h 543"/>
                  <a:gd name="T16" fmla="*/ 1146 w 7073"/>
                  <a:gd name="T17" fmla="*/ 523 h 543"/>
                  <a:gd name="T18" fmla="*/ 1258 w 7073"/>
                  <a:gd name="T19" fmla="*/ 543 h 543"/>
                  <a:gd name="T20" fmla="*/ 82 w 7073"/>
                  <a:gd name="T21" fmla="*/ 543 h 54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073"/>
                  <a:gd name="T34" fmla="*/ 0 h 543"/>
                  <a:gd name="T35" fmla="*/ 7073 w 7073"/>
                  <a:gd name="T36" fmla="*/ 543 h 54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073" h="543">
                    <a:moveTo>
                      <a:pt x="82" y="543"/>
                    </a:moveTo>
                    <a:lnTo>
                      <a:pt x="0" y="452"/>
                    </a:lnTo>
                    <a:lnTo>
                      <a:pt x="3918" y="0"/>
                    </a:lnTo>
                    <a:lnTo>
                      <a:pt x="7073" y="157"/>
                    </a:lnTo>
                    <a:lnTo>
                      <a:pt x="6975" y="543"/>
                    </a:lnTo>
                    <a:lnTo>
                      <a:pt x="4849" y="543"/>
                    </a:lnTo>
                    <a:lnTo>
                      <a:pt x="5611" y="191"/>
                    </a:lnTo>
                    <a:lnTo>
                      <a:pt x="4001" y="105"/>
                    </a:lnTo>
                    <a:lnTo>
                      <a:pt x="1146" y="523"/>
                    </a:lnTo>
                    <a:lnTo>
                      <a:pt x="1258" y="543"/>
                    </a:lnTo>
                    <a:lnTo>
                      <a:pt x="82" y="543"/>
                    </a:lnTo>
                    <a:close/>
                  </a:path>
                </a:pathLst>
              </a:custGeom>
              <a:solidFill>
                <a:srgbClr val="CCAB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67"/>
              <p:cNvSpPr>
                <a:spLocks/>
              </p:cNvSpPr>
              <p:nvPr/>
            </p:nvSpPr>
            <p:spPr bwMode="auto">
              <a:xfrm>
                <a:off x="1595" y="1606"/>
                <a:ext cx="462" cy="2"/>
              </a:xfrm>
              <a:custGeom>
                <a:avLst/>
                <a:gdLst>
                  <a:gd name="T0" fmla="*/ 6 w 1215"/>
                  <a:gd name="T1" fmla="*/ 7 h 7"/>
                  <a:gd name="T2" fmla="*/ 0 w 1215"/>
                  <a:gd name="T3" fmla="*/ 0 h 7"/>
                  <a:gd name="T4" fmla="*/ 1176 w 1215"/>
                  <a:gd name="T5" fmla="*/ 0 h 7"/>
                  <a:gd name="T6" fmla="*/ 1215 w 1215"/>
                  <a:gd name="T7" fmla="*/ 7 h 7"/>
                  <a:gd name="T8" fmla="*/ 6 w 1215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5"/>
                  <a:gd name="T16" fmla="*/ 0 h 7"/>
                  <a:gd name="T17" fmla="*/ 1215 w 1215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5" h="7">
                    <a:moveTo>
                      <a:pt x="6" y="7"/>
                    </a:moveTo>
                    <a:lnTo>
                      <a:pt x="0" y="0"/>
                    </a:lnTo>
                    <a:lnTo>
                      <a:pt x="1176" y="0"/>
                    </a:lnTo>
                    <a:lnTo>
                      <a:pt x="1215" y="7"/>
                    </a:lnTo>
                    <a:lnTo>
                      <a:pt x="6" y="7"/>
                    </a:lnTo>
                    <a:close/>
                  </a:path>
                </a:pathLst>
              </a:custGeom>
              <a:solidFill>
                <a:srgbClr val="CCAB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68"/>
              <p:cNvSpPr>
                <a:spLocks/>
              </p:cNvSpPr>
              <p:nvPr/>
            </p:nvSpPr>
            <p:spPr bwMode="auto">
              <a:xfrm>
                <a:off x="3401" y="1606"/>
                <a:ext cx="814" cy="2"/>
              </a:xfrm>
              <a:custGeom>
                <a:avLst/>
                <a:gdLst>
                  <a:gd name="T0" fmla="*/ 0 w 2141"/>
                  <a:gd name="T1" fmla="*/ 7 h 7"/>
                  <a:gd name="T2" fmla="*/ 15 w 2141"/>
                  <a:gd name="T3" fmla="*/ 0 h 7"/>
                  <a:gd name="T4" fmla="*/ 2141 w 2141"/>
                  <a:gd name="T5" fmla="*/ 0 h 7"/>
                  <a:gd name="T6" fmla="*/ 2140 w 2141"/>
                  <a:gd name="T7" fmla="*/ 7 h 7"/>
                  <a:gd name="T8" fmla="*/ 0 w 2141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1"/>
                  <a:gd name="T16" fmla="*/ 0 h 7"/>
                  <a:gd name="T17" fmla="*/ 2141 w 2141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1" h="7">
                    <a:moveTo>
                      <a:pt x="0" y="7"/>
                    </a:moveTo>
                    <a:lnTo>
                      <a:pt x="15" y="0"/>
                    </a:lnTo>
                    <a:lnTo>
                      <a:pt x="2141" y="0"/>
                    </a:lnTo>
                    <a:lnTo>
                      <a:pt x="214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AB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Freeform 69"/>
              <p:cNvSpPr>
                <a:spLocks/>
              </p:cNvSpPr>
              <p:nvPr/>
            </p:nvSpPr>
            <p:spPr bwMode="auto">
              <a:xfrm>
                <a:off x="1597" y="1608"/>
                <a:ext cx="2618" cy="592"/>
              </a:xfrm>
              <a:custGeom>
                <a:avLst/>
                <a:gdLst>
                  <a:gd name="T0" fmla="*/ 0 w 6886"/>
                  <a:gd name="T1" fmla="*/ 0 h 2368"/>
                  <a:gd name="T2" fmla="*/ 1307 w 6886"/>
                  <a:gd name="T3" fmla="*/ 1442 h 2368"/>
                  <a:gd name="T4" fmla="*/ 3679 w 6886"/>
                  <a:gd name="T5" fmla="*/ 2368 h 2368"/>
                  <a:gd name="T6" fmla="*/ 6287 w 6886"/>
                  <a:gd name="T7" fmla="*/ 2368 h 2368"/>
                  <a:gd name="T8" fmla="*/ 6886 w 6886"/>
                  <a:gd name="T9" fmla="*/ 0 h 2368"/>
                  <a:gd name="T10" fmla="*/ 4746 w 6886"/>
                  <a:gd name="T11" fmla="*/ 0 h 2368"/>
                  <a:gd name="T12" fmla="*/ 3781 w 6886"/>
                  <a:gd name="T13" fmla="*/ 445 h 2368"/>
                  <a:gd name="T14" fmla="*/ 1209 w 6886"/>
                  <a:gd name="T15" fmla="*/ 0 h 2368"/>
                  <a:gd name="T16" fmla="*/ 0 w 6886"/>
                  <a:gd name="T17" fmla="*/ 0 h 23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886"/>
                  <a:gd name="T28" fmla="*/ 0 h 2368"/>
                  <a:gd name="T29" fmla="*/ 6886 w 6886"/>
                  <a:gd name="T30" fmla="*/ 2368 h 23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886" h="2368">
                    <a:moveTo>
                      <a:pt x="0" y="0"/>
                    </a:moveTo>
                    <a:lnTo>
                      <a:pt x="1307" y="1442"/>
                    </a:lnTo>
                    <a:lnTo>
                      <a:pt x="3679" y="2368"/>
                    </a:lnTo>
                    <a:lnTo>
                      <a:pt x="6287" y="2368"/>
                    </a:lnTo>
                    <a:lnTo>
                      <a:pt x="6886" y="0"/>
                    </a:lnTo>
                    <a:lnTo>
                      <a:pt x="4746" y="0"/>
                    </a:lnTo>
                    <a:lnTo>
                      <a:pt x="3781" y="445"/>
                    </a:lnTo>
                    <a:lnTo>
                      <a:pt x="120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AB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70"/>
              <p:cNvSpPr>
                <a:spLocks/>
              </p:cNvSpPr>
              <p:nvPr/>
            </p:nvSpPr>
            <p:spPr bwMode="auto">
              <a:xfrm>
                <a:off x="3051" y="1469"/>
                <a:ext cx="1202" cy="42"/>
              </a:xfrm>
              <a:custGeom>
                <a:avLst/>
                <a:gdLst>
                  <a:gd name="T0" fmla="*/ 5 w 3160"/>
                  <a:gd name="T1" fmla="*/ 12 h 168"/>
                  <a:gd name="T2" fmla="*/ 5 w 3160"/>
                  <a:gd name="T3" fmla="*/ 12 h 168"/>
                  <a:gd name="T4" fmla="*/ 3160 w 3160"/>
                  <a:gd name="T5" fmla="*/ 168 h 168"/>
                  <a:gd name="T6" fmla="*/ 3160 w 3160"/>
                  <a:gd name="T7" fmla="*/ 157 h 168"/>
                  <a:gd name="T8" fmla="*/ 5 w 3160"/>
                  <a:gd name="T9" fmla="*/ 0 h 168"/>
                  <a:gd name="T10" fmla="*/ 5 w 3160"/>
                  <a:gd name="T11" fmla="*/ 0 h 168"/>
                  <a:gd name="T12" fmla="*/ 5 w 3160"/>
                  <a:gd name="T13" fmla="*/ 0 h 168"/>
                  <a:gd name="T14" fmla="*/ 1 w 3160"/>
                  <a:gd name="T15" fmla="*/ 3 h 168"/>
                  <a:gd name="T16" fmla="*/ 0 w 3160"/>
                  <a:gd name="T17" fmla="*/ 6 h 168"/>
                  <a:gd name="T18" fmla="*/ 1 w 3160"/>
                  <a:gd name="T19" fmla="*/ 10 h 168"/>
                  <a:gd name="T20" fmla="*/ 5 w 3160"/>
                  <a:gd name="T21" fmla="*/ 12 h 168"/>
                  <a:gd name="T22" fmla="*/ 5 w 3160"/>
                  <a:gd name="T23" fmla="*/ 12 h 16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0"/>
                  <a:gd name="T37" fmla="*/ 0 h 168"/>
                  <a:gd name="T38" fmla="*/ 3160 w 3160"/>
                  <a:gd name="T39" fmla="*/ 168 h 16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0" h="168">
                    <a:moveTo>
                      <a:pt x="5" y="12"/>
                    </a:moveTo>
                    <a:lnTo>
                      <a:pt x="5" y="12"/>
                    </a:lnTo>
                    <a:lnTo>
                      <a:pt x="3160" y="168"/>
                    </a:lnTo>
                    <a:lnTo>
                      <a:pt x="3160" y="157"/>
                    </a:lnTo>
                    <a:lnTo>
                      <a:pt x="5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1" y="10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71"/>
              <p:cNvSpPr>
                <a:spLocks/>
              </p:cNvSpPr>
              <p:nvPr/>
            </p:nvSpPr>
            <p:spPr bwMode="auto">
              <a:xfrm>
                <a:off x="1563" y="1469"/>
                <a:ext cx="1490" cy="116"/>
              </a:xfrm>
              <a:custGeom>
                <a:avLst/>
                <a:gdLst>
                  <a:gd name="T0" fmla="*/ 8 w 3922"/>
                  <a:gd name="T1" fmla="*/ 454 h 464"/>
                  <a:gd name="T2" fmla="*/ 4 w 3922"/>
                  <a:gd name="T3" fmla="*/ 464 h 464"/>
                  <a:gd name="T4" fmla="*/ 3922 w 3922"/>
                  <a:gd name="T5" fmla="*/ 12 h 464"/>
                  <a:gd name="T6" fmla="*/ 3922 w 3922"/>
                  <a:gd name="T7" fmla="*/ 0 h 464"/>
                  <a:gd name="T8" fmla="*/ 4 w 3922"/>
                  <a:gd name="T9" fmla="*/ 453 h 464"/>
                  <a:gd name="T10" fmla="*/ 0 w 3922"/>
                  <a:gd name="T11" fmla="*/ 463 h 464"/>
                  <a:gd name="T12" fmla="*/ 4 w 3922"/>
                  <a:gd name="T13" fmla="*/ 453 h 464"/>
                  <a:gd name="T14" fmla="*/ 1 w 3922"/>
                  <a:gd name="T15" fmla="*/ 455 h 464"/>
                  <a:gd name="T16" fmla="*/ 0 w 3922"/>
                  <a:gd name="T17" fmla="*/ 458 h 464"/>
                  <a:gd name="T18" fmla="*/ 1 w 3922"/>
                  <a:gd name="T19" fmla="*/ 462 h 464"/>
                  <a:gd name="T20" fmla="*/ 4 w 3922"/>
                  <a:gd name="T21" fmla="*/ 464 h 464"/>
                  <a:gd name="T22" fmla="*/ 8 w 3922"/>
                  <a:gd name="T23" fmla="*/ 454 h 46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922"/>
                  <a:gd name="T37" fmla="*/ 0 h 464"/>
                  <a:gd name="T38" fmla="*/ 3922 w 3922"/>
                  <a:gd name="T39" fmla="*/ 464 h 46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922" h="464">
                    <a:moveTo>
                      <a:pt x="8" y="454"/>
                    </a:moveTo>
                    <a:lnTo>
                      <a:pt x="4" y="464"/>
                    </a:lnTo>
                    <a:lnTo>
                      <a:pt x="3922" y="12"/>
                    </a:lnTo>
                    <a:lnTo>
                      <a:pt x="3922" y="0"/>
                    </a:lnTo>
                    <a:lnTo>
                      <a:pt x="4" y="453"/>
                    </a:lnTo>
                    <a:lnTo>
                      <a:pt x="0" y="463"/>
                    </a:lnTo>
                    <a:lnTo>
                      <a:pt x="4" y="453"/>
                    </a:lnTo>
                    <a:lnTo>
                      <a:pt x="1" y="455"/>
                    </a:lnTo>
                    <a:lnTo>
                      <a:pt x="0" y="458"/>
                    </a:lnTo>
                    <a:lnTo>
                      <a:pt x="1" y="462"/>
                    </a:lnTo>
                    <a:lnTo>
                      <a:pt x="4" y="464"/>
                    </a:lnTo>
                    <a:lnTo>
                      <a:pt x="8" y="4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6" name="Freeform 72"/>
              <p:cNvSpPr>
                <a:spLocks/>
              </p:cNvSpPr>
              <p:nvPr/>
            </p:nvSpPr>
            <p:spPr bwMode="auto">
              <a:xfrm>
                <a:off x="1563" y="1582"/>
                <a:ext cx="534" cy="388"/>
              </a:xfrm>
              <a:custGeom>
                <a:avLst/>
                <a:gdLst>
                  <a:gd name="T0" fmla="*/ 1401 w 1406"/>
                  <a:gd name="T1" fmla="*/ 1538 h 1551"/>
                  <a:gd name="T2" fmla="*/ 1404 w 1406"/>
                  <a:gd name="T3" fmla="*/ 1539 h 1551"/>
                  <a:gd name="T4" fmla="*/ 8 w 1406"/>
                  <a:gd name="T5" fmla="*/ 0 h 1551"/>
                  <a:gd name="T6" fmla="*/ 0 w 1406"/>
                  <a:gd name="T7" fmla="*/ 9 h 1551"/>
                  <a:gd name="T8" fmla="*/ 1395 w 1406"/>
                  <a:gd name="T9" fmla="*/ 1548 h 1551"/>
                  <a:gd name="T10" fmla="*/ 1397 w 1406"/>
                  <a:gd name="T11" fmla="*/ 1550 h 1551"/>
                  <a:gd name="T12" fmla="*/ 1395 w 1406"/>
                  <a:gd name="T13" fmla="*/ 1548 h 1551"/>
                  <a:gd name="T14" fmla="*/ 1399 w 1406"/>
                  <a:gd name="T15" fmla="*/ 1551 h 1551"/>
                  <a:gd name="T16" fmla="*/ 1404 w 1406"/>
                  <a:gd name="T17" fmla="*/ 1548 h 1551"/>
                  <a:gd name="T18" fmla="*/ 1406 w 1406"/>
                  <a:gd name="T19" fmla="*/ 1544 h 1551"/>
                  <a:gd name="T20" fmla="*/ 1404 w 1406"/>
                  <a:gd name="T21" fmla="*/ 1539 h 1551"/>
                  <a:gd name="T22" fmla="*/ 1401 w 1406"/>
                  <a:gd name="T23" fmla="*/ 1538 h 155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406"/>
                  <a:gd name="T37" fmla="*/ 0 h 1551"/>
                  <a:gd name="T38" fmla="*/ 1406 w 1406"/>
                  <a:gd name="T39" fmla="*/ 1551 h 155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406" h="1551">
                    <a:moveTo>
                      <a:pt x="1401" y="1538"/>
                    </a:moveTo>
                    <a:lnTo>
                      <a:pt x="1404" y="1539"/>
                    </a:lnTo>
                    <a:lnTo>
                      <a:pt x="8" y="0"/>
                    </a:lnTo>
                    <a:lnTo>
                      <a:pt x="0" y="9"/>
                    </a:lnTo>
                    <a:lnTo>
                      <a:pt x="1395" y="1548"/>
                    </a:lnTo>
                    <a:lnTo>
                      <a:pt x="1397" y="1550"/>
                    </a:lnTo>
                    <a:lnTo>
                      <a:pt x="1395" y="1548"/>
                    </a:lnTo>
                    <a:lnTo>
                      <a:pt x="1399" y="1551"/>
                    </a:lnTo>
                    <a:lnTo>
                      <a:pt x="1404" y="1548"/>
                    </a:lnTo>
                    <a:lnTo>
                      <a:pt x="1406" y="1544"/>
                    </a:lnTo>
                    <a:lnTo>
                      <a:pt x="1404" y="1539"/>
                    </a:lnTo>
                    <a:lnTo>
                      <a:pt x="1401" y="15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7" name="Freeform 73"/>
              <p:cNvSpPr>
                <a:spLocks/>
              </p:cNvSpPr>
              <p:nvPr/>
            </p:nvSpPr>
            <p:spPr bwMode="auto">
              <a:xfrm>
                <a:off x="2093" y="1967"/>
                <a:ext cx="906" cy="235"/>
              </a:xfrm>
              <a:custGeom>
                <a:avLst/>
                <a:gdLst>
                  <a:gd name="T0" fmla="*/ 2374 w 2380"/>
                  <a:gd name="T1" fmla="*/ 925 h 939"/>
                  <a:gd name="T2" fmla="*/ 2377 w 2380"/>
                  <a:gd name="T3" fmla="*/ 926 h 939"/>
                  <a:gd name="T4" fmla="*/ 4 w 2380"/>
                  <a:gd name="T5" fmla="*/ 0 h 939"/>
                  <a:gd name="T6" fmla="*/ 0 w 2380"/>
                  <a:gd name="T7" fmla="*/ 12 h 939"/>
                  <a:gd name="T8" fmla="*/ 2372 w 2380"/>
                  <a:gd name="T9" fmla="*/ 938 h 939"/>
                  <a:gd name="T10" fmla="*/ 2374 w 2380"/>
                  <a:gd name="T11" fmla="*/ 939 h 939"/>
                  <a:gd name="T12" fmla="*/ 2372 w 2380"/>
                  <a:gd name="T13" fmla="*/ 938 h 939"/>
                  <a:gd name="T14" fmla="*/ 2377 w 2380"/>
                  <a:gd name="T15" fmla="*/ 938 h 939"/>
                  <a:gd name="T16" fmla="*/ 2380 w 2380"/>
                  <a:gd name="T17" fmla="*/ 933 h 939"/>
                  <a:gd name="T18" fmla="*/ 2380 w 2380"/>
                  <a:gd name="T19" fmla="*/ 930 h 939"/>
                  <a:gd name="T20" fmla="*/ 2377 w 2380"/>
                  <a:gd name="T21" fmla="*/ 926 h 939"/>
                  <a:gd name="T22" fmla="*/ 2374 w 2380"/>
                  <a:gd name="T23" fmla="*/ 925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380"/>
                  <a:gd name="T37" fmla="*/ 0 h 939"/>
                  <a:gd name="T38" fmla="*/ 2380 w 2380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380" h="939">
                    <a:moveTo>
                      <a:pt x="2374" y="925"/>
                    </a:moveTo>
                    <a:lnTo>
                      <a:pt x="2377" y="926"/>
                    </a:lnTo>
                    <a:lnTo>
                      <a:pt x="4" y="0"/>
                    </a:lnTo>
                    <a:lnTo>
                      <a:pt x="0" y="12"/>
                    </a:lnTo>
                    <a:lnTo>
                      <a:pt x="2372" y="938"/>
                    </a:lnTo>
                    <a:lnTo>
                      <a:pt x="2374" y="939"/>
                    </a:lnTo>
                    <a:lnTo>
                      <a:pt x="2372" y="938"/>
                    </a:lnTo>
                    <a:lnTo>
                      <a:pt x="2377" y="938"/>
                    </a:lnTo>
                    <a:lnTo>
                      <a:pt x="2380" y="933"/>
                    </a:lnTo>
                    <a:lnTo>
                      <a:pt x="2380" y="930"/>
                    </a:lnTo>
                    <a:lnTo>
                      <a:pt x="2377" y="926"/>
                    </a:lnTo>
                    <a:lnTo>
                      <a:pt x="2374" y="9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Freeform 74"/>
              <p:cNvSpPr>
                <a:spLocks/>
              </p:cNvSpPr>
              <p:nvPr/>
            </p:nvSpPr>
            <p:spPr bwMode="auto">
              <a:xfrm>
                <a:off x="2996" y="2198"/>
                <a:ext cx="994" cy="4"/>
              </a:xfrm>
              <a:custGeom>
                <a:avLst/>
                <a:gdLst>
                  <a:gd name="T0" fmla="*/ 2602 w 2614"/>
                  <a:gd name="T1" fmla="*/ 6 h 14"/>
                  <a:gd name="T2" fmla="*/ 2608 w 2614"/>
                  <a:gd name="T3" fmla="*/ 0 h 14"/>
                  <a:gd name="T4" fmla="*/ 0 w 2614"/>
                  <a:gd name="T5" fmla="*/ 0 h 14"/>
                  <a:gd name="T6" fmla="*/ 0 w 2614"/>
                  <a:gd name="T7" fmla="*/ 14 h 14"/>
                  <a:gd name="T8" fmla="*/ 2608 w 2614"/>
                  <a:gd name="T9" fmla="*/ 14 h 14"/>
                  <a:gd name="T10" fmla="*/ 2613 w 2614"/>
                  <a:gd name="T11" fmla="*/ 8 h 14"/>
                  <a:gd name="T12" fmla="*/ 2608 w 2614"/>
                  <a:gd name="T13" fmla="*/ 14 h 14"/>
                  <a:gd name="T14" fmla="*/ 2613 w 2614"/>
                  <a:gd name="T15" fmla="*/ 12 h 14"/>
                  <a:gd name="T16" fmla="*/ 2614 w 2614"/>
                  <a:gd name="T17" fmla="*/ 7 h 14"/>
                  <a:gd name="T18" fmla="*/ 2613 w 2614"/>
                  <a:gd name="T19" fmla="*/ 2 h 14"/>
                  <a:gd name="T20" fmla="*/ 2608 w 2614"/>
                  <a:gd name="T21" fmla="*/ 0 h 14"/>
                  <a:gd name="T22" fmla="*/ 2602 w 2614"/>
                  <a:gd name="T23" fmla="*/ 6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14"/>
                  <a:gd name="T37" fmla="*/ 0 h 14"/>
                  <a:gd name="T38" fmla="*/ 2614 w 2614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14" h="14">
                    <a:moveTo>
                      <a:pt x="2602" y="6"/>
                    </a:moveTo>
                    <a:lnTo>
                      <a:pt x="2608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2608" y="14"/>
                    </a:lnTo>
                    <a:lnTo>
                      <a:pt x="2613" y="8"/>
                    </a:lnTo>
                    <a:lnTo>
                      <a:pt x="2608" y="14"/>
                    </a:lnTo>
                    <a:lnTo>
                      <a:pt x="2613" y="12"/>
                    </a:lnTo>
                    <a:lnTo>
                      <a:pt x="2614" y="7"/>
                    </a:lnTo>
                    <a:lnTo>
                      <a:pt x="2613" y="2"/>
                    </a:lnTo>
                    <a:lnTo>
                      <a:pt x="2608" y="0"/>
                    </a:lnTo>
                    <a:lnTo>
                      <a:pt x="260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Freeform 75"/>
              <p:cNvSpPr>
                <a:spLocks/>
              </p:cNvSpPr>
              <p:nvPr/>
            </p:nvSpPr>
            <p:spPr bwMode="auto">
              <a:xfrm>
                <a:off x="3985" y="1508"/>
                <a:ext cx="270" cy="692"/>
              </a:xfrm>
              <a:custGeom>
                <a:avLst/>
                <a:gdLst>
                  <a:gd name="T0" fmla="*/ 704 w 710"/>
                  <a:gd name="T1" fmla="*/ 11 h 2768"/>
                  <a:gd name="T2" fmla="*/ 699 w 710"/>
                  <a:gd name="T3" fmla="*/ 5 h 2768"/>
                  <a:gd name="T4" fmla="*/ 0 w 710"/>
                  <a:gd name="T5" fmla="*/ 2766 h 2768"/>
                  <a:gd name="T6" fmla="*/ 11 w 710"/>
                  <a:gd name="T7" fmla="*/ 2768 h 2768"/>
                  <a:gd name="T8" fmla="*/ 710 w 710"/>
                  <a:gd name="T9" fmla="*/ 7 h 2768"/>
                  <a:gd name="T10" fmla="*/ 704 w 710"/>
                  <a:gd name="T11" fmla="*/ 0 h 2768"/>
                  <a:gd name="T12" fmla="*/ 710 w 710"/>
                  <a:gd name="T13" fmla="*/ 7 h 2768"/>
                  <a:gd name="T14" fmla="*/ 709 w 710"/>
                  <a:gd name="T15" fmla="*/ 2 h 2768"/>
                  <a:gd name="T16" fmla="*/ 705 w 710"/>
                  <a:gd name="T17" fmla="*/ 0 h 2768"/>
                  <a:gd name="T18" fmla="*/ 701 w 710"/>
                  <a:gd name="T19" fmla="*/ 1 h 2768"/>
                  <a:gd name="T20" fmla="*/ 699 w 710"/>
                  <a:gd name="T21" fmla="*/ 5 h 2768"/>
                  <a:gd name="T22" fmla="*/ 704 w 710"/>
                  <a:gd name="T23" fmla="*/ 11 h 276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10"/>
                  <a:gd name="T37" fmla="*/ 0 h 2768"/>
                  <a:gd name="T38" fmla="*/ 710 w 710"/>
                  <a:gd name="T39" fmla="*/ 2768 h 276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10" h="2768">
                    <a:moveTo>
                      <a:pt x="704" y="11"/>
                    </a:moveTo>
                    <a:lnTo>
                      <a:pt x="699" y="5"/>
                    </a:lnTo>
                    <a:lnTo>
                      <a:pt x="0" y="2766"/>
                    </a:lnTo>
                    <a:lnTo>
                      <a:pt x="11" y="2768"/>
                    </a:lnTo>
                    <a:lnTo>
                      <a:pt x="710" y="7"/>
                    </a:lnTo>
                    <a:lnTo>
                      <a:pt x="704" y="0"/>
                    </a:lnTo>
                    <a:lnTo>
                      <a:pt x="710" y="7"/>
                    </a:lnTo>
                    <a:lnTo>
                      <a:pt x="709" y="2"/>
                    </a:lnTo>
                    <a:lnTo>
                      <a:pt x="705" y="0"/>
                    </a:lnTo>
                    <a:lnTo>
                      <a:pt x="701" y="1"/>
                    </a:lnTo>
                    <a:lnTo>
                      <a:pt x="699" y="5"/>
                    </a:lnTo>
                    <a:lnTo>
                      <a:pt x="704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0" name="Freeform 76"/>
              <p:cNvSpPr>
                <a:spLocks/>
              </p:cNvSpPr>
              <p:nvPr/>
            </p:nvSpPr>
            <p:spPr bwMode="auto">
              <a:xfrm>
                <a:off x="3083" y="1495"/>
                <a:ext cx="613" cy="25"/>
              </a:xfrm>
              <a:custGeom>
                <a:avLst/>
                <a:gdLst>
                  <a:gd name="T0" fmla="*/ 4 w 1614"/>
                  <a:gd name="T1" fmla="*/ 11 h 97"/>
                  <a:gd name="T2" fmla="*/ 4 w 1614"/>
                  <a:gd name="T3" fmla="*/ 11 h 97"/>
                  <a:gd name="T4" fmla="*/ 1614 w 1614"/>
                  <a:gd name="T5" fmla="*/ 97 h 97"/>
                  <a:gd name="T6" fmla="*/ 1614 w 1614"/>
                  <a:gd name="T7" fmla="*/ 85 h 97"/>
                  <a:gd name="T8" fmla="*/ 4 w 1614"/>
                  <a:gd name="T9" fmla="*/ 0 h 97"/>
                  <a:gd name="T10" fmla="*/ 4 w 1614"/>
                  <a:gd name="T11" fmla="*/ 0 h 97"/>
                  <a:gd name="T12" fmla="*/ 4 w 1614"/>
                  <a:gd name="T13" fmla="*/ 0 h 97"/>
                  <a:gd name="T14" fmla="*/ 1 w 1614"/>
                  <a:gd name="T15" fmla="*/ 2 h 97"/>
                  <a:gd name="T16" fmla="*/ 0 w 1614"/>
                  <a:gd name="T17" fmla="*/ 5 h 97"/>
                  <a:gd name="T18" fmla="*/ 1 w 1614"/>
                  <a:gd name="T19" fmla="*/ 9 h 97"/>
                  <a:gd name="T20" fmla="*/ 4 w 1614"/>
                  <a:gd name="T21" fmla="*/ 11 h 97"/>
                  <a:gd name="T22" fmla="*/ 4 w 1614"/>
                  <a:gd name="T23" fmla="*/ 11 h 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14"/>
                  <a:gd name="T37" fmla="*/ 0 h 97"/>
                  <a:gd name="T38" fmla="*/ 1614 w 1614"/>
                  <a:gd name="T39" fmla="*/ 97 h 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14" h="97">
                    <a:moveTo>
                      <a:pt x="4" y="11"/>
                    </a:moveTo>
                    <a:lnTo>
                      <a:pt x="4" y="11"/>
                    </a:lnTo>
                    <a:lnTo>
                      <a:pt x="1614" y="97"/>
                    </a:lnTo>
                    <a:lnTo>
                      <a:pt x="1614" y="85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1" y="9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1" name="Freeform 77"/>
              <p:cNvSpPr>
                <a:spLocks/>
              </p:cNvSpPr>
              <p:nvPr/>
            </p:nvSpPr>
            <p:spPr bwMode="auto">
              <a:xfrm>
                <a:off x="1998" y="1495"/>
                <a:ext cx="1087" cy="108"/>
              </a:xfrm>
              <a:custGeom>
                <a:avLst/>
                <a:gdLst>
                  <a:gd name="T0" fmla="*/ 4 w 2859"/>
                  <a:gd name="T1" fmla="*/ 418 h 429"/>
                  <a:gd name="T2" fmla="*/ 4 w 2859"/>
                  <a:gd name="T3" fmla="*/ 429 h 429"/>
                  <a:gd name="T4" fmla="*/ 2859 w 2859"/>
                  <a:gd name="T5" fmla="*/ 11 h 429"/>
                  <a:gd name="T6" fmla="*/ 2859 w 2859"/>
                  <a:gd name="T7" fmla="*/ 0 h 429"/>
                  <a:gd name="T8" fmla="*/ 4 w 2859"/>
                  <a:gd name="T9" fmla="*/ 418 h 429"/>
                  <a:gd name="T10" fmla="*/ 4 w 2859"/>
                  <a:gd name="T11" fmla="*/ 429 h 429"/>
                  <a:gd name="T12" fmla="*/ 4 w 2859"/>
                  <a:gd name="T13" fmla="*/ 418 h 429"/>
                  <a:gd name="T14" fmla="*/ 1 w 2859"/>
                  <a:gd name="T15" fmla="*/ 420 h 429"/>
                  <a:gd name="T16" fmla="*/ 0 w 2859"/>
                  <a:gd name="T17" fmla="*/ 423 h 429"/>
                  <a:gd name="T18" fmla="*/ 1 w 2859"/>
                  <a:gd name="T19" fmla="*/ 427 h 429"/>
                  <a:gd name="T20" fmla="*/ 4 w 2859"/>
                  <a:gd name="T21" fmla="*/ 429 h 429"/>
                  <a:gd name="T22" fmla="*/ 4 w 2859"/>
                  <a:gd name="T23" fmla="*/ 418 h 4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59"/>
                  <a:gd name="T37" fmla="*/ 0 h 429"/>
                  <a:gd name="T38" fmla="*/ 2859 w 2859"/>
                  <a:gd name="T39" fmla="*/ 429 h 42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59" h="429">
                    <a:moveTo>
                      <a:pt x="4" y="418"/>
                    </a:moveTo>
                    <a:lnTo>
                      <a:pt x="4" y="429"/>
                    </a:lnTo>
                    <a:lnTo>
                      <a:pt x="2859" y="11"/>
                    </a:lnTo>
                    <a:lnTo>
                      <a:pt x="2859" y="0"/>
                    </a:lnTo>
                    <a:lnTo>
                      <a:pt x="4" y="418"/>
                    </a:lnTo>
                    <a:lnTo>
                      <a:pt x="4" y="429"/>
                    </a:lnTo>
                    <a:lnTo>
                      <a:pt x="4" y="418"/>
                    </a:lnTo>
                    <a:lnTo>
                      <a:pt x="1" y="420"/>
                    </a:lnTo>
                    <a:lnTo>
                      <a:pt x="0" y="423"/>
                    </a:lnTo>
                    <a:lnTo>
                      <a:pt x="1" y="427"/>
                    </a:lnTo>
                    <a:lnTo>
                      <a:pt x="4" y="429"/>
                    </a:lnTo>
                    <a:lnTo>
                      <a:pt x="4" y="4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2" name="Freeform 78"/>
              <p:cNvSpPr>
                <a:spLocks/>
              </p:cNvSpPr>
              <p:nvPr/>
            </p:nvSpPr>
            <p:spPr bwMode="auto">
              <a:xfrm>
                <a:off x="2000" y="1600"/>
                <a:ext cx="1036" cy="121"/>
              </a:xfrm>
              <a:custGeom>
                <a:avLst/>
                <a:gdLst>
                  <a:gd name="T0" fmla="*/ 2720 w 2728"/>
                  <a:gd name="T1" fmla="*/ 471 h 483"/>
                  <a:gd name="T2" fmla="*/ 2723 w 2728"/>
                  <a:gd name="T3" fmla="*/ 471 h 483"/>
                  <a:gd name="T4" fmla="*/ 0 w 2728"/>
                  <a:gd name="T5" fmla="*/ 0 h 483"/>
                  <a:gd name="T6" fmla="*/ 0 w 2728"/>
                  <a:gd name="T7" fmla="*/ 11 h 483"/>
                  <a:gd name="T8" fmla="*/ 2723 w 2728"/>
                  <a:gd name="T9" fmla="*/ 483 h 483"/>
                  <a:gd name="T10" fmla="*/ 2725 w 2728"/>
                  <a:gd name="T11" fmla="*/ 483 h 483"/>
                  <a:gd name="T12" fmla="*/ 2723 w 2728"/>
                  <a:gd name="T13" fmla="*/ 483 h 483"/>
                  <a:gd name="T14" fmla="*/ 2726 w 2728"/>
                  <a:gd name="T15" fmla="*/ 480 h 483"/>
                  <a:gd name="T16" fmla="*/ 2728 w 2728"/>
                  <a:gd name="T17" fmla="*/ 477 h 483"/>
                  <a:gd name="T18" fmla="*/ 2726 w 2728"/>
                  <a:gd name="T19" fmla="*/ 473 h 483"/>
                  <a:gd name="T20" fmla="*/ 2723 w 2728"/>
                  <a:gd name="T21" fmla="*/ 471 h 483"/>
                  <a:gd name="T22" fmla="*/ 2720 w 2728"/>
                  <a:gd name="T23" fmla="*/ 471 h 48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728"/>
                  <a:gd name="T37" fmla="*/ 0 h 483"/>
                  <a:gd name="T38" fmla="*/ 2728 w 2728"/>
                  <a:gd name="T39" fmla="*/ 483 h 48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728" h="483">
                    <a:moveTo>
                      <a:pt x="2720" y="471"/>
                    </a:moveTo>
                    <a:lnTo>
                      <a:pt x="2723" y="471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2723" y="483"/>
                    </a:lnTo>
                    <a:lnTo>
                      <a:pt x="2725" y="483"/>
                    </a:lnTo>
                    <a:lnTo>
                      <a:pt x="2723" y="483"/>
                    </a:lnTo>
                    <a:lnTo>
                      <a:pt x="2726" y="480"/>
                    </a:lnTo>
                    <a:lnTo>
                      <a:pt x="2728" y="477"/>
                    </a:lnTo>
                    <a:lnTo>
                      <a:pt x="2726" y="473"/>
                    </a:lnTo>
                    <a:lnTo>
                      <a:pt x="2723" y="471"/>
                    </a:lnTo>
                    <a:lnTo>
                      <a:pt x="2720" y="4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3" name="Freeform 79"/>
              <p:cNvSpPr>
                <a:spLocks/>
              </p:cNvSpPr>
              <p:nvPr/>
            </p:nvSpPr>
            <p:spPr bwMode="auto">
              <a:xfrm>
                <a:off x="3034" y="1517"/>
                <a:ext cx="665" cy="204"/>
              </a:xfrm>
              <a:custGeom>
                <a:avLst/>
                <a:gdLst>
                  <a:gd name="T0" fmla="*/ 1745 w 1750"/>
                  <a:gd name="T1" fmla="*/ 12 h 816"/>
                  <a:gd name="T2" fmla="*/ 1743 w 1750"/>
                  <a:gd name="T3" fmla="*/ 0 h 816"/>
                  <a:gd name="T4" fmla="*/ 0 w 1750"/>
                  <a:gd name="T5" fmla="*/ 804 h 816"/>
                  <a:gd name="T6" fmla="*/ 5 w 1750"/>
                  <a:gd name="T7" fmla="*/ 816 h 816"/>
                  <a:gd name="T8" fmla="*/ 1747 w 1750"/>
                  <a:gd name="T9" fmla="*/ 12 h 816"/>
                  <a:gd name="T10" fmla="*/ 1745 w 1750"/>
                  <a:gd name="T11" fmla="*/ 0 h 816"/>
                  <a:gd name="T12" fmla="*/ 1747 w 1750"/>
                  <a:gd name="T13" fmla="*/ 12 h 816"/>
                  <a:gd name="T14" fmla="*/ 1750 w 1750"/>
                  <a:gd name="T15" fmla="*/ 8 h 816"/>
                  <a:gd name="T16" fmla="*/ 1750 w 1750"/>
                  <a:gd name="T17" fmla="*/ 4 h 816"/>
                  <a:gd name="T18" fmla="*/ 1747 w 1750"/>
                  <a:gd name="T19" fmla="*/ 0 h 816"/>
                  <a:gd name="T20" fmla="*/ 1743 w 1750"/>
                  <a:gd name="T21" fmla="*/ 0 h 816"/>
                  <a:gd name="T22" fmla="*/ 1745 w 1750"/>
                  <a:gd name="T23" fmla="*/ 12 h 8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50"/>
                  <a:gd name="T37" fmla="*/ 0 h 816"/>
                  <a:gd name="T38" fmla="*/ 1750 w 1750"/>
                  <a:gd name="T39" fmla="*/ 816 h 81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50" h="816">
                    <a:moveTo>
                      <a:pt x="1745" y="12"/>
                    </a:moveTo>
                    <a:lnTo>
                      <a:pt x="1743" y="0"/>
                    </a:lnTo>
                    <a:lnTo>
                      <a:pt x="0" y="804"/>
                    </a:lnTo>
                    <a:lnTo>
                      <a:pt x="5" y="816"/>
                    </a:lnTo>
                    <a:lnTo>
                      <a:pt x="1747" y="12"/>
                    </a:lnTo>
                    <a:lnTo>
                      <a:pt x="1745" y="0"/>
                    </a:lnTo>
                    <a:lnTo>
                      <a:pt x="1747" y="12"/>
                    </a:lnTo>
                    <a:lnTo>
                      <a:pt x="1750" y="8"/>
                    </a:lnTo>
                    <a:lnTo>
                      <a:pt x="1750" y="4"/>
                    </a:lnTo>
                    <a:lnTo>
                      <a:pt x="1747" y="0"/>
                    </a:lnTo>
                    <a:lnTo>
                      <a:pt x="1743" y="0"/>
                    </a:lnTo>
                    <a:lnTo>
                      <a:pt x="1745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4" name="Freeform 80"/>
              <p:cNvSpPr>
                <a:spLocks/>
              </p:cNvSpPr>
              <p:nvPr/>
            </p:nvSpPr>
            <p:spPr bwMode="auto">
              <a:xfrm>
                <a:off x="3645" y="1448"/>
                <a:ext cx="91" cy="50"/>
              </a:xfrm>
              <a:custGeom>
                <a:avLst/>
                <a:gdLst>
                  <a:gd name="T0" fmla="*/ 240 w 240"/>
                  <a:gd name="T1" fmla="*/ 46 h 201"/>
                  <a:gd name="T2" fmla="*/ 233 w 240"/>
                  <a:gd name="T3" fmla="*/ 31 h 201"/>
                  <a:gd name="T4" fmla="*/ 219 w 240"/>
                  <a:gd name="T5" fmla="*/ 19 h 201"/>
                  <a:gd name="T6" fmla="*/ 203 w 240"/>
                  <a:gd name="T7" fmla="*/ 10 h 201"/>
                  <a:gd name="T8" fmla="*/ 185 w 240"/>
                  <a:gd name="T9" fmla="*/ 4 h 201"/>
                  <a:gd name="T10" fmla="*/ 164 w 240"/>
                  <a:gd name="T11" fmla="*/ 0 h 201"/>
                  <a:gd name="T12" fmla="*/ 142 w 240"/>
                  <a:gd name="T13" fmla="*/ 0 h 201"/>
                  <a:gd name="T14" fmla="*/ 118 w 240"/>
                  <a:gd name="T15" fmla="*/ 12 h 201"/>
                  <a:gd name="T16" fmla="*/ 101 w 240"/>
                  <a:gd name="T17" fmla="*/ 25 h 201"/>
                  <a:gd name="T18" fmla="*/ 87 w 240"/>
                  <a:gd name="T19" fmla="*/ 38 h 201"/>
                  <a:gd name="T20" fmla="*/ 71 w 240"/>
                  <a:gd name="T21" fmla="*/ 49 h 201"/>
                  <a:gd name="T22" fmla="*/ 58 w 240"/>
                  <a:gd name="T23" fmla="*/ 54 h 201"/>
                  <a:gd name="T24" fmla="*/ 44 w 240"/>
                  <a:gd name="T25" fmla="*/ 57 h 201"/>
                  <a:gd name="T26" fmla="*/ 36 w 240"/>
                  <a:gd name="T27" fmla="*/ 66 h 201"/>
                  <a:gd name="T28" fmla="*/ 44 w 240"/>
                  <a:gd name="T29" fmla="*/ 75 h 201"/>
                  <a:gd name="T30" fmla="*/ 54 w 240"/>
                  <a:gd name="T31" fmla="*/ 79 h 201"/>
                  <a:gd name="T32" fmla="*/ 43 w 240"/>
                  <a:gd name="T33" fmla="*/ 90 h 201"/>
                  <a:gd name="T34" fmla="*/ 24 w 240"/>
                  <a:gd name="T35" fmla="*/ 116 h 201"/>
                  <a:gd name="T36" fmla="*/ 5 w 240"/>
                  <a:gd name="T37" fmla="*/ 156 h 201"/>
                  <a:gd name="T38" fmla="*/ 1 w 240"/>
                  <a:gd name="T39" fmla="*/ 175 h 201"/>
                  <a:gd name="T40" fmla="*/ 2 w 240"/>
                  <a:gd name="T41" fmla="*/ 186 h 201"/>
                  <a:gd name="T42" fmla="*/ 12 w 240"/>
                  <a:gd name="T43" fmla="*/ 189 h 201"/>
                  <a:gd name="T44" fmla="*/ 25 w 240"/>
                  <a:gd name="T45" fmla="*/ 187 h 201"/>
                  <a:gd name="T46" fmla="*/ 39 w 240"/>
                  <a:gd name="T47" fmla="*/ 149 h 201"/>
                  <a:gd name="T48" fmla="*/ 53 w 240"/>
                  <a:gd name="T49" fmla="*/ 128 h 201"/>
                  <a:gd name="T50" fmla="*/ 65 w 240"/>
                  <a:gd name="T51" fmla="*/ 113 h 201"/>
                  <a:gd name="T52" fmla="*/ 78 w 240"/>
                  <a:gd name="T53" fmla="*/ 99 h 201"/>
                  <a:gd name="T54" fmla="*/ 56 w 240"/>
                  <a:gd name="T55" fmla="*/ 141 h 201"/>
                  <a:gd name="T56" fmla="*/ 49 w 240"/>
                  <a:gd name="T57" fmla="*/ 173 h 201"/>
                  <a:gd name="T58" fmla="*/ 51 w 240"/>
                  <a:gd name="T59" fmla="*/ 194 h 201"/>
                  <a:gd name="T60" fmla="*/ 63 w 240"/>
                  <a:gd name="T61" fmla="*/ 196 h 201"/>
                  <a:gd name="T62" fmla="*/ 71 w 240"/>
                  <a:gd name="T63" fmla="*/ 193 h 201"/>
                  <a:gd name="T64" fmla="*/ 78 w 240"/>
                  <a:gd name="T65" fmla="*/ 175 h 201"/>
                  <a:gd name="T66" fmla="*/ 85 w 240"/>
                  <a:gd name="T67" fmla="*/ 153 h 201"/>
                  <a:gd name="T68" fmla="*/ 93 w 240"/>
                  <a:gd name="T69" fmla="*/ 130 h 201"/>
                  <a:gd name="T70" fmla="*/ 105 w 240"/>
                  <a:gd name="T71" fmla="*/ 109 h 201"/>
                  <a:gd name="T72" fmla="*/ 106 w 240"/>
                  <a:gd name="T73" fmla="*/ 123 h 201"/>
                  <a:gd name="T74" fmla="*/ 104 w 240"/>
                  <a:gd name="T75" fmla="*/ 152 h 201"/>
                  <a:gd name="T76" fmla="*/ 103 w 240"/>
                  <a:gd name="T77" fmla="*/ 183 h 201"/>
                  <a:gd name="T78" fmla="*/ 103 w 240"/>
                  <a:gd name="T79" fmla="*/ 195 h 201"/>
                  <a:gd name="T80" fmla="*/ 114 w 240"/>
                  <a:gd name="T81" fmla="*/ 201 h 201"/>
                  <a:gd name="T82" fmla="*/ 126 w 240"/>
                  <a:gd name="T83" fmla="*/ 199 h 201"/>
                  <a:gd name="T84" fmla="*/ 130 w 240"/>
                  <a:gd name="T85" fmla="*/ 186 h 201"/>
                  <a:gd name="T86" fmla="*/ 130 w 240"/>
                  <a:gd name="T87" fmla="*/ 159 h 201"/>
                  <a:gd name="T88" fmla="*/ 132 w 240"/>
                  <a:gd name="T89" fmla="*/ 125 h 201"/>
                  <a:gd name="T90" fmla="*/ 137 w 240"/>
                  <a:gd name="T91" fmla="*/ 112 h 201"/>
                  <a:gd name="T92" fmla="*/ 142 w 240"/>
                  <a:gd name="T93" fmla="*/ 139 h 201"/>
                  <a:gd name="T94" fmla="*/ 143 w 240"/>
                  <a:gd name="T95" fmla="*/ 179 h 201"/>
                  <a:gd name="T96" fmla="*/ 151 w 240"/>
                  <a:gd name="T97" fmla="*/ 196 h 201"/>
                  <a:gd name="T98" fmla="*/ 162 w 240"/>
                  <a:gd name="T99" fmla="*/ 193 h 201"/>
                  <a:gd name="T100" fmla="*/ 166 w 240"/>
                  <a:gd name="T101" fmla="*/ 181 h 201"/>
                  <a:gd name="T102" fmla="*/ 166 w 240"/>
                  <a:gd name="T103" fmla="*/ 145 h 201"/>
                  <a:gd name="T104" fmla="*/ 165 w 240"/>
                  <a:gd name="T105" fmla="*/ 121 h 201"/>
                  <a:gd name="T106" fmla="*/ 171 w 240"/>
                  <a:gd name="T107" fmla="*/ 107 h 201"/>
                  <a:gd name="T108" fmla="*/ 182 w 240"/>
                  <a:gd name="T109" fmla="*/ 101 h 201"/>
                  <a:gd name="T110" fmla="*/ 201 w 240"/>
                  <a:gd name="T111" fmla="*/ 89 h 201"/>
                  <a:gd name="T112" fmla="*/ 224 w 240"/>
                  <a:gd name="T113" fmla="*/ 73 h 20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40"/>
                  <a:gd name="T172" fmla="*/ 0 h 201"/>
                  <a:gd name="T173" fmla="*/ 240 w 240"/>
                  <a:gd name="T174" fmla="*/ 201 h 20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40" h="201">
                    <a:moveTo>
                      <a:pt x="236" y="58"/>
                    </a:moveTo>
                    <a:lnTo>
                      <a:pt x="239" y="51"/>
                    </a:lnTo>
                    <a:lnTo>
                      <a:pt x="240" y="46"/>
                    </a:lnTo>
                    <a:lnTo>
                      <a:pt x="240" y="41"/>
                    </a:lnTo>
                    <a:lnTo>
                      <a:pt x="237" y="35"/>
                    </a:lnTo>
                    <a:lnTo>
                      <a:pt x="233" y="31"/>
                    </a:lnTo>
                    <a:lnTo>
                      <a:pt x="228" y="26"/>
                    </a:lnTo>
                    <a:lnTo>
                      <a:pt x="224" y="23"/>
                    </a:lnTo>
                    <a:lnTo>
                      <a:pt x="219" y="19"/>
                    </a:lnTo>
                    <a:lnTo>
                      <a:pt x="214" y="16"/>
                    </a:lnTo>
                    <a:lnTo>
                      <a:pt x="209" y="12"/>
                    </a:lnTo>
                    <a:lnTo>
                      <a:pt x="203" y="10"/>
                    </a:lnTo>
                    <a:lnTo>
                      <a:pt x="198" y="8"/>
                    </a:lnTo>
                    <a:lnTo>
                      <a:pt x="191" y="6"/>
                    </a:lnTo>
                    <a:lnTo>
                      <a:pt x="185" y="4"/>
                    </a:lnTo>
                    <a:lnTo>
                      <a:pt x="178" y="2"/>
                    </a:lnTo>
                    <a:lnTo>
                      <a:pt x="171" y="1"/>
                    </a:lnTo>
                    <a:lnTo>
                      <a:pt x="164" y="0"/>
                    </a:lnTo>
                    <a:lnTo>
                      <a:pt x="156" y="0"/>
                    </a:lnTo>
                    <a:lnTo>
                      <a:pt x="150" y="0"/>
                    </a:lnTo>
                    <a:lnTo>
                      <a:pt x="142" y="0"/>
                    </a:lnTo>
                    <a:lnTo>
                      <a:pt x="135" y="2"/>
                    </a:lnTo>
                    <a:lnTo>
                      <a:pt x="126" y="7"/>
                    </a:lnTo>
                    <a:lnTo>
                      <a:pt x="118" y="12"/>
                    </a:lnTo>
                    <a:lnTo>
                      <a:pt x="111" y="17"/>
                    </a:lnTo>
                    <a:lnTo>
                      <a:pt x="106" y="20"/>
                    </a:lnTo>
                    <a:lnTo>
                      <a:pt x="101" y="25"/>
                    </a:lnTo>
                    <a:lnTo>
                      <a:pt x="97" y="30"/>
                    </a:lnTo>
                    <a:lnTo>
                      <a:pt x="91" y="33"/>
                    </a:lnTo>
                    <a:lnTo>
                      <a:pt x="87" y="38"/>
                    </a:lnTo>
                    <a:lnTo>
                      <a:pt x="81" y="42"/>
                    </a:lnTo>
                    <a:lnTo>
                      <a:pt x="77" y="46"/>
                    </a:lnTo>
                    <a:lnTo>
                      <a:pt x="71" y="49"/>
                    </a:lnTo>
                    <a:lnTo>
                      <a:pt x="67" y="51"/>
                    </a:lnTo>
                    <a:lnTo>
                      <a:pt x="63" y="52"/>
                    </a:lnTo>
                    <a:lnTo>
                      <a:pt x="58" y="54"/>
                    </a:lnTo>
                    <a:lnTo>
                      <a:pt x="54" y="55"/>
                    </a:lnTo>
                    <a:lnTo>
                      <a:pt x="49" y="56"/>
                    </a:lnTo>
                    <a:lnTo>
                      <a:pt x="44" y="57"/>
                    </a:lnTo>
                    <a:lnTo>
                      <a:pt x="40" y="59"/>
                    </a:lnTo>
                    <a:lnTo>
                      <a:pt x="37" y="63"/>
                    </a:lnTo>
                    <a:lnTo>
                      <a:pt x="36" y="66"/>
                    </a:lnTo>
                    <a:lnTo>
                      <a:pt x="38" y="68"/>
                    </a:lnTo>
                    <a:lnTo>
                      <a:pt x="41" y="72"/>
                    </a:lnTo>
                    <a:lnTo>
                      <a:pt x="44" y="75"/>
                    </a:lnTo>
                    <a:lnTo>
                      <a:pt x="48" y="77"/>
                    </a:lnTo>
                    <a:lnTo>
                      <a:pt x="51" y="79"/>
                    </a:lnTo>
                    <a:lnTo>
                      <a:pt x="54" y="79"/>
                    </a:lnTo>
                    <a:lnTo>
                      <a:pt x="57" y="79"/>
                    </a:lnTo>
                    <a:lnTo>
                      <a:pt x="50" y="84"/>
                    </a:lnTo>
                    <a:lnTo>
                      <a:pt x="43" y="90"/>
                    </a:lnTo>
                    <a:lnTo>
                      <a:pt x="38" y="97"/>
                    </a:lnTo>
                    <a:lnTo>
                      <a:pt x="32" y="104"/>
                    </a:lnTo>
                    <a:lnTo>
                      <a:pt x="24" y="116"/>
                    </a:lnTo>
                    <a:lnTo>
                      <a:pt x="17" y="129"/>
                    </a:lnTo>
                    <a:lnTo>
                      <a:pt x="11" y="143"/>
                    </a:lnTo>
                    <a:lnTo>
                      <a:pt x="5" y="156"/>
                    </a:lnTo>
                    <a:lnTo>
                      <a:pt x="3" y="162"/>
                    </a:lnTo>
                    <a:lnTo>
                      <a:pt x="2" y="168"/>
                    </a:lnTo>
                    <a:lnTo>
                      <a:pt x="1" y="175"/>
                    </a:lnTo>
                    <a:lnTo>
                      <a:pt x="0" y="180"/>
                    </a:lnTo>
                    <a:lnTo>
                      <a:pt x="1" y="183"/>
                    </a:lnTo>
                    <a:lnTo>
                      <a:pt x="2" y="186"/>
                    </a:lnTo>
                    <a:lnTo>
                      <a:pt x="5" y="187"/>
                    </a:lnTo>
                    <a:lnTo>
                      <a:pt x="7" y="188"/>
                    </a:lnTo>
                    <a:lnTo>
                      <a:pt x="12" y="189"/>
                    </a:lnTo>
                    <a:lnTo>
                      <a:pt x="17" y="191"/>
                    </a:lnTo>
                    <a:lnTo>
                      <a:pt x="23" y="189"/>
                    </a:lnTo>
                    <a:lnTo>
                      <a:pt x="25" y="187"/>
                    </a:lnTo>
                    <a:lnTo>
                      <a:pt x="29" y="173"/>
                    </a:lnTo>
                    <a:lnTo>
                      <a:pt x="33" y="161"/>
                    </a:lnTo>
                    <a:lnTo>
                      <a:pt x="39" y="149"/>
                    </a:lnTo>
                    <a:lnTo>
                      <a:pt x="44" y="139"/>
                    </a:lnTo>
                    <a:lnTo>
                      <a:pt x="49" y="133"/>
                    </a:lnTo>
                    <a:lnTo>
                      <a:pt x="53" y="128"/>
                    </a:lnTo>
                    <a:lnTo>
                      <a:pt x="56" y="122"/>
                    </a:lnTo>
                    <a:lnTo>
                      <a:pt x="61" y="117"/>
                    </a:lnTo>
                    <a:lnTo>
                      <a:pt x="65" y="113"/>
                    </a:lnTo>
                    <a:lnTo>
                      <a:pt x="69" y="108"/>
                    </a:lnTo>
                    <a:lnTo>
                      <a:pt x="74" y="104"/>
                    </a:lnTo>
                    <a:lnTo>
                      <a:pt x="78" y="99"/>
                    </a:lnTo>
                    <a:lnTo>
                      <a:pt x="71" y="113"/>
                    </a:lnTo>
                    <a:lnTo>
                      <a:pt x="64" y="127"/>
                    </a:lnTo>
                    <a:lnTo>
                      <a:pt x="56" y="141"/>
                    </a:lnTo>
                    <a:lnTo>
                      <a:pt x="51" y="156"/>
                    </a:lnTo>
                    <a:lnTo>
                      <a:pt x="49" y="165"/>
                    </a:lnTo>
                    <a:lnTo>
                      <a:pt x="49" y="173"/>
                    </a:lnTo>
                    <a:lnTo>
                      <a:pt x="49" y="183"/>
                    </a:lnTo>
                    <a:lnTo>
                      <a:pt x="50" y="192"/>
                    </a:lnTo>
                    <a:lnTo>
                      <a:pt x="51" y="194"/>
                    </a:lnTo>
                    <a:lnTo>
                      <a:pt x="55" y="195"/>
                    </a:lnTo>
                    <a:lnTo>
                      <a:pt x="58" y="196"/>
                    </a:lnTo>
                    <a:lnTo>
                      <a:pt x="63" y="196"/>
                    </a:lnTo>
                    <a:lnTo>
                      <a:pt x="66" y="195"/>
                    </a:lnTo>
                    <a:lnTo>
                      <a:pt x="69" y="194"/>
                    </a:lnTo>
                    <a:lnTo>
                      <a:pt x="71" y="193"/>
                    </a:lnTo>
                    <a:lnTo>
                      <a:pt x="73" y="191"/>
                    </a:lnTo>
                    <a:lnTo>
                      <a:pt x="76" y="183"/>
                    </a:lnTo>
                    <a:lnTo>
                      <a:pt x="78" y="175"/>
                    </a:lnTo>
                    <a:lnTo>
                      <a:pt x="79" y="168"/>
                    </a:lnTo>
                    <a:lnTo>
                      <a:pt x="81" y="161"/>
                    </a:lnTo>
                    <a:lnTo>
                      <a:pt x="85" y="153"/>
                    </a:lnTo>
                    <a:lnTo>
                      <a:pt x="88" y="145"/>
                    </a:lnTo>
                    <a:lnTo>
                      <a:pt x="90" y="137"/>
                    </a:lnTo>
                    <a:lnTo>
                      <a:pt x="93" y="130"/>
                    </a:lnTo>
                    <a:lnTo>
                      <a:pt x="97" y="123"/>
                    </a:lnTo>
                    <a:lnTo>
                      <a:pt x="101" y="116"/>
                    </a:lnTo>
                    <a:lnTo>
                      <a:pt x="105" y="109"/>
                    </a:lnTo>
                    <a:lnTo>
                      <a:pt x="108" y="104"/>
                    </a:lnTo>
                    <a:lnTo>
                      <a:pt x="107" y="113"/>
                    </a:lnTo>
                    <a:lnTo>
                      <a:pt x="106" y="123"/>
                    </a:lnTo>
                    <a:lnTo>
                      <a:pt x="105" y="132"/>
                    </a:lnTo>
                    <a:lnTo>
                      <a:pt x="104" y="143"/>
                    </a:lnTo>
                    <a:lnTo>
                      <a:pt x="104" y="152"/>
                    </a:lnTo>
                    <a:lnTo>
                      <a:pt x="104" y="162"/>
                    </a:lnTo>
                    <a:lnTo>
                      <a:pt x="103" y="172"/>
                    </a:lnTo>
                    <a:lnTo>
                      <a:pt x="103" y="183"/>
                    </a:lnTo>
                    <a:lnTo>
                      <a:pt x="103" y="186"/>
                    </a:lnTo>
                    <a:lnTo>
                      <a:pt x="103" y="191"/>
                    </a:lnTo>
                    <a:lnTo>
                      <a:pt x="103" y="195"/>
                    </a:lnTo>
                    <a:lnTo>
                      <a:pt x="105" y="197"/>
                    </a:lnTo>
                    <a:lnTo>
                      <a:pt x="110" y="200"/>
                    </a:lnTo>
                    <a:lnTo>
                      <a:pt x="114" y="201"/>
                    </a:lnTo>
                    <a:lnTo>
                      <a:pt x="118" y="201"/>
                    </a:lnTo>
                    <a:lnTo>
                      <a:pt x="123" y="200"/>
                    </a:lnTo>
                    <a:lnTo>
                      <a:pt x="126" y="199"/>
                    </a:lnTo>
                    <a:lnTo>
                      <a:pt x="128" y="195"/>
                    </a:lnTo>
                    <a:lnTo>
                      <a:pt x="129" y="191"/>
                    </a:lnTo>
                    <a:lnTo>
                      <a:pt x="130" y="186"/>
                    </a:lnTo>
                    <a:lnTo>
                      <a:pt x="130" y="177"/>
                    </a:lnTo>
                    <a:lnTo>
                      <a:pt x="130" y="168"/>
                    </a:lnTo>
                    <a:lnTo>
                      <a:pt x="130" y="159"/>
                    </a:lnTo>
                    <a:lnTo>
                      <a:pt x="130" y="149"/>
                    </a:lnTo>
                    <a:lnTo>
                      <a:pt x="131" y="138"/>
                    </a:lnTo>
                    <a:lnTo>
                      <a:pt x="132" y="125"/>
                    </a:lnTo>
                    <a:lnTo>
                      <a:pt x="134" y="114"/>
                    </a:lnTo>
                    <a:lnTo>
                      <a:pt x="135" y="103"/>
                    </a:lnTo>
                    <a:lnTo>
                      <a:pt x="137" y="112"/>
                    </a:lnTo>
                    <a:lnTo>
                      <a:pt x="139" y="121"/>
                    </a:lnTo>
                    <a:lnTo>
                      <a:pt x="141" y="130"/>
                    </a:lnTo>
                    <a:lnTo>
                      <a:pt x="142" y="139"/>
                    </a:lnTo>
                    <a:lnTo>
                      <a:pt x="142" y="151"/>
                    </a:lnTo>
                    <a:lnTo>
                      <a:pt x="143" y="164"/>
                    </a:lnTo>
                    <a:lnTo>
                      <a:pt x="143" y="179"/>
                    </a:lnTo>
                    <a:lnTo>
                      <a:pt x="145" y="193"/>
                    </a:lnTo>
                    <a:lnTo>
                      <a:pt x="148" y="195"/>
                    </a:lnTo>
                    <a:lnTo>
                      <a:pt x="151" y="196"/>
                    </a:lnTo>
                    <a:lnTo>
                      <a:pt x="155" y="196"/>
                    </a:lnTo>
                    <a:lnTo>
                      <a:pt x="159" y="195"/>
                    </a:lnTo>
                    <a:lnTo>
                      <a:pt x="162" y="193"/>
                    </a:lnTo>
                    <a:lnTo>
                      <a:pt x="164" y="189"/>
                    </a:lnTo>
                    <a:lnTo>
                      <a:pt x="166" y="185"/>
                    </a:lnTo>
                    <a:lnTo>
                      <a:pt x="166" y="181"/>
                    </a:lnTo>
                    <a:lnTo>
                      <a:pt x="166" y="170"/>
                    </a:lnTo>
                    <a:lnTo>
                      <a:pt x="166" y="157"/>
                    </a:lnTo>
                    <a:lnTo>
                      <a:pt x="166" y="145"/>
                    </a:lnTo>
                    <a:lnTo>
                      <a:pt x="166" y="133"/>
                    </a:lnTo>
                    <a:lnTo>
                      <a:pt x="166" y="127"/>
                    </a:lnTo>
                    <a:lnTo>
                      <a:pt x="165" y="121"/>
                    </a:lnTo>
                    <a:lnTo>
                      <a:pt x="166" y="114"/>
                    </a:lnTo>
                    <a:lnTo>
                      <a:pt x="167" y="109"/>
                    </a:lnTo>
                    <a:lnTo>
                      <a:pt x="171" y="107"/>
                    </a:lnTo>
                    <a:lnTo>
                      <a:pt x="175" y="105"/>
                    </a:lnTo>
                    <a:lnTo>
                      <a:pt x="179" y="103"/>
                    </a:lnTo>
                    <a:lnTo>
                      <a:pt x="182" y="101"/>
                    </a:lnTo>
                    <a:lnTo>
                      <a:pt x="190" y="98"/>
                    </a:lnTo>
                    <a:lnTo>
                      <a:pt x="196" y="93"/>
                    </a:lnTo>
                    <a:lnTo>
                      <a:pt x="201" y="89"/>
                    </a:lnTo>
                    <a:lnTo>
                      <a:pt x="208" y="84"/>
                    </a:lnTo>
                    <a:lnTo>
                      <a:pt x="216" y="79"/>
                    </a:lnTo>
                    <a:lnTo>
                      <a:pt x="224" y="73"/>
                    </a:lnTo>
                    <a:lnTo>
                      <a:pt x="231" y="66"/>
                    </a:lnTo>
                    <a:lnTo>
                      <a:pt x="236" y="58"/>
                    </a:lnTo>
                    <a:close/>
                  </a:path>
                </a:pathLst>
              </a:custGeom>
              <a:solidFill>
                <a:srgbClr val="FFE9C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5" name="Freeform 81"/>
              <p:cNvSpPr>
                <a:spLocks/>
              </p:cNvSpPr>
              <p:nvPr/>
            </p:nvSpPr>
            <p:spPr bwMode="auto">
              <a:xfrm>
                <a:off x="3733" y="1455"/>
                <a:ext cx="6" cy="8"/>
              </a:xfrm>
              <a:custGeom>
                <a:avLst/>
                <a:gdLst>
                  <a:gd name="T0" fmla="*/ 3 w 16"/>
                  <a:gd name="T1" fmla="*/ 8 h 29"/>
                  <a:gd name="T2" fmla="*/ 3 w 16"/>
                  <a:gd name="T3" fmla="*/ 9 h 29"/>
                  <a:gd name="T4" fmla="*/ 5 w 16"/>
                  <a:gd name="T5" fmla="*/ 11 h 29"/>
                  <a:gd name="T6" fmla="*/ 5 w 16"/>
                  <a:gd name="T7" fmla="*/ 15 h 29"/>
                  <a:gd name="T8" fmla="*/ 4 w 16"/>
                  <a:gd name="T9" fmla="*/ 18 h 29"/>
                  <a:gd name="T10" fmla="*/ 0 w 16"/>
                  <a:gd name="T11" fmla="*/ 25 h 29"/>
                  <a:gd name="T12" fmla="*/ 11 w 16"/>
                  <a:gd name="T13" fmla="*/ 29 h 29"/>
                  <a:gd name="T14" fmla="*/ 15 w 16"/>
                  <a:gd name="T15" fmla="*/ 23 h 29"/>
                  <a:gd name="T16" fmla="*/ 16 w 16"/>
                  <a:gd name="T17" fmla="*/ 15 h 29"/>
                  <a:gd name="T18" fmla="*/ 16 w 16"/>
                  <a:gd name="T19" fmla="*/ 9 h 29"/>
                  <a:gd name="T20" fmla="*/ 11 w 16"/>
                  <a:gd name="T21" fmla="*/ 0 h 29"/>
                  <a:gd name="T22" fmla="*/ 11 w 16"/>
                  <a:gd name="T23" fmla="*/ 1 h 29"/>
                  <a:gd name="T24" fmla="*/ 3 w 16"/>
                  <a:gd name="T25" fmla="*/ 8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29"/>
                  <a:gd name="T41" fmla="*/ 16 w 16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29">
                    <a:moveTo>
                      <a:pt x="3" y="8"/>
                    </a:moveTo>
                    <a:lnTo>
                      <a:pt x="3" y="9"/>
                    </a:lnTo>
                    <a:lnTo>
                      <a:pt x="5" y="11"/>
                    </a:lnTo>
                    <a:lnTo>
                      <a:pt x="5" y="15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11" y="29"/>
                    </a:lnTo>
                    <a:lnTo>
                      <a:pt x="15" y="23"/>
                    </a:lnTo>
                    <a:lnTo>
                      <a:pt x="16" y="15"/>
                    </a:lnTo>
                    <a:lnTo>
                      <a:pt x="16" y="9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6" name="Freeform 82"/>
              <p:cNvSpPr>
                <a:spLocks/>
              </p:cNvSpPr>
              <p:nvPr/>
            </p:nvSpPr>
            <p:spPr bwMode="auto">
              <a:xfrm>
                <a:off x="3719" y="1448"/>
                <a:ext cx="17" cy="9"/>
              </a:xfrm>
              <a:custGeom>
                <a:avLst/>
                <a:gdLst>
                  <a:gd name="T0" fmla="*/ 1 w 45"/>
                  <a:gd name="T1" fmla="*/ 12 h 37"/>
                  <a:gd name="T2" fmla="*/ 0 w 45"/>
                  <a:gd name="T3" fmla="*/ 12 h 37"/>
                  <a:gd name="T4" fmla="*/ 5 w 45"/>
                  <a:gd name="T5" fmla="*/ 14 h 37"/>
                  <a:gd name="T6" fmla="*/ 10 w 45"/>
                  <a:gd name="T7" fmla="*/ 16 h 37"/>
                  <a:gd name="T8" fmla="*/ 15 w 45"/>
                  <a:gd name="T9" fmla="*/ 20 h 37"/>
                  <a:gd name="T10" fmla="*/ 20 w 45"/>
                  <a:gd name="T11" fmla="*/ 22 h 37"/>
                  <a:gd name="T12" fmla="*/ 25 w 45"/>
                  <a:gd name="T13" fmla="*/ 25 h 37"/>
                  <a:gd name="T14" fmla="*/ 29 w 45"/>
                  <a:gd name="T15" fmla="*/ 29 h 37"/>
                  <a:gd name="T16" fmla="*/ 32 w 45"/>
                  <a:gd name="T17" fmla="*/ 33 h 37"/>
                  <a:gd name="T18" fmla="*/ 37 w 45"/>
                  <a:gd name="T19" fmla="*/ 37 h 37"/>
                  <a:gd name="T20" fmla="*/ 45 w 45"/>
                  <a:gd name="T21" fmla="*/ 30 h 37"/>
                  <a:gd name="T22" fmla="*/ 41 w 45"/>
                  <a:gd name="T23" fmla="*/ 24 h 37"/>
                  <a:gd name="T24" fmla="*/ 35 w 45"/>
                  <a:gd name="T25" fmla="*/ 20 h 37"/>
                  <a:gd name="T26" fmla="*/ 31 w 45"/>
                  <a:gd name="T27" fmla="*/ 16 h 37"/>
                  <a:gd name="T28" fmla="*/ 27 w 45"/>
                  <a:gd name="T29" fmla="*/ 13 h 37"/>
                  <a:gd name="T30" fmla="*/ 21 w 45"/>
                  <a:gd name="T31" fmla="*/ 8 h 37"/>
                  <a:gd name="T32" fmla="*/ 15 w 45"/>
                  <a:gd name="T33" fmla="*/ 5 h 37"/>
                  <a:gd name="T34" fmla="*/ 9 w 45"/>
                  <a:gd name="T35" fmla="*/ 2 h 37"/>
                  <a:gd name="T36" fmla="*/ 4 w 45"/>
                  <a:gd name="T37" fmla="*/ 0 h 37"/>
                  <a:gd name="T38" fmla="*/ 3 w 45"/>
                  <a:gd name="T39" fmla="*/ 0 h 37"/>
                  <a:gd name="T40" fmla="*/ 1 w 45"/>
                  <a:gd name="T41" fmla="*/ 12 h 3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5"/>
                  <a:gd name="T64" fmla="*/ 0 h 37"/>
                  <a:gd name="T65" fmla="*/ 45 w 45"/>
                  <a:gd name="T66" fmla="*/ 37 h 3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5" h="37">
                    <a:moveTo>
                      <a:pt x="1" y="12"/>
                    </a:moveTo>
                    <a:lnTo>
                      <a:pt x="0" y="12"/>
                    </a:lnTo>
                    <a:lnTo>
                      <a:pt x="5" y="14"/>
                    </a:lnTo>
                    <a:lnTo>
                      <a:pt x="10" y="16"/>
                    </a:lnTo>
                    <a:lnTo>
                      <a:pt x="15" y="20"/>
                    </a:lnTo>
                    <a:lnTo>
                      <a:pt x="20" y="22"/>
                    </a:lnTo>
                    <a:lnTo>
                      <a:pt x="25" y="25"/>
                    </a:lnTo>
                    <a:lnTo>
                      <a:pt x="29" y="29"/>
                    </a:lnTo>
                    <a:lnTo>
                      <a:pt x="32" y="33"/>
                    </a:lnTo>
                    <a:lnTo>
                      <a:pt x="37" y="37"/>
                    </a:lnTo>
                    <a:lnTo>
                      <a:pt x="45" y="30"/>
                    </a:lnTo>
                    <a:lnTo>
                      <a:pt x="41" y="24"/>
                    </a:lnTo>
                    <a:lnTo>
                      <a:pt x="35" y="20"/>
                    </a:lnTo>
                    <a:lnTo>
                      <a:pt x="31" y="16"/>
                    </a:lnTo>
                    <a:lnTo>
                      <a:pt x="27" y="13"/>
                    </a:lnTo>
                    <a:lnTo>
                      <a:pt x="21" y="8"/>
                    </a:lnTo>
                    <a:lnTo>
                      <a:pt x="15" y="5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7" name="Freeform 83"/>
              <p:cNvSpPr>
                <a:spLocks/>
              </p:cNvSpPr>
              <p:nvPr/>
            </p:nvSpPr>
            <p:spPr bwMode="auto">
              <a:xfrm>
                <a:off x="3699" y="1446"/>
                <a:ext cx="21" cy="5"/>
              </a:xfrm>
              <a:custGeom>
                <a:avLst/>
                <a:gdLst>
                  <a:gd name="T0" fmla="*/ 0 w 57"/>
                  <a:gd name="T1" fmla="*/ 13 h 21"/>
                  <a:gd name="T2" fmla="*/ 0 w 57"/>
                  <a:gd name="T3" fmla="*/ 13 h 21"/>
                  <a:gd name="T4" fmla="*/ 8 w 57"/>
                  <a:gd name="T5" fmla="*/ 14 h 21"/>
                  <a:gd name="T6" fmla="*/ 14 w 57"/>
                  <a:gd name="T7" fmla="*/ 14 h 21"/>
                  <a:gd name="T8" fmla="*/ 22 w 57"/>
                  <a:gd name="T9" fmla="*/ 13 h 21"/>
                  <a:gd name="T10" fmla="*/ 29 w 57"/>
                  <a:gd name="T11" fmla="*/ 14 h 21"/>
                  <a:gd name="T12" fmla="*/ 35 w 57"/>
                  <a:gd name="T13" fmla="*/ 15 h 21"/>
                  <a:gd name="T14" fmla="*/ 42 w 57"/>
                  <a:gd name="T15" fmla="*/ 17 h 21"/>
                  <a:gd name="T16" fmla="*/ 48 w 57"/>
                  <a:gd name="T17" fmla="*/ 18 h 21"/>
                  <a:gd name="T18" fmla="*/ 55 w 57"/>
                  <a:gd name="T19" fmla="*/ 21 h 21"/>
                  <a:gd name="T20" fmla="*/ 57 w 57"/>
                  <a:gd name="T21" fmla="*/ 9 h 21"/>
                  <a:gd name="T22" fmla="*/ 50 w 57"/>
                  <a:gd name="T23" fmla="*/ 7 h 21"/>
                  <a:gd name="T24" fmla="*/ 44 w 57"/>
                  <a:gd name="T25" fmla="*/ 6 h 21"/>
                  <a:gd name="T26" fmla="*/ 37 w 57"/>
                  <a:gd name="T27" fmla="*/ 3 h 21"/>
                  <a:gd name="T28" fmla="*/ 29 w 57"/>
                  <a:gd name="T29" fmla="*/ 2 h 21"/>
                  <a:gd name="T30" fmla="*/ 22 w 57"/>
                  <a:gd name="T31" fmla="*/ 1 h 21"/>
                  <a:gd name="T32" fmla="*/ 14 w 57"/>
                  <a:gd name="T33" fmla="*/ 0 h 21"/>
                  <a:gd name="T34" fmla="*/ 8 w 57"/>
                  <a:gd name="T35" fmla="*/ 0 h 21"/>
                  <a:gd name="T36" fmla="*/ 0 w 57"/>
                  <a:gd name="T37" fmla="*/ 1 h 21"/>
                  <a:gd name="T38" fmla="*/ 0 w 57"/>
                  <a:gd name="T39" fmla="*/ 1 h 21"/>
                  <a:gd name="T40" fmla="*/ 0 w 57"/>
                  <a:gd name="T41" fmla="*/ 13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7"/>
                  <a:gd name="T64" fmla="*/ 0 h 21"/>
                  <a:gd name="T65" fmla="*/ 57 w 57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7" h="21">
                    <a:moveTo>
                      <a:pt x="0" y="13"/>
                    </a:moveTo>
                    <a:lnTo>
                      <a:pt x="0" y="13"/>
                    </a:lnTo>
                    <a:lnTo>
                      <a:pt x="8" y="14"/>
                    </a:lnTo>
                    <a:lnTo>
                      <a:pt x="14" y="14"/>
                    </a:lnTo>
                    <a:lnTo>
                      <a:pt x="22" y="13"/>
                    </a:lnTo>
                    <a:lnTo>
                      <a:pt x="29" y="14"/>
                    </a:lnTo>
                    <a:lnTo>
                      <a:pt x="35" y="15"/>
                    </a:lnTo>
                    <a:lnTo>
                      <a:pt x="42" y="17"/>
                    </a:lnTo>
                    <a:lnTo>
                      <a:pt x="48" y="18"/>
                    </a:lnTo>
                    <a:lnTo>
                      <a:pt x="55" y="21"/>
                    </a:lnTo>
                    <a:lnTo>
                      <a:pt x="57" y="9"/>
                    </a:lnTo>
                    <a:lnTo>
                      <a:pt x="50" y="7"/>
                    </a:lnTo>
                    <a:lnTo>
                      <a:pt x="44" y="6"/>
                    </a:lnTo>
                    <a:lnTo>
                      <a:pt x="37" y="3"/>
                    </a:lnTo>
                    <a:lnTo>
                      <a:pt x="29" y="2"/>
                    </a:lnTo>
                    <a:lnTo>
                      <a:pt x="22" y="1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0" y="1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8" name="Freeform 84"/>
              <p:cNvSpPr>
                <a:spLocks/>
              </p:cNvSpPr>
              <p:nvPr/>
            </p:nvSpPr>
            <p:spPr bwMode="auto">
              <a:xfrm>
                <a:off x="3686" y="1446"/>
                <a:ext cx="13" cy="7"/>
              </a:xfrm>
              <a:custGeom>
                <a:avLst/>
                <a:gdLst>
                  <a:gd name="T0" fmla="*/ 7 w 35"/>
                  <a:gd name="T1" fmla="*/ 28 h 29"/>
                  <a:gd name="T2" fmla="*/ 6 w 35"/>
                  <a:gd name="T3" fmla="*/ 29 h 29"/>
                  <a:gd name="T4" fmla="*/ 15 w 35"/>
                  <a:gd name="T5" fmla="*/ 24 h 29"/>
                  <a:gd name="T6" fmla="*/ 22 w 35"/>
                  <a:gd name="T7" fmla="*/ 18 h 29"/>
                  <a:gd name="T8" fmla="*/ 30 w 35"/>
                  <a:gd name="T9" fmla="*/ 14 h 29"/>
                  <a:gd name="T10" fmla="*/ 35 w 35"/>
                  <a:gd name="T11" fmla="*/ 12 h 29"/>
                  <a:gd name="T12" fmla="*/ 35 w 35"/>
                  <a:gd name="T13" fmla="*/ 0 h 29"/>
                  <a:gd name="T14" fmla="*/ 25 w 35"/>
                  <a:gd name="T15" fmla="*/ 2 h 29"/>
                  <a:gd name="T16" fmla="*/ 16 w 35"/>
                  <a:gd name="T17" fmla="*/ 7 h 29"/>
                  <a:gd name="T18" fmla="*/ 8 w 35"/>
                  <a:gd name="T19" fmla="*/ 13 h 29"/>
                  <a:gd name="T20" fmla="*/ 1 w 35"/>
                  <a:gd name="T21" fmla="*/ 17 h 29"/>
                  <a:gd name="T22" fmla="*/ 0 w 35"/>
                  <a:gd name="T23" fmla="*/ 18 h 29"/>
                  <a:gd name="T24" fmla="*/ 7 w 35"/>
                  <a:gd name="T25" fmla="*/ 28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5"/>
                  <a:gd name="T40" fmla="*/ 0 h 29"/>
                  <a:gd name="T41" fmla="*/ 35 w 35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5" h="29">
                    <a:moveTo>
                      <a:pt x="7" y="28"/>
                    </a:moveTo>
                    <a:lnTo>
                      <a:pt x="6" y="29"/>
                    </a:lnTo>
                    <a:lnTo>
                      <a:pt x="15" y="24"/>
                    </a:lnTo>
                    <a:lnTo>
                      <a:pt x="22" y="18"/>
                    </a:lnTo>
                    <a:lnTo>
                      <a:pt x="30" y="14"/>
                    </a:lnTo>
                    <a:lnTo>
                      <a:pt x="35" y="12"/>
                    </a:lnTo>
                    <a:lnTo>
                      <a:pt x="35" y="0"/>
                    </a:lnTo>
                    <a:lnTo>
                      <a:pt x="25" y="2"/>
                    </a:lnTo>
                    <a:lnTo>
                      <a:pt x="16" y="7"/>
                    </a:lnTo>
                    <a:lnTo>
                      <a:pt x="8" y="13"/>
                    </a:lnTo>
                    <a:lnTo>
                      <a:pt x="1" y="17"/>
                    </a:lnTo>
                    <a:lnTo>
                      <a:pt x="0" y="18"/>
                    </a:lnTo>
                    <a:lnTo>
                      <a:pt x="7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9" name="Freeform 85"/>
              <p:cNvSpPr>
                <a:spLocks/>
              </p:cNvSpPr>
              <p:nvPr/>
            </p:nvSpPr>
            <p:spPr bwMode="auto">
              <a:xfrm>
                <a:off x="3671" y="1451"/>
                <a:ext cx="17" cy="10"/>
              </a:xfrm>
              <a:custGeom>
                <a:avLst/>
                <a:gdLst>
                  <a:gd name="T0" fmla="*/ 6 w 46"/>
                  <a:gd name="T1" fmla="*/ 43 h 43"/>
                  <a:gd name="T2" fmla="*/ 7 w 46"/>
                  <a:gd name="T3" fmla="*/ 43 h 43"/>
                  <a:gd name="T4" fmla="*/ 12 w 46"/>
                  <a:gd name="T5" fmla="*/ 38 h 43"/>
                  <a:gd name="T6" fmla="*/ 17 w 46"/>
                  <a:gd name="T7" fmla="*/ 35 h 43"/>
                  <a:gd name="T8" fmla="*/ 22 w 46"/>
                  <a:gd name="T9" fmla="*/ 30 h 43"/>
                  <a:gd name="T10" fmla="*/ 26 w 46"/>
                  <a:gd name="T11" fmla="*/ 26 h 43"/>
                  <a:gd name="T12" fmla="*/ 32 w 46"/>
                  <a:gd name="T13" fmla="*/ 22 h 43"/>
                  <a:gd name="T14" fmla="*/ 36 w 46"/>
                  <a:gd name="T15" fmla="*/ 18 h 43"/>
                  <a:gd name="T16" fmla="*/ 42 w 46"/>
                  <a:gd name="T17" fmla="*/ 13 h 43"/>
                  <a:gd name="T18" fmla="*/ 46 w 46"/>
                  <a:gd name="T19" fmla="*/ 10 h 43"/>
                  <a:gd name="T20" fmla="*/ 39 w 46"/>
                  <a:gd name="T21" fmla="*/ 0 h 43"/>
                  <a:gd name="T22" fmla="*/ 35 w 46"/>
                  <a:gd name="T23" fmla="*/ 4 h 43"/>
                  <a:gd name="T24" fmla="*/ 30 w 46"/>
                  <a:gd name="T25" fmla="*/ 8 h 43"/>
                  <a:gd name="T26" fmla="*/ 25 w 46"/>
                  <a:gd name="T27" fmla="*/ 13 h 43"/>
                  <a:gd name="T28" fmla="*/ 20 w 46"/>
                  <a:gd name="T29" fmla="*/ 16 h 43"/>
                  <a:gd name="T30" fmla="*/ 15 w 46"/>
                  <a:gd name="T31" fmla="*/ 21 h 43"/>
                  <a:gd name="T32" fmla="*/ 10 w 46"/>
                  <a:gd name="T33" fmla="*/ 26 h 43"/>
                  <a:gd name="T34" fmla="*/ 6 w 46"/>
                  <a:gd name="T35" fmla="*/ 29 h 43"/>
                  <a:gd name="T36" fmla="*/ 0 w 46"/>
                  <a:gd name="T37" fmla="*/ 31 h 43"/>
                  <a:gd name="T38" fmla="*/ 1 w 46"/>
                  <a:gd name="T39" fmla="*/ 31 h 43"/>
                  <a:gd name="T40" fmla="*/ 6 w 46"/>
                  <a:gd name="T41" fmla="*/ 43 h 4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"/>
                  <a:gd name="T64" fmla="*/ 0 h 43"/>
                  <a:gd name="T65" fmla="*/ 46 w 46"/>
                  <a:gd name="T66" fmla="*/ 43 h 4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" h="43">
                    <a:moveTo>
                      <a:pt x="6" y="43"/>
                    </a:moveTo>
                    <a:lnTo>
                      <a:pt x="7" y="43"/>
                    </a:lnTo>
                    <a:lnTo>
                      <a:pt x="12" y="38"/>
                    </a:lnTo>
                    <a:lnTo>
                      <a:pt x="17" y="35"/>
                    </a:lnTo>
                    <a:lnTo>
                      <a:pt x="22" y="30"/>
                    </a:lnTo>
                    <a:lnTo>
                      <a:pt x="26" y="26"/>
                    </a:lnTo>
                    <a:lnTo>
                      <a:pt x="32" y="22"/>
                    </a:lnTo>
                    <a:lnTo>
                      <a:pt x="36" y="18"/>
                    </a:lnTo>
                    <a:lnTo>
                      <a:pt x="42" y="13"/>
                    </a:lnTo>
                    <a:lnTo>
                      <a:pt x="46" y="10"/>
                    </a:lnTo>
                    <a:lnTo>
                      <a:pt x="39" y="0"/>
                    </a:lnTo>
                    <a:lnTo>
                      <a:pt x="35" y="4"/>
                    </a:lnTo>
                    <a:lnTo>
                      <a:pt x="30" y="8"/>
                    </a:lnTo>
                    <a:lnTo>
                      <a:pt x="25" y="13"/>
                    </a:lnTo>
                    <a:lnTo>
                      <a:pt x="20" y="16"/>
                    </a:lnTo>
                    <a:lnTo>
                      <a:pt x="15" y="21"/>
                    </a:lnTo>
                    <a:lnTo>
                      <a:pt x="10" y="26"/>
                    </a:lnTo>
                    <a:lnTo>
                      <a:pt x="6" y="29"/>
                    </a:lnTo>
                    <a:lnTo>
                      <a:pt x="0" y="31"/>
                    </a:lnTo>
                    <a:lnTo>
                      <a:pt x="1" y="31"/>
                    </a:lnTo>
                    <a:lnTo>
                      <a:pt x="6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0" name="Freeform 86"/>
              <p:cNvSpPr>
                <a:spLocks/>
              </p:cNvSpPr>
              <p:nvPr/>
            </p:nvSpPr>
            <p:spPr bwMode="auto">
              <a:xfrm>
                <a:off x="3658" y="1459"/>
                <a:ext cx="16" cy="6"/>
              </a:xfrm>
              <a:custGeom>
                <a:avLst/>
                <a:gdLst>
                  <a:gd name="T0" fmla="*/ 9 w 42"/>
                  <a:gd name="T1" fmla="*/ 24 h 24"/>
                  <a:gd name="T2" fmla="*/ 9 w 42"/>
                  <a:gd name="T3" fmla="*/ 24 h 24"/>
                  <a:gd name="T4" fmla="*/ 11 w 42"/>
                  <a:gd name="T5" fmla="*/ 21 h 24"/>
                  <a:gd name="T6" fmla="*/ 14 w 42"/>
                  <a:gd name="T7" fmla="*/ 20 h 24"/>
                  <a:gd name="T8" fmla="*/ 18 w 42"/>
                  <a:gd name="T9" fmla="*/ 19 h 24"/>
                  <a:gd name="T10" fmla="*/ 23 w 42"/>
                  <a:gd name="T11" fmla="*/ 17 h 24"/>
                  <a:gd name="T12" fmla="*/ 28 w 42"/>
                  <a:gd name="T13" fmla="*/ 16 h 24"/>
                  <a:gd name="T14" fmla="*/ 32 w 42"/>
                  <a:gd name="T15" fmla="*/ 15 h 24"/>
                  <a:gd name="T16" fmla="*/ 37 w 42"/>
                  <a:gd name="T17" fmla="*/ 14 h 24"/>
                  <a:gd name="T18" fmla="*/ 42 w 42"/>
                  <a:gd name="T19" fmla="*/ 12 h 24"/>
                  <a:gd name="T20" fmla="*/ 37 w 42"/>
                  <a:gd name="T21" fmla="*/ 0 h 24"/>
                  <a:gd name="T22" fmla="*/ 33 w 42"/>
                  <a:gd name="T23" fmla="*/ 3 h 24"/>
                  <a:gd name="T24" fmla="*/ 30 w 42"/>
                  <a:gd name="T25" fmla="*/ 4 h 24"/>
                  <a:gd name="T26" fmla="*/ 25 w 42"/>
                  <a:gd name="T27" fmla="*/ 5 h 24"/>
                  <a:gd name="T28" fmla="*/ 21 w 42"/>
                  <a:gd name="T29" fmla="*/ 6 h 24"/>
                  <a:gd name="T30" fmla="*/ 16 w 42"/>
                  <a:gd name="T31" fmla="*/ 7 h 24"/>
                  <a:gd name="T32" fmla="*/ 10 w 42"/>
                  <a:gd name="T33" fmla="*/ 8 h 24"/>
                  <a:gd name="T34" fmla="*/ 5 w 42"/>
                  <a:gd name="T35" fmla="*/ 12 h 24"/>
                  <a:gd name="T36" fmla="*/ 0 w 42"/>
                  <a:gd name="T37" fmla="*/ 15 h 24"/>
                  <a:gd name="T38" fmla="*/ 0 w 42"/>
                  <a:gd name="T39" fmla="*/ 15 h 24"/>
                  <a:gd name="T40" fmla="*/ 9 w 42"/>
                  <a:gd name="T41" fmla="*/ 24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2"/>
                  <a:gd name="T64" fmla="*/ 0 h 24"/>
                  <a:gd name="T65" fmla="*/ 42 w 42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2" h="24">
                    <a:moveTo>
                      <a:pt x="9" y="24"/>
                    </a:moveTo>
                    <a:lnTo>
                      <a:pt x="9" y="24"/>
                    </a:lnTo>
                    <a:lnTo>
                      <a:pt x="11" y="21"/>
                    </a:lnTo>
                    <a:lnTo>
                      <a:pt x="14" y="20"/>
                    </a:lnTo>
                    <a:lnTo>
                      <a:pt x="18" y="19"/>
                    </a:lnTo>
                    <a:lnTo>
                      <a:pt x="23" y="17"/>
                    </a:lnTo>
                    <a:lnTo>
                      <a:pt x="28" y="16"/>
                    </a:lnTo>
                    <a:lnTo>
                      <a:pt x="32" y="15"/>
                    </a:lnTo>
                    <a:lnTo>
                      <a:pt x="37" y="14"/>
                    </a:lnTo>
                    <a:lnTo>
                      <a:pt x="42" y="12"/>
                    </a:lnTo>
                    <a:lnTo>
                      <a:pt x="37" y="0"/>
                    </a:lnTo>
                    <a:lnTo>
                      <a:pt x="33" y="3"/>
                    </a:lnTo>
                    <a:lnTo>
                      <a:pt x="30" y="4"/>
                    </a:lnTo>
                    <a:lnTo>
                      <a:pt x="25" y="5"/>
                    </a:lnTo>
                    <a:lnTo>
                      <a:pt x="21" y="6"/>
                    </a:lnTo>
                    <a:lnTo>
                      <a:pt x="16" y="7"/>
                    </a:lnTo>
                    <a:lnTo>
                      <a:pt x="10" y="8"/>
                    </a:lnTo>
                    <a:lnTo>
                      <a:pt x="5" y="12"/>
                    </a:lnTo>
                    <a:lnTo>
                      <a:pt x="0" y="15"/>
                    </a:lnTo>
                    <a:lnTo>
                      <a:pt x="9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1" name="Freeform 87"/>
              <p:cNvSpPr>
                <a:spLocks/>
              </p:cNvSpPr>
              <p:nvPr/>
            </p:nvSpPr>
            <p:spPr bwMode="auto">
              <a:xfrm>
                <a:off x="3657" y="1462"/>
                <a:ext cx="6" cy="6"/>
              </a:xfrm>
              <a:custGeom>
                <a:avLst/>
                <a:gdLst>
                  <a:gd name="T0" fmla="*/ 18 w 19"/>
                  <a:gd name="T1" fmla="*/ 13 h 22"/>
                  <a:gd name="T2" fmla="*/ 19 w 19"/>
                  <a:gd name="T3" fmla="*/ 13 h 22"/>
                  <a:gd name="T4" fmla="*/ 15 w 19"/>
                  <a:gd name="T5" fmla="*/ 9 h 22"/>
                  <a:gd name="T6" fmla="*/ 12 w 19"/>
                  <a:gd name="T7" fmla="*/ 6 h 22"/>
                  <a:gd name="T8" fmla="*/ 11 w 19"/>
                  <a:gd name="T9" fmla="*/ 7 h 22"/>
                  <a:gd name="T10" fmla="*/ 11 w 19"/>
                  <a:gd name="T11" fmla="*/ 9 h 22"/>
                  <a:gd name="T12" fmla="*/ 2 w 19"/>
                  <a:gd name="T13" fmla="*/ 0 h 22"/>
                  <a:gd name="T14" fmla="*/ 0 w 19"/>
                  <a:gd name="T15" fmla="*/ 9 h 22"/>
                  <a:gd name="T16" fmla="*/ 3 w 19"/>
                  <a:gd name="T17" fmla="*/ 15 h 22"/>
                  <a:gd name="T18" fmla="*/ 7 w 19"/>
                  <a:gd name="T19" fmla="*/ 18 h 22"/>
                  <a:gd name="T20" fmla="*/ 10 w 19"/>
                  <a:gd name="T21" fmla="*/ 22 h 22"/>
                  <a:gd name="T22" fmla="*/ 11 w 19"/>
                  <a:gd name="T23" fmla="*/ 22 h 22"/>
                  <a:gd name="T24" fmla="*/ 18 w 19"/>
                  <a:gd name="T25" fmla="*/ 13 h 2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"/>
                  <a:gd name="T40" fmla="*/ 0 h 22"/>
                  <a:gd name="T41" fmla="*/ 19 w 19"/>
                  <a:gd name="T42" fmla="*/ 22 h 2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" h="22">
                    <a:moveTo>
                      <a:pt x="18" y="13"/>
                    </a:moveTo>
                    <a:lnTo>
                      <a:pt x="19" y="13"/>
                    </a:lnTo>
                    <a:lnTo>
                      <a:pt x="15" y="9"/>
                    </a:lnTo>
                    <a:lnTo>
                      <a:pt x="12" y="6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2" y="0"/>
                    </a:lnTo>
                    <a:lnTo>
                      <a:pt x="0" y="9"/>
                    </a:lnTo>
                    <a:lnTo>
                      <a:pt x="3" y="15"/>
                    </a:lnTo>
                    <a:lnTo>
                      <a:pt x="7" y="18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8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2" name="Freeform 88"/>
              <p:cNvSpPr>
                <a:spLocks/>
              </p:cNvSpPr>
              <p:nvPr/>
            </p:nvSpPr>
            <p:spPr bwMode="auto">
              <a:xfrm>
                <a:off x="3661" y="1465"/>
                <a:ext cx="8" cy="4"/>
              </a:xfrm>
              <a:custGeom>
                <a:avLst/>
                <a:gdLst>
                  <a:gd name="T0" fmla="*/ 20 w 23"/>
                  <a:gd name="T1" fmla="*/ 12 h 14"/>
                  <a:gd name="T2" fmla="*/ 16 w 23"/>
                  <a:gd name="T3" fmla="*/ 1 h 14"/>
                  <a:gd name="T4" fmla="*/ 13 w 23"/>
                  <a:gd name="T5" fmla="*/ 1 h 14"/>
                  <a:gd name="T6" fmla="*/ 10 w 23"/>
                  <a:gd name="T7" fmla="*/ 2 h 14"/>
                  <a:gd name="T8" fmla="*/ 9 w 23"/>
                  <a:gd name="T9" fmla="*/ 1 h 14"/>
                  <a:gd name="T10" fmla="*/ 7 w 23"/>
                  <a:gd name="T11" fmla="*/ 0 h 14"/>
                  <a:gd name="T12" fmla="*/ 0 w 23"/>
                  <a:gd name="T13" fmla="*/ 9 h 14"/>
                  <a:gd name="T14" fmla="*/ 4 w 23"/>
                  <a:gd name="T15" fmla="*/ 12 h 14"/>
                  <a:gd name="T16" fmla="*/ 10 w 23"/>
                  <a:gd name="T17" fmla="*/ 13 h 14"/>
                  <a:gd name="T18" fmla="*/ 13 w 23"/>
                  <a:gd name="T19" fmla="*/ 14 h 14"/>
                  <a:gd name="T20" fmla="*/ 16 w 23"/>
                  <a:gd name="T21" fmla="*/ 14 h 14"/>
                  <a:gd name="T22" fmla="*/ 13 w 23"/>
                  <a:gd name="T23" fmla="*/ 3 h 14"/>
                  <a:gd name="T24" fmla="*/ 16 w 23"/>
                  <a:gd name="T25" fmla="*/ 14 h 14"/>
                  <a:gd name="T26" fmla="*/ 22 w 23"/>
                  <a:gd name="T27" fmla="*/ 12 h 14"/>
                  <a:gd name="T28" fmla="*/ 23 w 23"/>
                  <a:gd name="T29" fmla="*/ 8 h 14"/>
                  <a:gd name="T30" fmla="*/ 22 w 23"/>
                  <a:gd name="T31" fmla="*/ 3 h 14"/>
                  <a:gd name="T32" fmla="*/ 16 w 23"/>
                  <a:gd name="T33" fmla="*/ 1 h 14"/>
                  <a:gd name="T34" fmla="*/ 20 w 23"/>
                  <a:gd name="T35" fmla="*/ 12 h 1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"/>
                  <a:gd name="T55" fmla="*/ 0 h 14"/>
                  <a:gd name="T56" fmla="*/ 23 w 23"/>
                  <a:gd name="T57" fmla="*/ 14 h 1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" h="14">
                    <a:moveTo>
                      <a:pt x="20" y="12"/>
                    </a:moveTo>
                    <a:lnTo>
                      <a:pt x="16" y="1"/>
                    </a:lnTo>
                    <a:lnTo>
                      <a:pt x="13" y="1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0" y="9"/>
                    </a:lnTo>
                    <a:lnTo>
                      <a:pt x="4" y="12"/>
                    </a:lnTo>
                    <a:lnTo>
                      <a:pt x="10" y="13"/>
                    </a:lnTo>
                    <a:lnTo>
                      <a:pt x="13" y="14"/>
                    </a:lnTo>
                    <a:lnTo>
                      <a:pt x="16" y="14"/>
                    </a:lnTo>
                    <a:lnTo>
                      <a:pt x="13" y="3"/>
                    </a:lnTo>
                    <a:lnTo>
                      <a:pt x="16" y="14"/>
                    </a:lnTo>
                    <a:lnTo>
                      <a:pt x="22" y="12"/>
                    </a:lnTo>
                    <a:lnTo>
                      <a:pt x="23" y="8"/>
                    </a:lnTo>
                    <a:lnTo>
                      <a:pt x="22" y="3"/>
                    </a:lnTo>
                    <a:lnTo>
                      <a:pt x="16" y="1"/>
                    </a:lnTo>
                    <a:lnTo>
                      <a:pt x="20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3" name="Freeform 89"/>
              <p:cNvSpPr>
                <a:spLocks/>
              </p:cNvSpPr>
              <p:nvPr/>
            </p:nvSpPr>
            <p:spPr bwMode="auto">
              <a:xfrm>
                <a:off x="3655" y="1466"/>
                <a:ext cx="13" cy="9"/>
              </a:xfrm>
              <a:custGeom>
                <a:avLst/>
                <a:gdLst>
                  <a:gd name="T0" fmla="*/ 9 w 33"/>
                  <a:gd name="T1" fmla="*/ 33 h 33"/>
                  <a:gd name="T2" fmla="*/ 9 w 33"/>
                  <a:gd name="T3" fmla="*/ 33 h 33"/>
                  <a:gd name="T4" fmla="*/ 14 w 33"/>
                  <a:gd name="T5" fmla="*/ 26 h 33"/>
                  <a:gd name="T6" fmla="*/ 20 w 33"/>
                  <a:gd name="T7" fmla="*/ 21 h 33"/>
                  <a:gd name="T8" fmla="*/ 25 w 33"/>
                  <a:gd name="T9" fmla="*/ 15 h 33"/>
                  <a:gd name="T10" fmla="*/ 33 w 33"/>
                  <a:gd name="T11" fmla="*/ 9 h 33"/>
                  <a:gd name="T12" fmla="*/ 26 w 33"/>
                  <a:gd name="T13" fmla="*/ 0 h 33"/>
                  <a:gd name="T14" fmla="*/ 18 w 33"/>
                  <a:gd name="T15" fmla="*/ 6 h 33"/>
                  <a:gd name="T16" fmla="*/ 11 w 33"/>
                  <a:gd name="T17" fmla="*/ 11 h 33"/>
                  <a:gd name="T18" fmla="*/ 5 w 33"/>
                  <a:gd name="T19" fmla="*/ 19 h 33"/>
                  <a:gd name="T20" fmla="*/ 0 w 33"/>
                  <a:gd name="T21" fmla="*/ 26 h 33"/>
                  <a:gd name="T22" fmla="*/ 0 w 33"/>
                  <a:gd name="T23" fmla="*/ 26 h 33"/>
                  <a:gd name="T24" fmla="*/ 9 w 33"/>
                  <a:gd name="T25" fmla="*/ 33 h 3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3"/>
                  <a:gd name="T40" fmla="*/ 0 h 33"/>
                  <a:gd name="T41" fmla="*/ 33 w 33"/>
                  <a:gd name="T42" fmla="*/ 33 h 3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3" h="33">
                    <a:moveTo>
                      <a:pt x="9" y="33"/>
                    </a:moveTo>
                    <a:lnTo>
                      <a:pt x="9" y="33"/>
                    </a:lnTo>
                    <a:lnTo>
                      <a:pt x="14" y="26"/>
                    </a:lnTo>
                    <a:lnTo>
                      <a:pt x="20" y="21"/>
                    </a:lnTo>
                    <a:lnTo>
                      <a:pt x="25" y="15"/>
                    </a:lnTo>
                    <a:lnTo>
                      <a:pt x="33" y="9"/>
                    </a:lnTo>
                    <a:lnTo>
                      <a:pt x="26" y="0"/>
                    </a:lnTo>
                    <a:lnTo>
                      <a:pt x="18" y="6"/>
                    </a:lnTo>
                    <a:lnTo>
                      <a:pt x="11" y="11"/>
                    </a:lnTo>
                    <a:lnTo>
                      <a:pt x="5" y="19"/>
                    </a:lnTo>
                    <a:lnTo>
                      <a:pt x="0" y="26"/>
                    </a:lnTo>
                    <a:lnTo>
                      <a:pt x="9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4" name="Freeform 90"/>
              <p:cNvSpPr>
                <a:spLocks/>
              </p:cNvSpPr>
              <p:nvPr/>
            </p:nvSpPr>
            <p:spPr bwMode="auto">
              <a:xfrm>
                <a:off x="3645" y="1473"/>
                <a:ext cx="14" cy="14"/>
              </a:xfrm>
              <a:custGeom>
                <a:avLst/>
                <a:gdLst>
                  <a:gd name="T0" fmla="*/ 11 w 37"/>
                  <a:gd name="T1" fmla="*/ 57 h 59"/>
                  <a:gd name="T2" fmla="*/ 11 w 37"/>
                  <a:gd name="T3" fmla="*/ 59 h 59"/>
                  <a:gd name="T4" fmla="*/ 16 w 37"/>
                  <a:gd name="T5" fmla="*/ 45 h 59"/>
                  <a:gd name="T6" fmla="*/ 23 w 37"/>
                  <a:gd name="T7" fmla="*/ 31 h 59"/>
                  <a:gd name="T8" fmla="*/ 29 w 37"/>
                  <a:gd name="T9" fmla="*/ 20 h 59"/>
                  <a:gd name="T10" fmla="*/ 37 w 37"/>
                  <a:gd name="T11" fmla="*/ 7 h 59"/>
                  <a:gd name="T12" fmla="*/ 28 w 37"/>
                  <a:gd name="T13" fmla="*/ 0 h 59"/>
                  <a:gd name="T14" fmla="*/ 18 w 37"/>
                  <a:gd name="T15" fmla="*/ 13 h 59"/>
                  <a:gd name="T16" fmla="*/ 12 w 37"/>
                  <a:gd name="T17" fmla="*/ 27 h 59"/>
                  <a:gd name="T18" fmla="*/ 5 w 37"/>
                  <a:gd name="T19" fmla="*/ 40 h 59"/>
                  <a:gd name="T20" fmla="*/ 0 w 37"/>
                  <a:gd name="T21" fmla="*/ 54 h 59"/>
                  <a:gd name="T22" fmla="*/ 0 w 37"/>
                  <a:gd name="T23" fmla="*/ 55 h 59"/>
                  <a:gd name="T24" fmla="*/ 11 w 37"/>
                  <a:gd name="T25" fmla="*/ 57 h 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7"/>
                  <a:gd name="T40" fmla="*/ 0 h 59"/>
                  <a:gd name="T41" fmla="*/ 37 w 37"/>
                  <a:gd name="T42" fmla="*/ 59 h 5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7" h="59">
                    <a:moveTo>
                      <a:pt x="11" y="57"/>
                    </a:moveTo>
                    <a:lnTo>
                      <a:pt x="11" y="59"/>
                    </a:lnTo>
                    <a:lnTo>
                      <a:pt x="16" y="45"/>
                    </a:lnTo>
                    <a:lnTo>
                      <a:pt x="23" y="31"/>
                    </a:lnTo>
                    <a:lnTo>
                      <a:pt x="29" y="20"/>
                    </a:lnTo>
                    <a:lnTo>
                      <a:pt x="37" y="7"/>
                    </a:lnTo>
                    <a:lnTo>
                      <a:pt x="28" y="0"/>
                    </a:lnTo>
                    <a:lnTo>
                      <a:pt x="18" y="13"/>
                    </a:lnTo>
                    <a:lnTo>
                      <a:pt x="12" y="27"/>
                    </a:lnTo>
                    <a:lnTo>
                      <a:pt x="5" y="40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1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5" name="Freeform 91"/>
              <p:cNvSpPr>
                <a:spLocks/>
              </p:cNvSpPr>
              <p:nvPr/>
            </p:nvSpPr>
            <p:spPr bwMode="auto">
              <a:xfrm>
                <a:off x="3643" y="1487"/>
                <a:ext cx="7" cy="6"/>
              </a:xfrm>
              <a:custGeom>
                <a:avLst/>
                <a:gdLst>
                  <a:gd name="T0" fmla="*/ 13 w 18"/>
                  <a:gd name="T1" fmla="*/ 25 h 25"/>
                  <a:gd name="T2" fmla="*/ 13 w 18"/>
                  <a:gd name="T3" fmla="*/ 25 h 25"/>
                  <a:gd name="T4" fmla="*/ 13 w 18"/>
                  <a:gd name="T5" fmla="*/ 21 h 25"/>
                  <a:gd name="T6" fmla="*/ 14 w 18"/>
                  <a:gd name="T7" fmla="*/ 14 h 25"/>
                  <a:gd name="T8" fmla="*/ 15 w 18"/>
                  <a:gd name="T9" fmla="*/ 8 h 25"/>
                  <a:gd name="T10" fmla="*/ 18 w 18"/>
                  <a:gd name="T11" fmla="*/ 2 h 25"/>
                  <a:gd name="T12" fmla="*/ 7 w 18"/>
                  <a:gd name="T13" fmla="*/ 0 h 25"/>
                  <a:gd name="T14" fmla="*/ 4 w 18"/>
                  <a:gd name="T15" fmla="*/ 6 h 25"/>
                  <a:gd name="T16" fmla="*/ 3 w 18"/>
                  <a:gd name="T17" fmla="*/ 12 h 25"/>
                  <a:gd name="T18" fmla="*/ 2 w 18"/>
                  <a:gd name="T19" fmla="*/ 18 h 25"/>
                  <a:gd name="T20" fmla="*/ 0 w 18"/>
                  <a:gd name="T21" fmla="*/ 25 h 25"/>
                  <a:gd name="T22" fmla="*/ 0 w 18"/>
                  <a:gd name="T23" fmla="*/ 25 h 25"/>
                  <a:gd name="T24" fmla="*/ 13 w 18"/>
                  <a:gd name="T25" fmla="*/ 25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"/>
                  <a:gd name="T40" fmla="*/ 0 h 25"/>
                  <a:gd name="T41" fmla="*/ 18 w 18"/>
                  <a:gd name="T42" fmla="*/ 25 h 2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" h="25">
                    <a:moveTo>
                      <a:pt x="13" y="25"/>
                    </a:moveTo>
                    <a:lnTo>
                      <a:pt x="13" y="25"/>
                    </a:lnTo>
                    <a:lnTo>
                      <a:pt x="13" y="21"/>
                    </a:lnTo>
                    <a:lnTo>
                      <a:pt x="14" y="14"/>
                    </a:lnTo>
                    <a:lnTo>
                      <a:pt x="15" y="8"/>
                    </a:lnTo>
                    <a:lnTo>
                      <a:pt x="18" y="2"/>
                    </a:lnTo>
                    <a:lnTo>
                      <a:pt x="7" y="0"/>
                    </a:lnTo>
                    <a:lnTo>
                      <a:pt x="4" y="6"/>
                    </a:lnTo>
                    <a:lnTo>
                      <a:pt x="3" y="12"/>
                    </a:lnTo>
                    <a:lnTo>
                      <a:pt x="2" y="18"/>
                    </a:lnTo>
                    <a:lnTo>
                      <a:pt x="0" y="25"/>
                    </a:lnTo>
                    <a:lnTo>
                      <a:pt x="13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6" name="Freeform 92"/>
              <p:cNvSpPr>
                <a:spLocks/>
              </p:cNvSpPr>
              <p:nvPr/>
            </p:nvSpPr>
            <p:spPr bwMode="auto">
              <a:xfrm>
                <a:off x="3643" y="1493"/>
                <a:ext cx="6" cy="4"/>
              </a:xfrm>
              <a:custGeom>
                <a:avLst/>
                <a:gdLst>
                  <a:gd name="T0" fmla="*/ 15 w 15"/>
                  <a:gd name="T1" fmla="*/ 3 h 15"/>
                  <a:gd name="T2" fmla="*/ 14 w 15"/>
                  <a:gd name="T3" fmla="*/ 1 h 15"/>
                  <a:gd name="T4" fmla="*/ 14 w 15"/>
                  <a:gd name="T5" fmla="*/ 1 h 15"/>
                  <a:gd name="T6" fmla="*/ 13 w 15"/>
                  <a:gd name="T7" fmla="*/ 1 h 15"/>
                  <a:gd name="T8" fmla="*/ 13 w 15"/>
                  <a:gd name="T9" fmla="*/ 0 h 15"/>
                  <a:gd name="T10" fmla="*/ 13 w 15"/>
                  <a:gd name="T11" fmla="*/ 0 h 15"/>
                  <a:gd name="T12" fmla="*/ 0 w 15"/>
                  <a:gd name="T13" fmla="*/ 0 h 15"/>
                  <a:gd name="T14" fmla="*/ 2 w 15"/>
                  <a:gd name="T15" fmla="*/ 5 h 15"/>
                  <a:gd name="T16" fmla="*/ 4 w 15"/>
                  <a:gd name="T17" fmla="*/ 11 h 15"/>
                  <a:gd name="T18" fmla="*/ 10 w 15"/>
                  <a:gd name="T19" fmla="*/ 13 h 15"/>
                  <a:gd name="T20" fmla="*/ 14 w 15"/>
                  <a:gd name="T21" fmla="*/ 15 h 15"/>
                  <a:gd name="T22" fmla="*/ 13 w 15"/>
                  <a:gd name="T23" fmla="*/ 14 h 15"/>
                  <a:gd name="T24" fmla="*/ 15 w 15"/>
                  <a:gd name="T25" fmla="*/ 3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"/>
                  <a:gd name="T40" fmla="*/ 0 h 15"/>
                  <a:gd name="T41" fmla="*/ 15 w 15"/>
                  <a:gd name="T42" fmla="*/ 15 h 1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" h="15">
                    <a:moveTo>
                      <a:pt x="15" y="3"/>
                    </a:moveTo>
                    <a:lnTo>
                      <a:pt x="14" y="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2" y="5"/>
                    </a:lnTo>
                    <a:lnTo>
                      <a:pt x="4" y="11"/>
                    </a:lnTo>
                    <a:lnTo>
                      <a:pt x="10" y="13"/>
                    </a:lnTo>
                    <a:lnTo>
                      <a:pt x="14" y="15"/>
                    </a:lnTo>
                    <a:lnTo>
                      <a:pt x="13" y="14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7" name="Freeform 93"/>
              <p:cNvSpPr>
                <a:spLocks/>
              </p:cNvSpPr>
              <p:nvPr/>
            </p:nvSpPr>
            <p:spPr bwMode="auto">
              <a:xfrm>
                <a:off x="3647" y="1493"/>
                <a:ext cx="10" cy="4"/>
              </a:xfrm>
              <a:custGeom>
                <a:avLst/>
                <a:gdLst>
                  <a:gd name="T0" fmla="*/ 13 w 24"/>
                  <a:gd name="T1" fmla="*/ 3 h 14"/>
                  <a:gd name="T2" fmla="*/ 13 w 24"/>
                  <a:gd name="T3" fmla="*/ 3 h 14"/>
                  <a:gd name="T4" fmla="*/ 14 w 24"/>
                  <a:gd name="T5" fmla="*/ 1 h 14"/>
                  <a:gd name="T6" fmla="*/ 11 w 24"/>
                  <a:gd name="T7" fmla="*/ 1 h 14"/>
                  <a:gd name="T8" fmla="*/ 7 w 24"/>
                  <a:gd name="T9" fmla="*/ 1 h 14"/>
                  <a:gd name="T10" fmla="*/ 2 w 24"/>
                  <a:gd name="T11" fmla="*/ 0 h 14"/>
                  <a:gd name="T12" fmla="*/ 0 w 24"/>
                  <a:gd name="T13" fmla="*/ 11 h 14"/>
                  <a:gd name="T14" fmla="*/ 5 w 24"/>
                  <a:gd name="T15" fmla="*/ 12 h 14"/>
                  <a:gd name="T16" fmla="*/ 11 w 24"/>
                  <a:gd name="T17" fmla="*/ 14 h 14"/>
                  <a:gd name="T18" fmla="*/ 19 w 24"/>
                  <a:gd name="T19" fmla="*/ 12 h 14"/>
                  <a:gd name="T20" fmla="*/ 24 w 24"/>
                  <a:gd name="T21" fmla="*/ 5 h 14"/>
                  <a:gd name="T22" fmla="*/ 24 w 24"/>
                  <a:gd name="T23" fmla="*/ 5 h 14"/>
                  <a:gd name="T24" fmla="*/ 13 w 24"/>
                  <a:gd name="T25" fmla="*/ 3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14"/>
                  <a:gd name="T41" fmla="*/ 24 w 2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14">
                    <a:moveTo>
                      <a:pt x="13" y="3"/>
                    </a:moveTo>
                    <a:lnTo>
                      <a:pt x="13" y="3"/>
                    </a:lnTo>
                    <a:lnTo>
                      <a:pt x="14" y="1"/>
                    </a:lnTo>
                    <a:lnTo>
                      <a:pt x="11" y="1"/>
                    </a:lnTo>
                    <a:lnTo>
                      <a:pt x="7" y="1"/>
                    </a:lnTo>
                    <a:lnTo>
                      <a:pt x="2" y="0"/>
                    </a:lnTo>
                    <a:lnTo>
                      <a:pt x="0" y="11"/>
                    </a:lnTo>
                    <a:lnTo>
                      <a:pt x="5" y="12"/>
                    </a:lnTo>
                    <a:lnTo>
                      <a:pt x="11" y="14"/>
                    </a:lnTo>
                    <a:lnTo>
                      <a:pt x="19" y="12"/>
                    </a:lnTo>
                    <a:lnTo>
                      <a:pt x="24" y="5"/>
                    </a:lnTo>
                    <a:lnTo>
                      <a:pt x="1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8" name="Freeform 94"/>
              <p:cNvSpPr>
                <a:spLocks/>
              </p:cNvSpPr>
              <p:nvPr/>
            </p:nvSpPr>
            <p:spPr bwMode="auto">
              <a:xfrm>
                <a:off x="3652" y="1482"/>
                <a:ext cx="13" cy="13"/>
              </a:xfrm>
              <a:custGeom>
                <a:avLst/>
                <a:gdLst>
                  <a:gd name="T0" fmla="*/ 21 w 31"/>
                  <a:gd name="T1" fmla="*/ 0 h 52"/>
                  <a:gd name="T2" fmla="*/ 20 w 31"/>
                  <a:gd name="T3" fmla="*/ 0 h 52"/>
                  <a:gd name="T4" fmla="*/ 14 w 31"/>
                  <a:gd name="T5" fmla="*/ 11 h 52"/>
                  <a:gd name="T6" fmla="*/ 9 w 31"/>
                  <a:gd name="T7" fmla="*/ 23 h 52"/>
                  <a:gd name="T8" fmla="*/ 5 w 31"/>
                  <a:gd name="T9" fmla="*/ 36 h 52"/>
                  <a:gd name="T10" fmla="*/ 0 w 31"/>
                  <a:gd name="T11" fmla="*/ 50 h 52"/>
                  <a:gd name="T12" fmla="*/ 11 w 31"/>
                  <a:gd name="T13" fmla="*/ 52 h 52"/>
                  <a:gd name="T14" fmla="*/ 15 w 31"/>
                  <a:gd name="T15" fmla="*/ 39 h 52"/>
                  <a:gd name="T16" fmla="*/ 20 w 31"/>
                  <a:gd name="T17" fmla="*/ 27 h 52"/>
                  <a:gd name="T18" fmla="*/ 25 w 31"/>
                  <a:gd name="T19" fmla="*/ 16 h 52"/>
                  <a:gd name="T20" fmla="*/ 31 w 31"/>
                  <a:gd name="T21" fmla="*/ 7 h 52"/>
                  <a:gd name="T22" fmla="*/ 30 w 31"/>
                  <a:gd name="T23" fmla="*/ 7 h 52"/>
                  <a:gd name="T24" fmla="*/ 21 w 31"/>
                  <a:gd name="T25" fmla="*/ 0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"/>
                  <a:gd name="T40" fmla="*/ 0 h 52"/>
                  <a:gd name="T41" fmla="*/ 31 w 31"/>
                  <a:gd name="T42" fmla="*/ 52 h 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" h="52">
                    <a:moveTo>
                      <a:pt x="21" y="0"/>
                    </a:moveTo>
                    <a:lnTo>
                      <a:pt x="20" y="0"/>
                    </a:lnTo>
                    <a:lnTo>
                      <a:pt x="14" y="11"/>
                    </a:lnTo>
                    <a:lnTo>
                      <a:pt x="9" y="23"/>
                    </a:lnTo>
                    <a:lnTo>
                      <a:pt x="5" y="36"/>
                    </a:lnTo>
                    <a:lnTo>
                      <a:pt x="0" y="50"/>
                    </a:lnTo>
                    <a:lnTo>
                      <a:pt x="11" y="52"/>
                    </a:lnTo>
                    <a:lnTo>
                      <a:pt x="15" y="39"/>
                    </a:lnTo>
                    <a:lnTo>
                      <a:pt x="20" y="27"/>
                    </a:lnTo>
                    <a:lnTo>
                      <a:pt x="25" y="16"/>
                    </a:lnTo>
                    <a:lnTo>
                      <a:pt x="31" y="7"/>
                    </a:lnTo>
                    <a:lnTo>
                      <a:pt x="30" y="7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9" name="Freeform 95"/>
              <p:cNvSpPr>
                <a:spLocks/>
              </p:cNvSpPr>
              <p:nvPr/>
            </p:nvSpPr>
            <p:spPr bwMode="auto">
              <a:xfrm>
                <a:off x="3660" y="1471"/>
                <a:ext cx="17" cy="12"/>
              </a:xfrm>
              <a:custGeom>
                <a:avLst/>
                <a:gdLst>
                  <a:gd name="T0" fmla="*/ 43 w 45"/>
                  <a:gd name="T1" fmla="*/ 9 h 51"/>
                  <a:gd name="T2" fmla="*/ 34 w 45"/>
                  <a:gd name="T3" fmla="*/ 3 h 51"/>
                  <a:gd name="T4" fmla="*/ 29 w 45"/>
                  <a:gd name="T5" fmla="*/ 7 h 51"/>
                  <a:gd name="T6" fmla="*/ 25 w 45"/>
                  <a:gd name="T7" fmla="*/ 12 h 51"/>
                  <a:gd name="T8" fmla="*/ 21 w 45"/>
                  <a:gd name="T9" fmla="*/ 16 h 51"/>
                  <a:gd name="T10" fmla="*/ 16 w 45"/>
                  <a:gd name="T11" fmla="*/ 21 h 51"/>
                  <a:gd name="T12" fmla="*/ 12 w 45"/>
                  <a:gd name="T13" fmla="*/ 27 h 51"/>
                  <a:gd name="T14" fmla="*/ 9 w 45"/>
                  <a:gd name="T15" fmla="*/ 32 h 51"/>
                  <a:gd name="T16" fmla="*/ 4 w 45"/>
                  <a:gd name="T17" fmla="*/ 38 h 51"/>
                  <a:gd name="T18" fmla="*/ 0 w 45"/>
                  <a:gd name="T19" fmla="*/ 44 h 51"/>
                  <a:gd name="T20" fmla="*/ 9 w 45"/>
                  <a:gd name="T21" fmla="*/ 51 h 51"/>
                  <a:gd name="T22" fmla="*/ 13 w 45"/>
                  <a:gd name="T23" fmla="*/ 45 h 51"/>
                  <a:gd name="T24" fmla="*/ 17 w 45"/>
                  <a:gd name="T25" fmla="*/ 39 h 51"/>
                  <a:gd name="T26" fmla="*/ 21 w 45"/>
                  <a:gd name="T27" fmla="*/ 33 h 51"/>
                  <a:gd name="T28" fmla="*/ 25 w 45"/>
                  <a:gd name="T29" fmla="*/ 30 h 51"/>
                  <a:gd name="T30" fmla="*/ 29 w 45"/>
                  <a:gd name="T31" fmla="*/ 25 h 51"/>
                  <a:gd name="T32" fmla="*/ 34 w 45"/>
                  <a:gd name="T33" fmla="*/ 21 h 51"/>
                  <a:gd name="T34" fmla="*/ 38 w 45"/>
                  <a:gd name="T35" fmla="*/ 16 h 51"/>
                  <a:gd name="T36" fmla="*/ 42 w 45"/>
                  <a:gd name="T37" fmla="*/ 12 h 51"/>
                  <a:gd name="T38" fmla="*/ 33 w 45"/>
                  <a:gd name="T39" fmla="*/ 5 h 51"/>
                  <a:gd name="T40" fmla="*/ 42 w 45"/>
                  <a:gd name="T41" fmla="*/ 12 h 51"/>
                  <a:gd name="T42" fmla="*/ 45 w 45"/>
                  <a:gd name="T43" fmla="*/ 7 h 51"/>
                  <a:gd name="T44" fmla="*/ 42 w 45"/>
                  <a:gd name="T45" fmla="*/ 3 h 51"/>
                  <a:gd name="T46" fmla="*/ 38 w 45"/>
                  <a:gd name="T47" fmla="*/ 0 h 51"/>
                  <a:gd name="T48" fmla="*/ 34 w 45"/>
                  <a:gd name="T49" fmla="*/ 3 h 51"/>
                  <a:gd name="T50" fmla="*/ 43 w 45"/>
                  <a:gd name="T51" fmla="*/ 9 h 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5"/>
                  <a:gd name="T79" fmla="*/ 0 h 51"/>
                  <a:gd name="T80" fmla="*/ 45 w 45"/>
                  <a:gd name="T81" fmla="*/ 51 h 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5" h="51">
                    <a:moveTo>
                      <a:pt x="43" y="9"/>
                    </a:moveTo>
                    <a:lnTo>
                      <a:pt x="34" y="3"/>
                    </a:lnTo>
                    <a:lnTo>
                      <a:pt x="29" y="7"/>
                    </a:lnTo>
                    <a:lnTo>
                      <a:pt x="25" y="12"/>
                    </a:lnTo>
                    <a:lnTo>
                      <a:pt x="21" y="16"/>
                    </a:lnTo>
                    <a:lnTo>
                      <a:pt x="16" y="21"/>
                    </a:lnTo>
                    <a:lnTo>
                      <a:pt x="12" y="27"/>
                    </a:lnTo>
                    <a:lnTo>
                      <a:pt x="9" y="32"/>
                    </a:lnTo>
                    <a:lnTo>
                      <a:pt x="4" y="38"/>
                    </a:lnTo>
                    <a:lnTo>
                      <a:pt x="0" y="44"/>
                    </a:lnTo>
                    <a:lnTo>
                      <a:pt x="9" y="51"/>
                    </a:lnTo>
                    <a:lnTo>
                      <a:pt x="13" y="45"/>
                    </a:lnTo>
                    <a:lnTo>
                      <a:pt x="17" y="39"/>
                    </a:lnTo>
                    <a:lnTo>
                      <a:pt x="21" y="33"/>
                    </a:lnTo>
                    <a:lnTo>
                      <a:pt x="25" y="30"/>
                    </a:lnTo>
                    <a:lnTo>
                      <a:pt x="29" y="25"/>
                    </a:lnTo>
                    <a:lnTo>
                      <a:pt x="34" y="21"/>
                    </a:lnTo>
                    <a:lnTo>
                      <a:pt x="38" y="16"/>
                    </a:lnTo>
                    <a:lnTo>
                      <a:pt x="42" y="12"/>
                    </a:lnTo>
                    <a:lnTo>
                      <a:pt x="33" y="5"/>
                    </a:lnTo>
                    <a:lnTo>
                      <a:pt x="42" y="12"/>
                    </a:lnTo>
                    <a:lnTo>
                      <a:pt x="45" y="7"/>
                    </a:lnTo>
                    <a:lnTo>
                      <a:pt x="42" y="3"/>
                    </a:lnTo>
                    <a:lnTo>
                      <a:pt x="38" y="0"/>
                    </a:lnTo>
                    <a:lnTo>
                      <a:pt x="34" y="3"/>
                    </a:lnTo>
                    <a:lnTo>
                      <a:pt x="43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0" name="Freeform 96"/>
              <p:cNvSpPr>
                <a:spLocks/>
              </p:cNvSpPr>
              <p:nvPr/>
            </p:nvSpPr>
            <p:spPr bwMode="auto">
              <a:xfrm>
                <a:off x="3662" y="1472"/>
                <a:ext cx="15" cy="15"/>
              </a:xfrm>
              <a:custGeom>
                <a:avLst/>
                <a:gdLst>
                  <a:gd name="T0" fmla="*/ 11 w 38"/>
                  <a:gd name="T1" fmla="*/ 60 h 60"/>
                  <a:gd name="T2" fmla="*/ 11 w 38"/>
                  <a:gd name="T3" fmla="*/ 60 h 60"/>
                  <a:gd name="T4" fmla="*/ 17 w 38"/>
                  <a:gd name="T5" fmla="*/ 47 h 60"/>
                  <a:gd name="T6" fmla="*/ 24 w 38"/>
                  <a:gd name="T7" fmla="*/ 32 h 60"/>
                  <a:gd name="T8" fmla="*/ 32 w 38"/>
                  <a:gd name="T9" fmla="*/ 18 h 60"/>
                  <a:gd name="T10" fmla="*/ 38 w 38"/>
                  <a:gd name="T11" fmla="*/ 4 h 60"/>
                  <a:gd name="T12" fmla="*/ 28 w 38"/>
                  <a:gd name="T13" fmla="*/ 0 h 60"/>
                  <a:gd name="T14" fmla="*/ 21 w 38"/>
                  <a:gd name="T15" fmla="*/ 14 h 60"/>
                  <a:gd name="T16" fmla="*/ 13 w 38"/>
                  <a:gd name="T17" fmla="*/ 27 h 60"/>
                  <a:gd name="T18" fmla="*/ 6 w 38"/>
                  <a:gd name="T19" fmla="*/ 42 h 60"/>
                  <a:gd name="T20" fmla="*/ 0 w 38"/>
                  <a:gd name="T21" fmla="*/ 58 h 60"/>
                  <a:gd name="T22" fmla="*/ 0 w 38"/>
                  <a:gd name="T23" fmla="*/ 58 h 60"/>
                  <a:gd name="T24" fmla="*/ 11 w 38"/>
                  <a:gd name="T25" fmla="*/ 6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60"/>
                  <a:gd name="T41" fmla="*/ 38 w 38"/>
                  <a:gd name="T42" fmla="*/ 60 h 6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60">
                    <a:moveTo>
                      <a:pt x="11" y="60"/>
                    </a:moveTo>
                    <a:lnTo>
                      <a:pt x="11" y="60"/>
                    </a:lnTo>
                    <a:lnTo>
                      <a:pt x="17" y="47"/>
                    </a:lnTo>
                    <a:lnTo>
                      <a:pt x="24" y="32"/>
                    </a:lnTo>
                    <a:lnTo>
                      <a:pt x="32" y="18"/>
                    </a:lnTo>
                    <a:lnTo>
                      <a:pt x="38" y="4"/>
                    </a:lnTo>
                    <a:lnTo>
                      <a:pt x="28" y="0"/>
                    </a:lnTo>
                    <a:lnTo>
                      <a:pt x="21" y="14"/>
                    </a:lnTo>
                    <a:lnTo>
                      <a:pt x="13" y="27"/>
                    </a:lnTo>
                    <a:lnTo>
                      <a:pt x="6" y="42"/>
                    </a:lnTo>
                    <a:lnTo>
                      <a:pt x="0" y="58"/>
                    </a:lnTo>
                    <a:lnTo>
                      <a:pt x="11" y="6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1" name="Freeform 97"/>
              <p:cNvSpPr>
                <a:spLocks/>
              </p:cNvSpPr>
              <p:nvPr/>
            </p:nvSpPr>
            <p:spPr bwMode="auto">
              <a:xfrm>
                <a:off x="3661" y="1487"/>
                <a:ext cx="6" cy="9"/>
              </a:xfrm>
              <a:custGeom>
                <a:avLst/>
                <a:gdLst>
                  <a:gd name="T0" fmla="*/ 14 w 14"/>
                  <a:gd name="T1" fmla="*/ 37 h 37"/>
                  <a:gd name="T2" fmla="*/ 13 w 14"/>
                  <a:gd name="T3" fmla="*/ 37 h 37"/>
                  <a:gd name="T4" fmla="*/ 12 w 14"/>
                  <a:gd name="T5" fmla="*/ 28 h 37"/>
                  <a:gd name="T6" fmla="*/ 13 w 14"/>
                  <a:gd name="T7" fmla="*/ 18 h 37"/>
                  <a:gd name="T8" fmla="*/ 12 w 14"/>
                  <a:gd name="T9" fmla="*/ 10 h 37"/>
                  <a:gd name="T10" fmla="*/ 14 w 14"/>
                  <a:gd name="T11" fmla="*/ 2 h 37"/>
                  <a:gd name="T12" fmla="*/ 3 w 14"/>
                  <a:gd name="T13" fmla="*/ 0 h 37"/>
                  <a:gd name="T14" fmla="*/ 1 w 14"/>
                  <a:gd name="T15" fmla="*/ 10 h 37"/>
                  <a:gd name="T16" fmla="*/ 0 w 14"/>
                  <a:gd name="T17" fmla="*/ 18 h 37"/>
                  <a:gd name="T18" fmla="*/ 1 w 14"/>
                  <a:gd name="T19" fmla="*/ 28 h 37"/>
                  <a:gd name="T20" fmla="*/ 2 w 14"/>
                  <a:gd name="T21" fmla="*/ 37 h 37"/>
                  <a:gd name="T22" fmla="*/ 1 w 14"/>
                  <a:gd name="T23" fmla="*/ 37 h 37"/>
                  <a:gd name="T24" fmla="*/ 14 w 14"/>
                  <a:gd name="T25" fmla="*/ 37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37"/>
                  <a:gd name="T41" fmla="*/ 14 w 14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37">
                    <a:moveTo>
                      <a:pt x="14" y="37"/>
                    </a:moveTo>
                    <a:lnTo>
                      <a:pt x="13" y="37"/>
                    </a:lnTo>
                    <a:lnTo>
                      <a:pt x="12" y="28"/>
                    </a:lnTo>
                    <a:lnTo>
                      <a:pt x="13" y="18"/>
                    </a:lnTo>
                    <a:lnTo>
                      <a:pt x="12" y="10"/>
                    </a:lnTo>
                    <a:lnTo>
                      <a:pt x="14" y="2"/>
                    </a:lnTo>
                    <a:lnTo>
                      <a:pt x="3" y="0"/>
                    </a:lnTo>
                    <a:lnTo>
                      <a:pt x="1" y="10"/>
                    </a:lnTo>
                    <a:lnTo>
                      <a:pt x="0" y="18"/>
                    </a:lnTo>
                    <a:lnTo>
                      <a:pt x="1" y="28"/>
                    </a:lnTo>
                    <a:lnTo>
                      <a:pt x="2" y="37"/>
                    </a:lnTo>
                    <a:lnTo>
                      <a:pt x="1" y="37"/>
                    </a:lnTo>
                    <a:lnTo>
                      <a:pt x="14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2" name="Freeform 98"/>
              <p:cNvSpPr>
                <a:spLocks/>
              </p:cNvSpPr>
              <p:nvPr/>
            </p:nvSpPr>
            <p:spPr bwMode="auto">
              <a:xfrm>
                <a:off x="3661" y="1495"/>
                <a:ext cx="8" cy="4"/>
              </a:xfrm>
              <a:custGeom>
                <a:avLst/>
                <a:gdLst>
                  <a:gd name="T0" fmla="*/ 20 w 20"/>
                  <a:gd name="T1" fmla="*/ 1 h 15"/>
                  <a:gd name="T2" fmla="*/ 20 w 20"/>
                  <a:gd name="T3" fmla="*/ 1 h 15"/>
                  <a:gd name="T4" fmla="*/ 15 w 20"/>
                  <a:gd name="T5" fmla="*/ 3 h 15"/>
                  <a:gd name="T6" fmla="*/ 13 w 20"/>
                  <a:gd name="T7" fmla="*/ 1 h 15"/>
                  <a:gd name="T8" fmla="*/ 11 w 20"/>
                  <a:gd name="T9" fmla="*/ 0 h 15"/>
                  <a:gd name="T10" fmla="*/ 13 w 20"/>
                  <a:gd name="T11" fmla="*/ 4 h 15"/>
                  <a:gd name="T12" fmla="*/ 0 w 20"/>
                  <a:gd name="T13" fmla="*/ 4 h 15"/>
                  <a:gd name="T14" fmla="*/ 5 w 20"/>
                  <a:gd name="T15" fmla="*/ 12 h 15"/>
                  <a:gd name="T16" fmla="*/ 11 w 20"/>
                  <a:gd name="T17" fmla="*/ 13 h 15"/>
                  <a:gd name="T18" fmla="*/ 15 w 20"/>
                  <a:gd name="T19" fmla="*/ 14 h 15"/>
                  <a:gd name="T20" fmla="*/ 20 w 20"/>
                  <a:gd name="T21" fmla="*/ 15 h 15"/>
                  <a:gd name="T22" fmla="*/ 20 w 20"/>
                  <a:gd name="T23" fmla="*/ 15 h 15"/>
                  <a:gd name="T24" fmla="*/ 20 w 20"/>
                  <a:gd name="T25" fmla="*/ 1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0"/>
                  <a:gd name="T40" fmla="*/ 0 h 15"/>
                  <a:gd name="T41" fmla="*/ 20 w 20"/>
                  <a:gd name="T42" fmla="*/ 15 h 1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0" h="15">
                    <a:moveTo>
                      <a:pt x="20" y="1"/>
                    </a:moveTo>
                    <a:lnTo>
                      <a:pt x="20" y="1"/>
                    </a:lnTo>
                    <a:lnTo>
                      <a:pt x="15" y="3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3" y="4"/>
                    </a:lnTo>
                    <a:lnTo>
                      <a:pt x="0" y="4"/>
                    </a:lnTo>
                    <a:lnTo>
                      <a:pt x="5" y="12"/>
                    </a:lnTo>
                    <a:lnTo>
                      <a:pt x="11" y="13"/>
                    </a:lnTo>
                    <a:lnTo>
                      <a:pt x="15" y="14"/>
                    </a:lnTo>
                    <a:lnTo>
                      <a:pt x="20" y="15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3" name="Freeform 99"/>
              <p:cNvSpPr>
                <a:spLocks/>
              </p:cNvSpPr>
              <p:nvPr/>
            </p:nvSpPr>
            <p:spPr bwMode="auto">
              <a:xfrm>
                <a:off x="3669" y="1495"/>
                <a:ext cx="6" cy="4"/>
              </a:xfrm>
              <a:custGeom>
                <a:avLst/>
                <a:gdLst>
                  <a:gd name="T0" fmla="*/ 4 w 15"/>
                  <a:gd name="T1" fmla="*/ 0 h 15"/>
                  <a:gd name="T2" fmla="*/ 4 w 15"/>
                  <a:gd name="T3" fmla="*/ 0 h 15"/>
                  <a:gd name="T4" fmla="*/ 4 w 15"/>
                  <a:gd name="T5" fmla="*/ 0 h 15"/>
                  <a:gd name="T6" fmla="*/ 4 w 15"/>
                  <a:gd name="T7" fmla="*/ 0 h 15"/>
                  <a:gd name="T8" fmla="*/ 2 w 15"/>
                  <a:gd name="T9" fmla="*/ 1 h 15"/>
                  <a:gd name="T10" fmla="*/ 0 w 15"/>
                  <a:gd name="T11" fmla="*/ 1 h 15"/>
                  <a:gd name="T12" fmla="*/ 0 w 15"/>
                  <a:gd name="T13" fmla="*/ 15 h 15"/>
                  <a:gd name="T14" fmla="*/ 4 w 15"/>
                  <a:gd name="T15" fmla="*/ 13 h 15"/>
                  <a:gd name="T16" fmla="*/ 8 w 15"/>
                  <a:gd name="T17" fmla="*/ 12 h 15"/>
                  <a:gd name="T18" fmla="*/ 13 w 15"/>
                  <a:gd name="T19" fmla="*/ 9 h 15"/>
                  <a:gd name="T20" fmla="*/ 15 w 15"/>
                  <a:gd name="T21" fmla="*/ 5 h 15"/>
                  <a:gd name="T22" fmla="*/ 15 w 15"/>
                  <a:gd name="T23" fmla="*/ 5 h 15"/>
                  <a:gd name="T24" fmla="*/ 4 w 15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"/>
                  <a:gd name="T40" fmla="*/ 0 h 15"/>
                  <a:gd name="T41" fmla="*/ 15 w 15"/>
                  <a:gd name="T42" fmla="*/ 15 h 1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" h="15">
                    <a:moveTo>
                      <a:pt x="4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4" y="13"/>
                    </a:lnTo>
                    <a:lnTo>
                      <a:pt x="8" y="12"/>
                    </a:lnTo>
                    <a:lnTo>
                      <a:pt x="13" y="9"/>
                    </a:lnTo>
                    <a:lnTo>
                      <a:pt x="15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4" name="Freeform 100"/>
              <p:cNvSpPr>
                <a:spLocks/>
              </p:cNvSpPr>
              <p:nvPr/>
            </p:nvSpPr>
            <p:spPr bwMode="auto">
              <a:xfrm>
                <a:off x="3670" y="1488"/>
                <a:ext cx="8" cy="8"/>
              </a:xfrm>
              <a:custGeom>
                <a:avLst/>
                <a:gdLst>
                  <a:gd name="T0" fmla="*/ 9 w 20"/>
                  <a:gd name="T1" fmla="*/ 0 h 33"/>
                  <a:gd name="T2" fmla="*/ 9 w 20"/>
                  <a:gd name="T3" fmla="*/ 0 h 33"/>
                  <a:gd name="T4" fmla="*/ 7 w 20"/>
                  <a:gd name="T5" fmla="*/ 7 h 33"/>
                  <a:gd name="T6" fmla="*/ 6 w 20"/>
                  <a:gd name="T7" fmla="*/ 13 h 33"/>
                  <a:gd name="T8" fmla="*/ 3 w 20"/>
                  <a:gd name="T9" fmla="*/ 20 h 33"/>
                  <a:gd name="T10" fmla="*/ 0 w 20"/>
                  <a:gd name="T11" fmla="*/ 28 h 33"/>
                  <a:gd name="T12" fmla="*/ 11 w 20"/>
                  <a:gd name="T13" fmla="*/ 33 h 33"/>
                  <a:gd name="T14" fmla="*/ 14 w 20"/>
                  <a:gd name="T15" fmla="*/ 25 h 33"/>
                  <a:gd name="T16" fmla="*/ 16 w 20"/>
                  <a:gd name="T17" fmla="*/ 16 h 33"/>
                  <a:gd name="T18" fmla="*/ 18 w 20"/>
                  <a:gd name="T19" fmla="*/ 9 h 33"/>
                  <a:gd name="T20" fmla="*/ 20 w 20"/>
                  <a:gd name="T21" fmla="*/ 2 h 33"/>
                  <a:gd name="T22" fmla="*/ 20 w 20"/>
                  <a:gd name="T23" fmla="*/ 2 h 33"/>
                  <a:gd name="T24" fmla="*/ 9 w 20"/>
                  <a:gd name="T25" fmla="*/ 0 h 3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0"/>
                  <a:gd name="T40" fmla="*/ 0 h 33"/>
                  <a:gd name="T41" fmla="*/ 20 w 20"/>
                  <a:gd name="T42" fmla="*/ 33 h 3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0" h="33">
                    <a:moveTo>
                      <a:pt x="9" y="0"/>
                    </a:moveTo>
                    <a:lnTo>
                      <a:pt x="9" y="0"/>
                    </a:lnTo>
                    <a:lnTo>
                      <a:pt x="7" y="7"/>
                    </a:lnTo>
                    <a:lnTo>
                      <a:pt x="6" y="13"/>
                    </a:lnTo>
                    <a:lnTo>
                      <a:pt x="3" y="20"/>
                    </a:lnTo>
                    <a:lnTo>
                      <a:pt x="0" y="28"/>
                    </a:lnTo>
                    <a:lnTo>
                      <a:pt x="11" y="33"/>
                    </a:lnTo>
                    <a:lnTo>
                      <a:pt x="14" y="25"/>
                    </a:lnTo>
                    <a:lnTo>
                      <a:pt x="16" y="16"/>
                    </a:lnTo>
                    <a:lnTo>
                      <a:pt x="18" y="9"/>
                    </a:lnTo>
                    <a:lnTo>
                      <a:pt x="20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" name="Freeform 101"/>
              <p:cNvSpPr>
                <a:spLocks/>
              </p:cNvSpPr>
              <p:nvPr/>
            </p:nvSpPr>
            <p:spPr bwMode="auto">
              <a:xfrm>
                <a:off x="3674" y="1480"/>
                <a:ext cx="9" cy="8"/>
              </a:xfrm>
              <a:custGeom>
                <a:avLst/>
                <a:gdLst>
                  <a:gd name="T0" fmla="*/ 12 w 23"/>
                  <a:gd name="T1" fmla="*/ 0 h 34"/>
                  <a:gd name="T2" fmla="*/ 12 w 23"/>
                  <a:gd name="T3" fmla="*/ 0 h 34"/>
                  <a:gd name="T4" fmla="*/ 9 w 23"/>
                  <a:gd name="T5" fmla="*/ 7 h 34"/>
                  <a:gd name="T6" fmla="*/ 6 w 23"/>
                  <a:gd name="T7" fmla="*/ 15 h 34"/>
                  <a:gd name="T8" fmla="*/ 3 w 23"/>
                  <a:gd name="T9" fmla="*/ 23 h 34"/>
                  <a:gd name="T10" fmla="*/ 0 w 23"/>
                  <a:gd name="T11" fmla="*/ 32 h 34"/>
                  <a:gd name="T12" fmla="*/ 11 w 23"/>
                  <a:gd name="T13" fmla="*/ 34 h 34"/>
                  <a:gd name="T14" fmla="*/ 14 w 23"/>
                  <a:gd name="T15" fmla="*/ 27 h 34"/>
                  <a:gd name="T16" fmla="*/ 17 w 23"/>
                  <a:gd name="T17" fmla="*/ 19 h 34"/>
                  <a:gd name="T18" fmla="*/ 19 w 23"/>
                  <a:gd name="T19" fmla="*/ 11 h 34"/>
                  <a:gd name="T20" fmla="*/ 23 w 23"/>
                  <a:gd name="T21" fmla="*/ 4 h 34"/>
                  <a:gd name="T22" fmla="*/ 23 w 23"/>
                  <a:gd name="T23" fmla="*/ 4 h 34"/>
                  <a:gd name="T24" fmla="*/ 12 w 23"/>
                  <a:gd name="T25" fmla="*/ 0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34"/>
                  <a:gd name="T41" fmla="*/ 23 w 23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34">
                    <a:moveTo>
                      <a:pt x="12" y="0"/>
                    </a:moveTo>
                    <a:lnTo>
                      <a:pt x="12" y="0"/>
                    </a:lnTo>
                    <a:lnTo>
                      <a:pt x="9" y="7"/>
                    </a:lnTo>
                    <a:lnTo>
                      <a:pt x="6" y="15"/>
                    </a:lnTo>
                    <a:lnTo>
                      <a:pt x="3" y="23"/>
                    </a:lnTo>
                    <a:lnTo>
                      <a:pt x="0" y="32"/>
                    </a:lnTo>
                    <a:lnTo>
                      <a:pt x="11" y="34"/>
                    </a:lnTo>
                    <a:lnTo>
                      <a:pt x="14" y="27"/>
                    </a:lnTo>
                    <a:lnTo>
                      <a:pt x="17" y="19"/>
                    </a:lnTo>
                    <a:lnTo>
                      <a:pt x="19" y="11"/>
                    </a:lnTo>
                    <a:lnTo>
                      <a:pt x="23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" name="Freeform 102"/>
              <p:cNvSpPr>
                <a:spLocks/>
              </p:cNvSpPr>
              <p:nvPr/>
            </p:nvSpPr>
            <p:spPr bwMode="auto">
              <a:xfrm>
                <a:off x="3678" y="1472"/>
                <a:ext cx="10" cy="9"/>
              </a:xfrm>
              <a:custGeom>
                <a:avLst/>
                <a:gdLst>
                  <a:gd name="T0" fmla="*/ 26 w 26"/>
                  <a:gd name="T1" fmla="*/ 6 h 34"/>
                  <a:gd name="T2" fmla="*/ 15 w 26"/>
                  <a:gd name="T3" fmla="*/ 3 h 34"/>
                  <a:gd name="T4" fmla="*/ 12 w 26"/>
                  <a:gd name="T5" fmla="*/ 8 h 34"/>
                  <a:gd name="T6" fmla="*/ 9 w 26"/>
                  <a:gd name="T7" fmla="*/ 15 h 34"/>
                  <a:gd name="T8" fmla="*/ 3 w 26"/>
                  <a:gd name="T9" fmla="*/ 22 h 34"/>
                  <a:gd name="T10" fmla="*/ 0 w 26"/>
                  <a:gd name="T11" fmla="*/ 30 h 34"/>
                  <a:gd name="T12" fmla="*/ 11 w 26"/>
                  <a:gd name="T13" fmla="*/ 34 h 34"/>
                  <a:gd name="T14" fmla="*/ 14 w 26"/>
                  <a:gd name="T15" fmla="*/ 29 h 34"/>
                  <a:gd name="T16" fmla="*/ 17 w 26"/>
                  <a:gd name="T17" fmla="*/ 22 h 34"/>
                  <a:gd name="T18" fmla="*/ 23 w 26"/>
                  <a:gd name="T19" fmla="*/ 15 h 34"/>
                  <a:gd name="T20" fmla="*/ 26 w 26"/>
                  <a:gd name="T21" fmla="*/ 8 h 34"/>
                  <a:gd name="T22" fmla="*/ 15 w 26"/>
                  <a:gd name="T23" fmla="*/ 6 h 34"/>
                  <a:gd name="T24" fmla="*/ 26 w 26"/>
                  <a:gd name="T25" fmla="*/ 8 h 34"/>
                  <a:gd name="T26" fmla="*/ 26 w 26"/>
                  <a:gd name="T27" fmla="*/ 3 h 34"/>
                  <a:gd name="T28" fmla="*/ 23 w 26"/>
                  <a:gd name="T29" fmla="*/ 0 h 34"/>
                  <a:gd name="T30" fmla="*/ 18 w 26"/>
                  <a:gd name="T31" fmla="*/ 0 h 34"/>
                  <a:gd name="T32" fmla="*/ 15 w 26"/>
                  <a:gd name="T33" fmla="*/ 3 h 34"/>
                  <a:gd name="T34" fmla="*/ 26 w 26"/>
                  <a:gd name="T35" fmla="*/ 6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6"/>
                  <a:gd name="T55" fmla="*/ 0 h 34"/>
                  <a:gd name="T56" fmla="*/ 26 w 26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6" h="34">
                    <a:moveTo>
                      <a:pt x="26" y="6"/>
                    </a:moveTo>
                    <a:lnTo>
                      <a:pt x="15" y="3"/>
                    </a:lnTo>
                    <a:lnTo>
                      <a:pt x="12" y="8"/>
                    </a:lnTo>
                    <a:lnTo>
                      <a:pt x="9" y="15"/>
                    </a:lnTo>
                    <a:lnTo>
                      <a:pt x="3" y="22"/>
                    </a:lnTo>
                    <a:lnTo>
                      <a:pt x="0" y="30"/>
                    </a:lnTo>
                    <a:lnTo>
                      <a:pt x="11" y="34"/>
                    </a:lnTo>
                    <a:lnTo>
                      <a:pt x="14" y="29"/>
                    </a:lnTo>
                    <a:lnTo>
                      <a:pt x="17" y="22"/>
                    </a:lnTo>
                    <a:lnTo>
                      <a:pt x="23" y="15"/>
                    </a:lnTo>
                    <a:lnTo>
                      <a:pt x="26" y="8"/>
                    </a:lnTo>
                    <a:lnTo>
                      <a:pt x="15" y="6"/>
                    </a:lnTo>
                    <a:lnTo>
                      <a:pt x="26" y="8"/>
                    </a:lnTo>
                    <a:lnTo>
                      <a:pt x="26" y="3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26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" name="Freeform 103"/>
              <p:cNvSpPr>
                <a:spLocks/>
              </p:cNvSpPr>
              <p:nvPr/>
            </p:nvSpPr>
            <p:spPr bwMode="auto">
              <a:xfrm>
                <a:off x="3683" y="1474"/>
                <a:ext cx="5" cy="9"/>
              </a:xfrm>
              <a:custGeom>
                <a:avLst/>
                <a:gdLst>
                  <a:gd name="T0" fmla="*/ 13 w 16"/>
                  <a:gd name="T1" fmla="*/ 39 h 39"/>
                  <a:gd name="T2" fmla="*/ 12 w 16"/>
                  <a:gd name="T3" fmla="*/ 39 h 39"/>
                  <a:gd name="T4" fmla="*/ 13 w 16"/>
                  <a:gd name="T5" fmla="*/ 28 h 39"/>
                  <a:gd name="T6" fmla="*/ 14 w 16"/>
                  <a:gd name="T7" fmla="*/ 19 h 39"/>
                  <a:gd name="T8" fmla="*/ 15 w 16"/>
                  <a:gd name="T9" fmla="*/ 9 h 39"/>
                  <a:gd name="T10" fmla="*/ 16 w 16"/>
                  <a:gd name="T11" fmla="*/ 0 h 39"/>
                  <a:gd name="T12" fmla="*/ 5 w 16"/>
                  <a:gd name="T13" fmla="*/ 0 h 39"/>
                  <a:gd name="T14" fmla="*/ 4 w 16"/>
                  <a:gd name="T15" fmla="*/ 9 h 39"/>
                  <a:gd name="T16" fmla="*/ 3 w 16"/>
                  <a:gd name="T17" fmla="*/ 19 h 39"/>
                  <a:gd name="T18" fmla="*/ 2 w 16"/>
                  <a:gd name="T19" fmla="*/ 28 h 39"/>
                  <a:gd name="T20" fmla="*/ 1 w 16"/>
                  <a:gd name="T21" fmla="*/ 39 h 39"/>
                  <a:gd name="T22" fmla="*/ 0 w 16"/>
                  <a:gd name="T23" fmla="*/ 39 h 39"/>
                  <a:gd name="T24" fmla="*/ 13 w 16"/>
                  <a:gd name="T25" fmla="*/ 39 h 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39"/>
                  <a:gd name="T41" fmla="*/ 16 w 16"/>
                  <a:gd name="T42" fmla="*/ 39 h 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39">
                    <a:moveTo>
                      <a:pt x="13" y="39"/>
                    </a:moveTo>
                    <a:lnTo>
                      <a:pt x="12" y="39"/>
                    </a:lnTo>
                    <a:lnTo>
                      <a:pt x="13" y="28"/>
                    </a:lnTo>
                    <a:lnTo>
                      <a:pt x="14" y="19"/>
                    </a:lnTo>
                    <a:lnTo>
                      <a:pt x="15" y="9"/>
                    </a:lnTo>
                    <a:lnTo>
                      <a:pt x="16" y="0"/>
                    </a:lnTo>
                    <a:lnTo>
                      <a:pt x="5" y="0"/>
                    </a:lnTo>
                    <a:lnTo>
                      <a:pt x="4" y="9"/>
                    </a:lnTo>
                    <a:lnTo>
                      <a:pt x="3" y="19"/>
                    </a:lnTo>
                    <a:lnTo>
                      <a:pt x="2" y="28"/>
                    </a:lnTo>
                    <a:lnTo>
                      <a:pt x="1" y="39"/>
                    </a:lnTo>
                    <a:lnTo>
                      <a:pt x="0" y="39"/>
                    </a:lnTo>
                    <a:lnTo>
                      <a:pt x="13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" name="Freeform 104"/>
              <p:cNvSpPr>
                <a:spLocks/>
              </p:cNvSpPr>
              <p:nvPr/>
            </p:nvSpPr>
            <p:spPr bwMode="auto">
              <a:xfrm>
                <a:off x="3682" y="1483"/>
                <a:ext cx="5" cy="10"/>
              </a:xfrm>
              <a:custGeom>
                <a:avLst/>
                <a:gdLst>
                  <a:gd name="T0" fmla="*/ 13 w 14"/>
                  <a:gd name="T1" fmla="*/ 40 h 40"/>
                  <a:gd name="T2" fmla="*/ 13 w 14"/>
                  <a:gd name="T3" fmla="*/ 40 h 40"/>
                  <a:gd name="T4" fmla="*/ 13 w 14"/>
                  <a:gd name="T5" fmla="*/ 29 h 40"/>
                  <a:gd name="T6" fmla="*/ 14 w 14"/>
                  <a:gd name="T7" fmla="*/ 19 h 40"/>
                  <a:gd name="T8" fmla="*/ 14 w 14"/>
                  <a:gd name="T9" fmla="*/ 9 h 40"/>
                  <a:gd name="T10" fmla="*/ 14 w 14"/>
                  <a:gd name="T11" fmla="*/ 0 h 40"/>
                  <a:gd name="T12" fmla="*/ 1 w 14"/>
                  <a:gd name="T13" fmla="*/ 0 h 40"/>
                  <a:gd name="T14" fmla="*/ 1 w 14"/>
                  <a:gd name="T15" fmla="*/ 9 h 40"/>
                  <a:gd name="T16" fmla="*/ 1 w 14"/>
                  <a:gd name="T17" fmla="*/ 19 h 40"/>
                  <a:gd name="T18" fmla="*/ 0 w 14"/>
                  <a:gd name="T19" fmla="*/ 29 h 40"/>
                  <a:gd name="T20" fmla="*/ 0 w 14"/>
                  <a:gd name="T21" fmla="*/ 40 h 40"/>
                  <a:gd name="T22" fmla="*/ 0 w 14"/>
                  <a:gd name="T23" fmla="*/ 40 h 40"/>
                  <a:gd name="T24" fmla="*/ 13 w 14"/>
                  <a:gd name="T25" fmla="*/ 40 h 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40"/>
                  <a:gd name="T41" fmla="*/ 14 w 14"/>
                  <a:gd name="T42" fmla="*/ 40 h 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40">
                    <a:moveTo>
                      <a:pt x="13" y="40"/>
                    </a:moveTo>
                    <a:lnTo>
                      <a:pt x="13" y="40"/>
                    </a:lnTo>
                    <a:lnTo>
                      <a:pt x="13" y="29"/>
                    </a:lnTo>
                    <a:lnTo>
                      <a:pt x="14" y="19"/>
                    </a:lnTo>
                    <a:lnTo>
                      <a:pt x="14" y="9"/>
                    </a:lnTo>
                    <a:lnTo>
                      <a:pt x="14" y="0"/>
                    </a:lnTo>
                    <a:lnTo>
                      <a:pt x="1" y="0"/>
                    </a:lnTo>
                    <a:lnTo>
                      <a:pt x="1" y="9"/>
                    </a:lnTo>
                    <a:lnTo>
                      <a:pt x="1" y="19"/>
                    </a:lnTo>
                    <a:lnTo>
                      <a:pt x="0" y="29"/>
                    </a:lnTo>
                    <a:lnTo>
                      <a:pt x="0" y="40"/>
                    </a:lnTo>
                    <a:lnTo>
                      <a:pt x="13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" name="Freeform 105"/>
              <p:cNvSpPr>
                <a:spLocks/>
              </p:cNvSpPr>
              <p:nvPr/>
            </p:nvSpPr>
            <p:spPr bwMode="auto">
              <a:xfrm>
                <a:off x="3682" y="1493"/>
                <a:ext cx="5" cy="5"/>
              </a:xfrm>
              <a:custGeom>
                <a:avLst/>
                <a:gdLst>
                  <a:gd name="T0" fmla="*/ 11 w 13"/>
                  <a:gd name="T1" fmla="*/ 10 h 19"/>
                  <a:gd name="T2" fmla="*/ 11 w 13"/>
                  <a:gd name="T3" fmla="*/ 10 h 19"/>
                  <a:gd name="T4" fmla="*/ 11 w 13"/>
                  <a:gd name="T5" fmla="*/ 11 h 19"/>
                  <a:gd name="T6" fmla="*/ 13 w 13"/>
                  <a:gd name="T7" fmla="*/ 8 h 19"/>
                  <a:gd name="T8" fmla="*/ 13 w 13"/>
                  <a:gd name="T9" fmla="*/ 3 h 19"/>
                  <a:gd name="T10" fmla="*/ 13 w 13"/>
                  <a:gd name="T11" fmla="*/ 0 h 19"/>
                  <a:gd name="T12" fmla="*/ 0 w 13"/>
                  <a:gd name="T13" fmla="*/ 0 h 19"/>
                  <a:gd name="T14" fmla="*/ 0 w 13"/>
                  <a:gd name="T15" fmla="*/ 3 h 19"/>
                  <a:gd name="T16" fmla="*/ 0 w 13"/>
                  <a:gd name="T17" fmla="*/ 8 h 19"/>
                  <a:gd name="T18" fmla="*/ 1 w 13"/>
                  <a:gd name="T19" fmla="*/ 13 h 19"/>
                  <a:gd name="T20" fmla="*/ 5 w 13"/>
                  <a:gd name="T21" fmla="*/ 19 h 19"/>
                  <a:gd name="T22" fmla="*/ 5 w 13"/>
                  <a:gd name="T23" fmla="*/ 19 h 19"/>
                  <a:gd name="T24" fmla="*/ 11 w 13"/>
                  <a:gd name="T25" fmla="*/ 10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3"/>
                  <a:gd name="T40" fmla="*/ 0 h 19"/>
                  <a:gd name="T41" fmla="*/ 13 w 13"/>
                  <a:gd name="T42" fmla="*/ 19 h 1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3" h="19">
                    <a:moveTo>
                      <a:pt x="11" y="10"/>
                    </a:moveTo>
                    <a:lnTo>
                      <a:pt x="11" y="10"/>
                    </a:lnTo>
                    <a:lnTo>
                      <a:pt x="11" y="11"/>
                    </a:lnTo>
                    <a:lnTo>
                      <a:pt x="13" y="8"/>
                    </a:lnTo>
                    <a:lnTo>
                      <a:pt x="13" y="3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8"/>
                    </a:lnTo>
                    <a:lnTo>
                      <a:pt x="1" y="13"/>
                    </a:lnTo>
                    <a:lnTo>
                      <a:pt x="5" y="19"/>
                    </a:lnTo>
                    <a:lnTo>
                      <a:pt x="11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" name="Freeform 106"/>
              <p:cNvSpPr>
                <a:spLocks/>
              </p:cNvSpPr>
              <p:nvPr/>
            </p:nvSpPr>
            <p:spPr bwMode="auto">
              <a:xfrm>
                <a:off x="3684" y="1496"/>
                <a:ext cx="9" cy="3"/>
              </a:xfrm>
              <a:custGeom>
                <a:avLst/>
                <a:gdLst>
                  <a:gd name="T0" fmla="*/ 20 w 23"/>
                  <a:gd name="T1" fmla="*/ 1 h 14"/>
                  <a:gd name="T2" fmla="*/ 18 w 23"/>
                  <a:gd name="T3" fmla="*/ 1 h 14"/>
                  <a:gd name="T4" fmla="*/ 16 w 23"/>
                  <a:gd name="T5" fmla="*/ 2 h 14"/>
                  <a:gd name="T6" fmla="*/ 12 w 23"/>
                  <a:gd name="T7" fmla="*/ 2 h 14"/>
                  <a:gd name="T8" fmla="*/ 10 w 23"/>
                  <a:gd name="T9" fmla="*/ 1 h 14"/>
                  <a:gd name="T10" fmla="*/ 6 w 23"/>
                  <a:gd name="T11" fmla="*/ 0 h 14"/>
                  <a:gd name="T12" fmla="*/ 0 w 23"/>
                  <a:gd name="T13" fmla="*/ 9 h 14"/>
                  <a:gd name="T14" fmla="*/ 5 w 23"/>
                  <a:gd name="T15" fmla="*/ 12 h 14"/>
                  <a:gd name="T16" fmla="*/ 12 w 23"/>
                  <a:gd name="T17" fmla="*/ 14 h 14"/>
                  <a:gd name="T18" fmla="*/ 16 w 23"/>
                  <a:gd name="T19" fmla="*/ 14 h 14"/>
                  <a:gd name="T20" fmla="*/ 23 w 23"/>
                  <a:gd name="T21" fmla="*/ 12 h 14"/>
                  <a:gd name="T22" fmla="*/ 22 w 23"/>
                  <a:gd name="T23" fmla="*/ 12 h 14"/>
                  <a:gd name="T24" fmla="*/ 20 w 23"/>
                  <a:gd name="T25" fmla="*/ 1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14"/>
                  <a:gd name="T41" fmla="*/ 23 w 23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14">
                    <a:moveTo>
                      <a:pt x="20" y="1"/>
                    </a:moveTo>
                    <a:lnTo>
                      <a:pt x="18" y="1"/>
                    </a:lnTo>
                    <a:lnTo>
                      <a:pt x="16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6" y="0"/>
                    </a:lnTo>
                    <a:lnTo>
                      <a:pt x="0" y="9"/>
                    </a:lnTo>
                    <a:lnTo>
                      <a:pt x="5" y="12"/>
                    </a:lnTo>
                    <a:lnTo>
                      <a:pt x="12" y="14"/>
                    </a:lnTo>
                    <a:lnTo>
                      <a:pt x="16" y="14"/>
                    </a:lnTo>
                    <a:lnTo>
                      <a:pt x="23" y="12"/>
                    </a:lnTo>
                    <a:lnTo>
                      <a:pt x="22" y="12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" name="Freeform 107"/>
              <p:cNvSpPr>
                <a:spLocks/>
              </p:cNvSpPr>
              <p:nvPr/>
            </p:nvSpPr>
            <p:spPr bwMode="auto">
              <a:xfrm>
                <a:off x="3692" y="1494"/>
                <a:ext cx="6" cy="5"/>
              </a:xfrm>
              <a:custGeom>
                <a:avLst/>
                <a:gdLst>
                  <a:gd name="T0" fmla="*/ 2 w 15"/>
                  <a:gd name="T1" fmla="*/ 0 h 19"/>
                  <a:gd name="T2" fmla="*/ 2 w 15"/>
                  <a:gd name="T3" fmla="*/ 0 h 19"/>
                  <a:gd name="T4" fmla="*/ 2 w 15"/>
                  <a:gd name="T5" fmla="*/ 3 h 19"/>
                  <a:gd name="T6" fmla="*/ 1 w 15"/>
                  <a:gd name="T7" fmla="*/ 7 h 19"/>
                  <a:gd name="T8" fmla="*/ 1 w 15"/>
                  <a:gd name="T9" fmla="*/ 8 h 19"/>
                  <a:gd name="T10" fmla="*/ 0 w 15"/>
                  <a:gd name="T11" fmla="*/ 8 h 19"/>
                  <a:gd name="T12" fmla="*/ 2 w 15"/>
                  <a:gd name="T13" fmla="*/ 19 h 19"/>
                  <a:gd name="T14" fmla="*/ 7 w 15"/>
                  <a:gd name="T15" fmla="*/ 17 h 19"/>
                  <a:gd name="T16" fmla="*/ 12 w 15"/>
                  <a:gd name="T17" fmla="*/ 11 h 19"/>
                  <a:gd name="T18" fmla="*/ 13 w 15"/>
                  <a:gd name="T19" fmla="*/ 6 h 19"/>
                  <a:gd name="T20" fmla="*/ 15 w 15"/>
                  <a:gd name="T21" fmla="*/ 0 h 19"/>
                  <a:gd name="T22" fmla="*/ 15 w 15"/>
                  <a:gd name="T23" fmla="*/ 0 h 19"/>
                  <a:gd name="T24" fmla="*/ 2 w 15"/>
                  <a:gd name="T25" fmla="*/ 0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"/>
                  <a:gd name="T40" fmla="*/ 0 h 19"/>
                  <a:gd name="T41" fmla="*/ 15 w 15"/>
                  <a:gd name="T42" fmla="*/ 19 h 1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" h="19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2" y="19"/>
                    </a:lnTo>
                    <a:lnTo>
                      <a:pt x="7" y="17"/>
                    </a:lnTo>
                    <a:lnTo>
                      <a:pt x="12" y="11"/>
                    </a:lnTo>
                    <a:lnTo>
                      <a:pt x="13" y="6"/>
                    </a:lnTo>
                    <a:lnTo>
                      <a:pt x="15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" name="Freeform 108"/>
              <p:cNvSpPr>
                <a:spLocks/>
              </p:cNvSpPr>
              <p:nvPr/>
            </p:nvSpPr>
            <p:spPr bwMode="auto">
              <a:xfrm>
                <a:off x="3692" y="1485"/>
                <a:ext cx="6" cy="9"/>
              </a:xfrm>
              <a:custGeom>
                <a:avLst/>
                <a:gdLst>
                  <a:gd name="T0" fmla="*/ 1 w 13"/>
                  <a:gd name="T1" fmla="*/ 0 h 37"/>
                  <a:gd name="T2" fmla="*/ 0 w 13"/>
                  <a:gd name="T3" fmla="*/ 0 h 37"/>
                  <a:gd name="T4" fmla="*/ 0 w 13"/>
                  <a:gd name="T5" fmla="*/ 10 h 37"/>
                  <a:gd name="T6" fmla="*/ 0 w 13"/>
                  <a:gd name="T7" fmla="*/ 19 h 37"/>
                  <a:gd name="T8" fmla="*/ 0 w 13"/>
                  <a:gd name="T9" fmla="*/ 28 h 37"/>
                  <a:gd name="T10" fmla="*/ 0 w 13"/>
                  <a:gd name="T11" fmla="*/ 37 h 37"/>
                  <a:gd name="T12" fmla="*/ 13 w 13"/>
                  <a:gd name="T13" fmla="*/ 37 h 37"/>
                  <a:gd name="T14" fmla="*/ 13 w 13"/>
                  <a:gd name="T15" fmla="*/ 28 h 37"/>
                  <a:gd name="T16" fmla="*/ 13 w 13"/>
                  <a:gd name="T17" fmla="*/ 19 h 37"/>
                  <a:gd name="T18" fmla="*/ 13 w 13"/>
                  <a:gd name="T19" fmla="*/ 10 h 37"/>
                  <a:gd name="T20" fmla="*/ 13 w 13"/>
                  <a:gd name="T21" fmla="*/ 0 h 37"/>
                  <a:gd name="T22" fmla="*/ 12 w 13"/>
                  <a:gd name="T23" fmla="*/ 0 h 37"/>
                  <a:gd name="T24" fmla="*/ 1 w 13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3"/>
                  <a:gd name="T40" fmla="*/ 0 h 37"/>
                  <a:gd name="T41" fmla="*/ 13 w 13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3" h="37">
                    <a:moveTo>
                      <a:pt x="1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0" y="19"/>
                    </a:lnTo>
                    <a:lnTo>
                      <a:pt x="0" y="28"/>
                    </a:lnTo>
                    <a:lnTo>
                      <a:pt x="0" y="37"/>
                    </a:lnTo>
                    <a:lnTo>
                      <a:pt x="13" y="37"/>
                    </a:lnTo>
                    <a:lnTo>
                      <a:pt x="13" y="28"/>
                    </a:lnTo>
                    <a:lnTo>
                      <a:pt x="13" y="19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" name="Freeform 109"/>
              <p:cNvSpPr>
                <a:spLocks/>
              </p:cNvSpPr>
              <p:nvPr/>
            </p:nvSpPr>
            <p:spPr bwMode="auto">
              <a:xfrm>
                <a:off x="3693" y="1472"/>
                <a:ext cx="6" cy="13"/>
              </a:xfrm>
              <a:custGeom>
                <a:avLst/>
                <a:gdLst>
                  <a:gd name="T0" fmla="*/ 15 w 15"/>
                  <a:gd name="T1" fmla="*/ 4 h 52"/>
                  <a:gd name="T2" fmla="*/ 4 w 15"/>
                  <a:gd name="T3" fmla="*/ 6 h 52"/>
                  <a:gd name="T4" fmla="*/ 3 w 15"/>
                  <a:gd name="T5" fmla="*/ 17 h 52"/>
                  <a:gd name="T6" fmla="*/ 2 w 15"/>
                  <a:gd name="T7" fmla="*/ 28 h 52"/>
                  <a:gd name="T8" fmla="*/ 1 w 15"/>
                  <a:gd name="T9" fmla="*/ 41 h 52"/>
                  <a:gd name="T10" fmla="*/ 0 w 15"/>
                  <a:gd name="T11" fmla="*/ 52 h 52"/>
                  <a:gd name="T12" fmla="*/ 11 w 15"/>
                  <a:gd name="T13" fmla="*/ 52 h 52"/>
                  <a:gd name="T14" fmla="*/ 12 w 15"/>
                  <a:gd name="T15" fmla="*/ 41 h 52"/>
                  <a:gd name="T16" fmla="*/ 13 w 15"/>
                  <a:gd name="T17" fmla="*/ 28 h 52"/>
                  <a:gd name="T18" fmla="*/ 14 w 15"/>
                  <a:gd name="T19" fmla="*/ 17 h 52"/>
                  <a:gd name="T20" fmla="*/ 15 w 15"/>
                  <a:gd name="T21" fmla="*/ 6 h 52"/>
                  <a:gd name="T22" fmla="*/ 4 w 15"/>
                  <a:gd name="T23" fmla="*/ 7 h 52"/>
                  <a:gd name="T24" fmla="*/ 15 w 15"/>
                  <a:gd name="T25" fmla="*/ 6 h 52"/>
                  <a:gd name="T26" fmla="*/ 13 w 15"/>
                  <a:gd name="T27" fmla="*/ 2 h 52"/>
                  <a:gd name="T28" fmla="*/ 10 w 15"/>
                  <a:gd name="T29" fmla="*/ 0 h 52"/>
                  <a:gd name="T30" fmla="*/ 6 w 15"/>
                  <a:gd name="T31" fmla="*/ 2 h 52"/>
                  <a:gd name="T32" fmla="*/ 4 w 15"/>
                  <a:gd name="T33" fmla="*/ 6 h 52"/>
                  <a:gd name="T34" fmla="*/ 15 w 15"/>
                  <a:gd name="T35" fmla="*/ 4 h 5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5"/>
                  <a:gd name="T55" fmla="*/ 0 h 52"/>
                  <a:gd name="T56" fmla="*/ 15 w 15"/>
                  <a:gd name="T57" fmla="*/ 52 h 5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5" h="52">
                    <a:moveTo>
                      <a:pt x="15" y="4"/>
                    </a:moveTo>
                    <a:lnTo>
                      <a:pt x="4" y="6"/>
                    </a:lnTo>
                    <a:lnTo>
                      <a:pt x="3" y="17"/>
                    </a:lnTo>
                    <a:lnTo>
                      <a:pt x="2" y="28"/>
                    </a:lnTo>
                    <a:lnTo>
                      <a:pt x="1" y="41"/>
                    </a:lnTo>
                    <a:lnTo>
                      <a:pt x="0" y="52"/>
                    </a:lnTo>
                    <a:lnTo>
                      <a:pt x="11" y="52"/>
                    </a:lnTo>
                    <a:lnTo>
                      <a:pt x="12" y="41"/>
                    </a:lnTo>
                    <a:lnTo>
                      <a:pt x="13" y="28"/>
                    </a:lnTo>
                    <a:lnTo>
                      <a:pt x="14" y="17"/>
                    </a:lnTo>
                    <a:lnTo>
                      <a:pt x="15" y="6"/>
                    </a:lnTo>
                    <a:lnTo>
                      <a:pt x="4" y="7"/>
                    </a:lnTo>
                    <a:lnTo>
                      <a:pt x="15" y="6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4" y="6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" name="Freeform 110"/>
              <p:cNvSpPr>
                <a:spLocks/>
              </p:cNvSpPr>
              <p:nvPr/>
            </p:nvSpPr>
            <p:spPr bwMode="auto">
              <a:xfrm>
                <a:off x="3694" y="1473"/>
                <a:ext cx="7" cy="10"/>
              </a:xfrm>
              <a:custGeom>
                <a:avLst/>
                <a:gdLst>
                  <a:gd name="T0" fmla="*/ 19 w 19"/>
                  <a:gd name="T1" fmla="*/ 38 h 38"/>
                  <a:gd name="T2" fmla="*/ 19 w 19"/>
                  <a:gd name="T3" fmla="*/ 38 h 38"/>
                  <a:gd name="T4" fmla="*/ 18 w 19"/>
                  <a:gd name="T5" fmla="*/ 28 h 38"/>
                  <a:gd name="T6" fmla="*/ 15 w 19"/>
                  <a:gd name="T7" fmla="*/ 19 h 38"/>
                  <a:gd name="T8" fmla="*/ 13 w 19"/>
                  <a:gd name="T9" fmla="*/ 10 h 38"/>
                  <a:gd name="T10" fmla="*/ 11 w 19"/>
                  <a:gd name="T11" fmla="*/ 0 h 38"/>
                  <a:gd name="T12" fmla="*/ 0 w 19"/>
                  <a:gd name="T13" fmla="*/ 3 h 38"/>
                  <a:gd name="T14" fmla="*/ 2 w 19"/>
                  <a:gd name="T15" fmla="*/ 12 h 38"/>
                  <a:gd name="T16" fmla="*/ 5 w 19"/>
                  <a:gd name="T17" fmla="*/ 21 h 38"/>
                  <a:gd name="T18" fmla="*/ 7 w 19"/>
                  <a:gd name="T19" fmla="*/ 30 h 38"/>
                  <a:gd name="T20" fmla="*/ 8 w 19"/>
                  <a:gd name="T21" fmla="*/ 38 h 38"/>
                  <a:gd name="T22" fmla="*/ 8 w 19"/>
                  <a:gd name="T23" fmla="*/ 38 h 38"/>
                  <a:gd name="T24" fmla="*/ 19 w 19"/>
                  <a:gd name="T25" fmla="*/ 38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"/>
                  <a:gd name="T40" fmla="*/ 0 h 38"/>
                  <a:gd name="T41" fmla="*/ 19 w 19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" h="38">
                    <a:moveTo>
                      <a:pt x="19" y="38"/>
                    </a:moveTo>
                    <a:lnTo>
                      <a:pt x="19" y="38"/>
                    </a:lnTo>
                    <a:lnTo>
                      <a:pt x="18" y="28"/>
                    </a:lnTo>
                    <a:lnTo>
                      <a:pt x="15" y="19"/>
                    </a:lnTo>
                    <a:lnTo>
                      <a:pt x="13" y="10"/>
                    </a:lnTo>
                    <a:lnTo>
                      <a:pt x="11" y="0"/>
                    </a:lnTo>
                    <a:lnTo>
                      <a:pt x="0" y="3"/>
                    </a:lnTo>
                    <a:lnTo>
                      <a:pt x="2" y="12"/>
                    </a:lnTo>
                    <a:lnTo>
                      <a:pt x="5" y="21"/>
                    </a:lnTo>
                    <a:lnTo>
                      <a:pt x="7" y="30"/>
                    </a:lnTo>
                    <a:lnTo>
                      <a:pt x="8" y="38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5" name="Freeform 111"/>
              <p:cNvSpPr>
                <a:spLocks/>
              </p:cNvSpPr>
              <p:nvPr/>
            </p:nvSpPr>
            <p:spPr bwMode="auto">
              <a:xfrm>
                <a:off x="3696" y="1483"/>
                <a:ext cx="6" cy="13"/>
              </a:xfrm>
              <a:custGeom>
                <a:avLst/>
                <a:gdLst>
                  <a:gd name="T0" fmla="*/ 15 w 15"/>
                  <a:gd name="T1" fmla="*/ 53 h 55"/>
                  <a:gd name="T2" fmla="*/ 15 w 15"/>
                  <a:gd name="T3" fmla="*/ 53 h 55"/>
                  <a:gd name="T4" fmla="*/ 13 w 15"/>
                  <a:gd name="T5" fmla="*/ 40 h 55"/>
                  <a:gd name="T6" fmla="*/ 14 w 15"/>
                  <a:gd name="T7" fmla="*/ 25 h 55"/>
                  <a:gd name="T8" fmla="*/ 13 w 15"/>
                  <a:gd name="T9" fmla="*/ 12 h 55"/>
                  <a:gd name="T10" fmla="*/ 12 w 15"/>
                  <a:gd name="T11" fmla="*/ 0 h 55"/>
                  <a:gd name="T12" fmla="*/ 1 w 15"/>
                  <a:gd name="T13" fmla="*/ 0 h 55"/>
                  <a:gd name="T14" fmla="*/ 0 w 15"/>
                  <a:gd name="T15" fmla="*/ 12 h 55"/>
                  <a:gd name="T16" fmla="*/ 1 w 15"/>
                  <a:gd name="T17" fmla="*/ 25 h 55"/>
                  <a:gd name="T18" fmla="*/ 2 w 15"/>
                  <a:gd name="T19" fmla="*/ 40 h 55"/>
                  <a:gd name="T20" fmla="*/ 4 w 15"/>
                  <a:gd name="T21" fmla="*/ 55 h 55"/>
                  <a:gd name="T22" fmla="*/ 4 w 15"/>
                  <a:gd name="T23" fmla="*/ 55 h 55"/>
                  <a:gd name="T24" fmla="*/ 15 w 15"/>
                  <a:gd name="T25" fmla="*/ 53 h 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"/>
                  <a:gd name="T40" fmla="*/ 0 h 55"/>
                  <a:gd name="T41" fmla="*/ 15 w 15"/>
                  <a:gd name="T42" fmla="*/ 55 h 5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" h="55">
                    <a:moveTo>
                      <a:pt x="15" y="53"/>
                    </a:moveTo>
                    <a:lnTo>
                      <a:pt x="15" y="53"/>
                    </a:lnTo>
                    <a:lnTo>
                      <a:pt x="13" y="40"/>
                    </a:lnTo>
                    <a:lnTo>
                      <a:pt x="14" y="25"/>
                    </a:lnTo>
                    <a:lnTo>
                      <a:pt x="13" y="12"/>
                    </a:lnTo>
                    <a:lnTo>
                      <a:pt x="12" y="0"/>
                    </a:lnTo>
                    <a:lnTo>
                      <a:pt x="1" y="0"/>
                    </a:lnTo>
                    <a:lnTo>
                      <a:pt x="0" y="12"/>
                    </a:lnTo>
                    <a:lnTo>
                      <a:pt x="1" y="25"/>
                    </a:lnTo>
                    <a:lnTo>
                      <a:pt x="2" y="40"/>
                    </a:lnTo>
                    <a:lnTo>
                      <a:pt x="4" y="55"/>
                    </a:lnTo>
                    <a:lnTo>
                      <a:pt x="15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" name="Freeform 112"/>
              <p:cNvSpPr>
                <a:spLocks/>
              </p:cNvSpPr>
              <p:nvPr/>
            </p:nvSpPr>
            <p:spPr bwMode="auto">
              <a:xfrm>
                <a:off x="3699" y="1495"/>
                <a:ext cx="8" cy="3"/>
              </a:xfrm>
              <a:custGeom>
                <a:avLst/>
                <a:gdLst>
                  <a:gd name="T0" fmla="*/ 16 w 22"/>
                  <a:gd name="T1" fmla="*/ 0 h 13"/>
                  <a:gd name="T2" fmla="*/ 15 w 22"/>
                  <a:gd name="T3" fmla="*/ 2 h 13"/>
                  <a:gd name="T4" fmla="*/ 15 w 22"/>
                  <a:gd name="T5" fmla="*/ 2 h 13"/>
                  <a:gd name="T6" fmla="*/ 11 w 22"/>
                  <a:gd name="T7" fmla="*/ 2 h 13"/>
                  <a:gd name="T8" fmla="*/ 11 w 22"/>
                  <a:gd name="T9" fmla="*/ 0 h 13"/>
                  <a:gd name="T10" fmla="*/ 11 w 22"/>
                  <a:gd name="T11" fmla="*/ 3 h 13"/>
                  <a:gd name="T12" fmla="*/ 0 w 22"/>
                  <a:gd name="T13" fmla="*/ 5 h 13"/>
                  <a:gd name="T14" fmla="*/ 4 w 22"/>
                  <a:gd name="T15" fmla="*/ 12 h 13"/>
                  <a:gd name="T16" fmla="*/ 11 w 22"/>
                  <a:gd name="T17" fmla="*/ 13 h 13"/>
                  <a:gd name="T18" fmla="*/ 15 w 22"/>
                  <a:gd name="T19" fmla="*/ 13 h 13"/>
                  <a:gd name="T20" fmla="*/ 22 w 22"/>
                  <a:gd name="T21" fmla="*/ 11 h 13"/>
                  <a:gd name="T22" fmla="*/ 21 w 22"/>
                  <a:gd name="T23" fmla="*/ 12 h 13"/>
                  <a:gd name="T24" fmla="*/ 16 w 22"/>
                  <a:gd name="T25" fmla="*/ 0 h 1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2"/>
                  <a:gd name="T40" fmla="*/ 0 h 13"/>
                  <a:gd name="T41" fmla="*/ 22 w 22"/>
                  <a:gd name="T42" fmla="*/ 13 h 1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2" h="13">
                    <a:moveTo>
                      <a:pt x="16" y="0"/>
                    </a:moveTo>
                    <a:lnTo>
                      <a:pt x="15" y="2"/>
                    </a:lnTo>
                    <a:lnTo>
                      <a:pt x="11" y="2"/>
                    </a:lnTo>
                    <a:lnTo>
                      <a:pt x="11" y="0"/>
                    </a:lnTo>
                    <a:lnTo>
                      <a:pt x="11" y="3"/>
                    </a:lnTo>
                    <a:lnTo>
                      <a:pt x="0" y="5"/>
                    </a:lnTo>
                    <a:lnTo>
                      <a:pt x="4" y="12"/>
                    </a:lnTo>
                    <a:lnTo>
                      <a:pt x="11" y="13"/>
                    </a:lnTo>
                    <a:lnTo>
                      <a:pt x="15" y="13"/>
                    </a:lnTo>
                    <a:lnTo>
                      <a:pt x="22" y="11"/>
                    </a:lnTo>
                    <a:lnTo>
                      <a:pt x="21" y="1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" name="Freeform 113"/>
              <p:cNvSpPr>
                <a:spLocks/>
              </p:cNvSpPr>
              <p:nvPr/>
            </p:nvSpPr>
            <p:spPr bwMode="auto">
              <a:xfrm>
                <a:off x="3704" y="1493"/>
                <a:ext cx="7" cy="5"/>
              </a:xfrm>
              <a:custGeom>
                <a:avLst/>
                <a:gdLst>
                  <a:gd name="T0" fmla="*/ 4 w 17"/>
                  <a:gd name="T1" fmla="*/ 0 h 20"/>
                  <a:gd name="T2" fmla="*/ 4 w 17"/>
                  <a:gd name="T3" fmla="*/ 0 h 20"/>
                  <a:gd name="T4" fmla="*/ 5 w 17"/>
                  <a:gd name="T5" fmla="*/ 3 h 20"/>
                  <a:gd name="T6" fmla="*/ 3 w 17"/>
                  <a:gd name="T7" fmla="*/ 6 h 20"/>
                  <a:gd name="T8" fmla="*/ 1 w 17"/>
                  <a:gd name="T9" fmla="*/ 7 h 20"/>
                  <a:gd name="T10" fmla="*/ 0 w 17"/>
                  <a:gd name="T11" fmla="*/ 8 h 20"/>
                  <a:gd name="T12" fmla="*/ 5 w 17"/>
                  <a:gd name="T13" fmla="*/ 20 h 20"/>
                  <a:gd name="T14" fmla="*/ 10 w 17"/>
                  <a:gd name="T15" fmla="*/ 16 h 20"/>
                  <a:gd name="T16" fmla="*/ 13 w 17"/>
                  <a:gd name="T17" fmla="*/ 11 h 20"/>
                  <a:gd name="T18" fmla="*/ 16 w 17"/>
                  <a:gd name="T19" fmla="*/ 5 h 20"/>
                  <a:gd name="T20" fmla="*/ 17 w 17"/>
                  <a:gd name="T21" fmla="*/ 0 h 20"/>
                  <a:gd name="T22" fmla="*/ 17 w 17"/>
                  <a:gd name="T23" fmla="*/ 0 h 20"/>
                  <a:gd name="T24" fmla="*/ 4 w 17"/>
                  <a:gd name="T25" fmla="*/ 0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"/>
                  <a:gd name="T40" fmla="*/ 0 h 20"/>
                  <a:gd name="T41" fmla="*/ 17 w 17"/>
                  <a:gd name="T42" fmla="*/ 20 h 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" h="20">
                    <a:moveTo>
                      <a:pt x="4" y="0"/>
                    </a:moveTo>
                    <a:lnTo>
                      <a:pt x="4" y="0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5" y="20"/>
                    </a:lnTo>
                    <a:lnTo>
                      <a:pt x="10" y="16"/>
                    </a:lnTo>
                    <a:lnTo>
                      <a:pt x="13" y="11"/>
                    </a:lnTo>
                    <a:lnTo>
                      <a:pt x="16" y="5"/>
                    </a:lnTo>
                    <a:lnTo>
                      <a:pt x="17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" name="Freeform 114"/>
              <p:cNvSpPr>
                <a:spLocks/>
              </p:cNvSpPr>
              <p:nvPr/>
            </p:nvSpPr>
            <p:spPr bwMode="auto">
              <a:xfrm>
                <a:off x="3706" y="1481"/>
                <a:ext cx="5" cy="12"/>
              </a:xfrm>
              <a:custGeom>
                <a:avLst/>
                <a:gdLst>
                  <a:gd name="T0" fmla="*/ 0 w 13"/>
                  <a:gd name="T1" fmla="*/ 0 h 48"/>
                  <a:gd name="T2" fmla="*/ 1 w 13"/>
                  <a:gd name="T3" fmla="*/ 0 h 48"/>
                  <a:gd name="T4" fmla="*/ 0 w 13"/>
                  <a:gd name="T5" fmla="*/ 12 h 48"/>
                  <a:gd name="T6" fmla="*/ 0 w 13"/>
                  <a:gd name="T7" fmla="*/ 24 h 48"/>
                  <a:gd name="T8" fmla="*/ 0 w 13"/>
                  <a:gd name="T9" fmla="*/ 37 h 48"/>
                  <a:gd name="T10" fmla="*/ 0 w 13"/>
                  <a:gd name="T11" fmla="*/ 48 h 48"/>
                  <a:gd name="T12" fmla="*/ 13 w 13"/>
                  <a:gd name="T13" fmla="*/ 48 h 48"/>
                  <a:gd name="T14" fmla="*/ 13 w 13"/>
                  <a:gd name="T15" fmla="*/ 37 h 48"/>
                  <a:gd name="T16" fmla="*/ 13 w 13"/>
                  <a:gd name="T17" fmla="*/ 24 h 48"/>
                  <a:gd name="T18" fmla="*/ 13 w 13"/>
                  <a:gd name="T19" fmla="*/ 12 h 48"/>
                  <a:gd name="T20" fmla="*/ 12 w 13"/>
                  <a:gd name="T21" fmla="*/ 0 h 48"/>
                  <a:gd name="T22" fmla="*/ 13 w 13"/>
                  <a:gd name="T23" fmla="*/ 0 h 48"/>
                  <a:gd name="T24" fmla="*/ 0 w 13"/>
                  <a:gd name="T25" fmla="*/ 0 h 4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3"/>
                  <a:gd name="T40" fmla="*/ 0 h 48"/>
                  <a:gd name="T41" fmla="*/ 13 w 13"/>
                  <a:gd name="T42" fmla="*/ 48 h 4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3" h="48">
                    <a:moveTo>
                      <a:pt x="0" y="0"/>
                    </a:moveTo>
                    <a:lnTo>
                      <a:pt x="1" y="0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0" y="37"/>
                    </a:lnTo>
                    <a:lnTo>
                      <a:pt x="0" y="48"/>
                    </a:lnTo>
                    <a:lnTo>
                      <a:pt x="13" y="48"/>
                    </a:lnTo>
                    <a:lnTo>
                      <a:pt x="13" y="37"/>
                    </a:lnTo>
                    <a:lnTo>
                      <a:pt x="13" y="24"/>
                    </a:lnTo>
                    <a:lnTo>
                      <a:pt x="13" y="12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9" name="Freeform 115"/>
              <p:cNvSpPr>
                <a:spLocks/>
              </p:cNvSpPr>
              <p:nvPr/>
            </p:nvSpPr>
            <p:spPr bwMode="auto">
              <a:xfrm>
                <a:off x="3706" y="1474"/>
                <a:ext cx="5" cy="7"/>
              </a:xfrm>
              <a:custGeom>
                <a:avLst/>
                <a:gdLst>
                  <a:gd name="T0" fmla="*/ 4 w 14"/>
                  <a:gd name="T1" fmla="*/ 0 h 28"/>
                  <a:gd name="T2" fmla="*/ 3 w 14"/>
                  <a:gd name="T3" fmla="*/ 1 h 28"/>
                  <a:gd name="T4" fmla="*/ 2 w 14"/>
                  <a:gd name="T5" fmla="*/ 8 h 28"/>
                  <a:gd name="T6" fmla="*/ 0 w 14"/>
                  <a:gd name="T7" fmla="*/ 16 h 28"/>
                  <a:gd name="T8" fmla="*/ 2 w 14"/>
                  <a:gd name="T9" fmla="*/ 22 h 28"/>
                  <a:gd name="T10" fmla="*/ 1 w 14"/>
                  <a:gd name="T11" fmla="*/ 28 h 28"/>
                  <a:gd name="T12" fmla="*/ 14 w 14"/>
                  <a:gd name="T13" fmla="*/ 28 h 28"/>
                  <a:gd name="T14" fmla="*/ 13 w 14"/>
                  <a:gd name="T15" fmla="*/ 22 h 28"/>
                  <a:gd name="T16" fmla="*/ 13 w 14"/>
                  <a:gd name="T17" fmla="*/ 16 h 28"/>
                  <a:gd name="T18" fmla="*/ 13 w 14"/>
                  <a:gd name="T19" fmla="*/ 10 h 28"/>
                  <a:gd name="T20" fmla="*/ 14 w 14"/>
                  <a:gd name="T21" fmla="*/ 8 h 28"/>
                  <a:gd name="T22" fmla="*/ 13 w 14"/>
                  <a:gd name="T23" fmla="*/ 9 h 28"/>
                  <a:gd name="T24" fmla="*/ 4 w 14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28"/>
                  <a:gd name="T41" fmla="*/ 14 w 14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28">
                    <a:moveTo>
                      <a:pt x="4" y="0"/>
                    </a:moveTo>
                    <a:lnTo>
                      <a:pt x="3" y="1"/>
                    </a:lnTo>
                    <a:lnTo>
                      <a:pt x="2" y="8"/>
                    </a:lnTo>
                    <a:lnTo>
                      <a:pt x="0" y="16"/>
                    </a:lnTo>
                    <a:lnTo>
                      <a:pt x="2" y="22"/>
                    </a:lnTo>
                    <a:lnTo>
                      <a:pt x="1" y="28"/>
                    </a:lnTo>
                    <a:lnTo>
                      <a:pt x="14" y="28"/>
                    </a:lnTo>
                    <a:lnTo>
                      <a:pt x="13" y="22"/>
                    </a:lnTo>
                    <a:lnTo>
                      <a:pt x="13" y="16"/>
                    </a:lnTo>
                    <a:lnTo>
                      <a:pt x="13" y="10"/>
                    </a:lnTo>
                    <a:lnTo>
                      <a:pt x="14" y="8"/>
                    </a:lnTo>
                    <a:lnTo>
                      <a:pt x="13" y="9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0" name="Freeform 116"/>
              <p:cNvSpPr>
                <a:spLocks/>
              </p:cNvSpPr>
              <p:nvPr/>
            </p:nvSpPr>
            <p:spPr bwMode="auto">
              <a:xfrm>
                <a:off x="3707" y="1472"/>
                <a:ext cx="8" cy="4"/>
              </a:xfrm>
              <a:custGeom>
                <a:avLst/>
                <a:gdLst>
                  <a:gd name="T0" fmla="*/ 18 w 21"/>
                  <a:gd name="T1" fmla="*/ 0 h 18"/>
                  <a:gd name="T2" fmla="*/ 18 w 21"/>
                  <a:gd name="T3" fmla="*/ 0 h 18"/>
                  <a:gd name="T4" fmla="*/ 14 w 21"/>
                  <a:gd name="T5" fmla="*/ 1 h 18"/>
                  <a:gd name="T6" fmla="*/ 10 w 21"/>
                  <a:gd name="T7" fmla="*/ 3 h 18"/>
                  <a:gd name="T8" fmla="*/ 5 w 21"/>
                  <a:gd name="T9" fmla="*/ 5 h 18"/>
                  <a:gd name="T10" fmla="*/ 0 w 21"/>
                  <a:gd name="T11" fmla="*/ 9 h 18"/>
                  <a:gd name="T12" fmla="*/ 9 w 21"/>
                  <a:gd name="T13" fmla="*/ 18 h 18"/>
                  <a:gd name="T14" fmla="*/ 10 w 21"/>
                  <a:gd name="T15" fmla="*/ 17 h 18"/>
                  <a:gd name="T16" fmla="*/ 14 w 21"/>
                  <a:gd name="T17" fmla="*/ 15 h 18"/>
                  <a:gd name="T18" fmla="*/ 18 w 21"/>
                  <a:gd name="T19" fmla="*/ 12 h 18"/>
                  <a:gd name="T20" fmla="*/ 21 w 21"/>
                  <a:gd name="T21" fmla="*/ 11 h 18"/>
                  <a:gd name="T22" fmla="*/ 21 w 21"/>
                  <a:gd name="T23" fmla="*/ 11 h 18"/>
                  <a:gd name="T24" fmla="*/ 18 w 21"/>
                  <a:gd name="T25" fmla="*/ 0 h 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18"/>
                  <a:gd name="T41" fmla="*/ 21 w 21"/>
                  <a:gd name="T42" fmla="*/ 18 h 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18">
                    <a:moveTo>
                      <a:pt x="18" y="0"/>
                    </a:moveTo>
                    <a:lnTo>
                      <a:pt x="18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0" y="9"/>
                    </a:lnTo>
                    <a:lnTo>
                      <a:pt x="9" y="18"/>
                    </a:lnTo>
                    <a:lnTo>
                      <a:pt x="10" y="17"/>
                    </a:lnTo>
                    <a:lnTo>
                      <a:pt x="14" y="15"/>
                    </a:lnTo>
                    <a:lnTo>
                      <a:pt x="18" y="12"/>
                    </a:lnTo>
                    <a:lnTo>
                      <a:pt x="21" y="1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1" name="Freeform 117"/>
              <p:cNvSpPr>
                <a:spLocks/>
              </p:cNvSpPr>
              <p:nvPr/>
            </p:nvSpPr>
            <p:spPr bwMode="auto">
              <a:xfrm>
                <a:off x="3714" y="1467"/>
                <a:ext cx="11" cy="8"/>
              </a:xfrm>
              <a:custGeom>
                <a:avLst/>
                <a:gdLst>
                  <a:gd name="T0" fmla="*/ 23 w 30"/>
                  <a:gd name="T1" fmla="*/ 0 h 28"/>
                  <a:gd name="T2" fmla="*/ 23 w 30"/>
                  <a:gd name="T3" fmla="*/ 0 h 28"/>
                  <a:gd name="T4" fmla="*/ 17 w 30"/>
                  <a:gd name="T5" fmla="*/ 5 h 28"/>
                  <a:gd name="T6" fmla="*/ 11 w 30"/>
                  <a:gd name="T7" fmla="*/ 10 h 28"/>
                  <a:gd name="T8" fmla="*/ 6 w 30"/>
                  <a:gd name="T9" fmla="*/ 13 h 28"/>
                  <a:gd name="T10" fmla="*/ 0 w 30"/>
                  <a:gd name="T11" fmla="*/ 17 h 28"/>
                  <a:gd name="T12" fmla="*/ 3 w 30"/>
                  <a:gd name="T13" fmla="*/ 28 h 28"/>
                  <a:gd name="T14" fmla="*/ 12 w 30"/>
                  <a:gd name="T15" fmla="*/ 25 h 28"/>
                  <a:gd name="T16" fmla="*/ 18 w 30"/>
                  <a:gd name="T17" fmla="*/ 19 h 28"/>
                  <a:gd name="T18" fmla="*/ 23 w 30"/>
                  <a:gd name="T19" fmla="*/ 14 h 28"/>
                  <a:gd name="T20" fmla="*/ 30 w 30"/>
                  <a:gd name="T21" fmla="*/ 11 h 28"/>
                  <a:gd name="T22" fmla="*/ 30 w 30"/>
                  <a:gd name="T23" fmla="*/ 11 h 28"/>
                  <a:gd name="T24" fmla="*/ 23 w 30"/>
                  <a:gd name="T25" fmla="*/ 0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0"/>
                  <a:gd name="T40" fmla="*/ 0 h 28"/>
                  <a:gd name="T41" fmla="*/ 30 w 30"/>
                  <a:gd name="T42" fmla="*/ 28 h 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0" h="28">
                    <a:moveTo>
                      <a:pt x="23" y="0"/>
                    </a:moveTo>
                    <a:lnTo>
                      <a:pt x="23" y="0"/>
                    </a:lnTo>
                    <a:lnTo>
                      <a:pt x="17" y="5"/>
                    </a:lnTo>
                    <a:lnTo>
                      <a:pt x="11" y="10"/>
                    </a:lnTo>
                    <a:lnTo>
                      <a:pt x="6" y="13"/>
                    </a:lnTo>
                    <a:lnTo>
                      <a:pt x="0" y="17"/>
                    </a:lnTo>
                    <a:lnTo>
                      <a:pt x="3" y="28"/>
                    </a:lnTo>
                    <a:lnTo>
                      <a:pt x="12" y="25"/>
                    </a:lnTo>
                    <a:lnTo>
                      <a:pt x="18" y="19"/>
                    </a:lnTo>
                    <a:lnTo>
                      <a:pt x="23" y="14"/>
                    </a:lnTo>
                    <a:lnTo>
                      <a:pt x="30" y="1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2" name="Freeform 118"/>
              <p:cNvSpPr>
                <a:spLocks/>
              </p:cNvSpPr>
              <p:nvPr/>
            </p:nvSpPr>
            <p:spPr bwMode="auto">
              <a:xfrm>
                <a:off x="3723" y="1462"/>
                <a:ext cx="13" cy="8"/>
              </a:xfrm>
              <a:custGeom>
                <a:avLst/>
                <a:gdLst>
                  <a:gd name="T0" fmla="*/ 26 w 37"/>
                  <a:gd name="T1" fmla="*/ 0 h 34"/>
                  <a:gd name="T2" fmla="*/ 26 w 37"/>
                  <a:gd name="T3" fmla="*/ 0 h 34"/>
                  <a:gd name="T4" fmla="*/ 23 w 37"/>
                  <a:gd name="T5" fmla="*/ 7 h 34"/>
                  <a:gd name="T6" fmla="*/ 17 w 37"/>
                  <a:gd name="T7" fmla="*/ 12 h 34"/>
                  <a:gd name="T8" fmla="*/ 9 w 37"/>
                  <a:gd name="T9" fmla="*/ 18 h 34"/>
                  <a:gd name="T10" fmla="*/ 0 w 37"/>
                  <a:gd name="T11" fmla="*/ 23 h 34"/>
                  <a:gd name="T12" fmla="*/ 7 w 37"/>
                  <a:gd name="T13" fmla="*/ 34 h 34"/>
                  <a:gd name="T14" fmla="*/ 15 w 37"/>
                  <a:gd name="T15" fmla="*/ 27 h 34"/>
                  <a:gd name="T16" fmla="*/ 23 w 37"/>
                  <a:gd name="T17" fmla="*/ 21 h 34"/>
                  <a:gd name="T18" fmla="*/ 32 w 37"/>
                  <a:gd name="T19" fmla="*/ 13 h 34"/>
                  <a:gd name="T20" fmla="*/ 37 w 37"/>
                  <a:gd name="T21" fmla="*/ 4 h 34"/>
                  <a:gd name="T22" fmla="*/ 37 w 37"/>
                  <a:gd name="T23" fmla="*/ 4 h 34"/>
                  <a:gd name="T24" fmla="*/ 26 w 37"/>
                  <a:gd name="T25" fmla="*/ 0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7"/>
                  <a:gd name="T40" fmla="*/ 0 h 34"/>
                  <a:gd name="T41" fmla="*/ 37 w 37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7" h="34">
                    <a:moveTo>
                      <a:pt x="26" y="0"/>
                    </a:moveTo>
                    <a:lnTo>
                      <a:pt x="26" y="0"/>
                    </a:lnTo>
                    <a:lnTo>
                      <a:pt x="23" y="7"/>
                    </a:lnTo>
                    <a:lnTo>
                      <a:pt x="17" y="12"/>
                    </a:lnTo>
                    <a:lnTo>
                      <a:pt x="9" y="18"/>
                    </a:lnTo>
                    <a:lnTo>
                      <a:pt x="0" y="23"/>
                    </a:lnTo>
                    <a:lnTo>
                      <a:pt x="7" y="34"/>
                    </a:lnTo>
                    <a:lnTo>
                      <a:pt x="15" y="27"/>
                    </a:lnTo>
                    <a:lnTo>
                      <a:pt x="23" y="21"/>
                    </a:lnTo>
                    <a:lnTo>
                      <a:pt x="32" y="13"/>
                    </a:lnTo>
                    <a:lnTo>
                      <a:pt x="37" y="4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3" name="Freeform 119"/>
              <p:cNvSpPr>
                <a:spLocks/>
              </p:cNvSpPr>
              <p:nvPr/>
            </p:nvSpPr>
            <p:spPr bwMode="auto">
              <a:xfrm>
                <a:off x="1884" y="1739"/>
                <a:ext cx="504" cy="166"/>
              </a:xfrm>
              <a:custGeom>
                <a:avLst/>
                <a:gdLst>
                  <a:gd name="T0" fmla="*/ 234 w 1326"/>
                  <a:gd name="T1" fmla="*/ 0 h 664"/>
                  <a:gd name="T2" fmla="*/ 1254 w 1326"/>
                  <a:gd name="T3" fmla="*/ 0 h 664"/>
                  <a:gd name="T4" fmla="*/ 1326 w 1326"/>
                  <a:gd name="T5" fmla="*/ 664 h 664"/>
                  <a:gd name="T6" fmla="*/ 0 w 1326"/>
                  <a:gd name="T7" fmla="*/ 579 h 664"/>
                  <a:gd name="T8" fmla="*/ 234 w 1326"/>
                  <a:gd name="T9" fmla="*/ 0 h 6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6"/>
                  <a:gd name="T16" fmla="*/ 0 h 664"/>
                  <a:gd name="T17" fmla="*/ 1326 w 1326"/>
                  <a:gd name="T18" fmla="*/ 664 h 6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6" h="664">
                    <a:moveTo>
                      <a:pt x="234" y="0"/>
                    </a:moveTo>
                    <a:lnTo>
                      <a:pt x="1254" y="0"/>
                    </a:lnTo>
                    <a:lnTo>
                      <a:pt x="1326" y="664"/>
                    </a:lnTo>
                    <a:lnTo>
                      <a:pt x="0" y="579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4" name="Freeform 120"/>
              <p:cNvSpPr>
                <a:spLocks/>
              </p:cNvSpPr>
              <p:nvPr/>
            </p:nvSpPr>
            <p:spPr bwMode="auto">
              <a:xfrm>
                <a:off x="3224" y="1803"/>
                <a:ext cx="846" cy="216"/>
              </a:xfrm>
              <a:custGeom>
                <a:avLst/>
                <a:gdLst>
                  <a:gd name="T0" fmla="*/ 0 w 2227"/>
                  <a:gd name="T1" fmla="*/ 238 h 867"/>
                  <a:gd name="T2" fmla="*/ 883 w 2227"/>
                  <a:gd name="T3" fmla="*/ 0 h 867"/>
                  <a:gd name="T4" fmla="*/ 2227 w 2227"/>
                  <a:gd name="T5" fmla="*/ 417 h 867"/>
                  <a:gd name="T6" fmla="*/ 1387 w 2227"/>
                  <a:gd name="T7" fmla="*/ 867 h 867"/>
                  <a:gd name="T8" fmla="*/ 0 w 2227"/>
                  <a:gd name="T9" fmla="*/ 238 h 8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27"/>
                  <a:gd name="T16" fmla="*/ 0 h 867"/>
                  <a:gd name="T17" fmla="*/ 2227 w 2227"/>
                  <a:gd name="T18" fmla="*/ 867 h 8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27" h="867">
                    <a:moveTo>
                      <a:pt x="0" y="238"/>
                    </a:moveTo>
                    <a:lnTo>
                      <a:pt x="883" y="0"/>
                    </a:lnTo>
                    <a:lnTo>
                      <a:pt x="2227" y="417"/>
                    </a:lnTo>
                    <a:lnTo>
                      <a:pt x="1387" y="867"/>
                    </a:lnTo>
                    <a:lnTo>
                      <a:pt x="0" y="2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5" name="Freeform 121"/>
              <p:cNvSpPr>
                <a:spLocks/>
              </p:cNvSpPr>
              <p:nvPr/>
            </p:nvSpPr>
            <p:spPr bwMode="auto">
              <a:xfrm>
                <a:off x="1309" y="947"/>
                <a:ext cx="1711" cy="1254"/>
              </a:xfrm>
              <a:custGeom>
                <a:avLst/>
                <a:gdLst>
                  <a:gd name="T0" fmla="*/ 2286 w 4502"/>
                  <a:gd name="T1" fmla="*/ 4030 h 5018"/>
                  <a:gd name="T2" fmla="*/ 2353 w 4502"/>
                  <a:gd name="T3" fmla="*/ 3673 h 5018"/>
                  <a:gd name="T4" fmla="*/ 2463 w 4502"/>
                  <a:gd name="T5" fmla="*/ 3524 h 5018"/>
                  <a:gd name="T6" fmla="*/ 2513 w 4502"/>
                  <a:gd name="T7" fmla="*/ 3354 h 5018"/>
                  <a:gd name="T8" fmla="*/ 2422 w 4502"/>
                  <a:gd name="T9" fmla="*/ 3237 h 5018"/>
                  <a:gd name="T10" fmla="*/ 2427 w 4502"/>
                  <a:gd name="T11" fmla="*/ 3120 h 5018"/>
                  <a:gd name="T12" fmla="*/ 2450 w 4502"/>
                  <a:gd name="T13" fmla="*/ 3015 h 5018"/>
                  <a:gd name="T14" fmla="*/ 2412 w 4502"/>
                  <a:gd name="T15" fmla="*/ 2912 h 5018"/>
                  <a:gd name="T16" fmla="*/ 2329 w 4502"/>
                  <a:gd name="T17" fmla="*/ 2799 h 5018"/>
                  <a:gd name="T18" fmla="*/ 2182 w 4502"/>
                  <a:gd name="T19" fmla="*/ 2745 h 5018"/>
                  <a:gd name="T20" fmla="*/ 1884 w 4502"/>
                  <a:gd name="T21" fmla="*/ 2599 h 5018"/>
                  <a:gd name="T22" fmla="*/ 1956 w 4502"/>
                  <a:gd name="T23" fmla="*/ 2908 h 5018"/>
                  <a:gd name="T24" fmla="*/ 1904 w 4502"/>
                  <a:gd name="T25" fmla="*/ 2931 h 5018"/>
                  <a:gd name="T26" fmla="*/ 1857 w 4502"/>
                  <a:gd name="T27" fmla="*/ 3032 h 5018"/>
                  <a:gd name="T28" fmla="*/ 1707 w 4502"/>
                  <a:gd name="T29" fmla="*/ 3129 h 5018"/>
                  <a:gd name="T30" fmla="*/ 1494 w 4502"/>
                  <a:gd name="T31" fmla="*/ 3076 h 5018"/>
                  <a:gd name="T32" fmla="*/ 1281 w 4502"/>
                  <a:gd name="T33" fmla="*/ 3046 h 5018"/>
                  <a:gd name="T34" fmla="*/ 1177 w 4502"/>
                  <a:gd name="T35" fmla="*/ 2688 h 5018"/>
                  <a:gd name="T36" fmla="*/ 1011 w 4502"/>
                  <a:gd name="T37" fmla="*/ 2525 h 5018"/>
                  <a:gd name="T38" fmla="*/ 917 w 4502"/>
                  <a:gd name="T39" fmla="*/ 2461 h 5018"/>
                  <a:gd name="T40" fmla="*/ 895 w 4502"/>
                  <a:gd name="T41" fmla="*/ 2233 h 5018"/>
                  <a:gd name="T42" fmla="*/ 847 w 4502"/>
                  <a:gd name="T43" fmla="*/ 2124 h 5018"/>
                  <a:gd name="T44" fmla="*/ 955 w 4502"/>
                  <a:gd name="T45" fmla="*/ 1970 h 5018"/>
                  <a:gd name="T46" fmla="*/ 1027 w 4502"/>
                  <a:gd name="T47" fmla="*/ 1950 h 5018"/>
                  <a:gd name="T48" fmla="*/ 1086 w 4502"/>
                  <a:gd name="T49" fmla="*/ 1901 h 5018"/>
                  <a:gd name="T50" fmla="*/ 1110 w 4502"/>
                  <a:gd name="T51" fmla="*/ 1861 h 5018"/>
                  <a:gd name="T52" fmla="*/ 1218 w 4502"/>
                  <a:gd name="T53" fmla="*/ 1830 h 5018"/>
                  <a:gd name="T54" fmla="*/ 1258 w 4502"/>
                  <a:gd name="T55" fmla="*/ 1624 h 5018"/>
                  <a:gd name="T56" fmla="*/ 1326 w 4502"/>
                  <a:gd name="T57" fmla="*/ 1424 h 5018"/>
                  <a:gd name="T58" fmla="*/ 1399 w 4502"/>
                  <a:gd name="T59" fmla="*/ 1295 h 5018"/>
                  <a:gd name="T60" fmla="*/ 1449 w 4502"/>
                  <a:gd name="T61" fmla="*/ 1274 h 5018"/>
                  <a:gd name="T62" fmla="*/ 1462 w 4502"/>
                  <a:gd name="T63" fmla="*/ 1222 h 5018"/>
                  <a:gd name="T64" fmla="*/ 1496 w 4502"/>
                  <a:gd name="T65" fmla="*/ 1217 h 5018"/>
                  <a:gd name="T66" fmla="*/ 1547 w 4502"/>
                  <a:gd name="T67" fmla="*/ 1188 h 5018"/>
                  <a:gd name="T68" fmla="*/ 1587 w 4502"/>
                  <a:gd name="T69" fmla="*/ 1154 h 5018"/>
                  <a:gd name="T70" fmla="*/ 1646 w 4502"/>
                  <a:gd name="T71" fmla="*/ 1159 h 5018"/>
                  <a:gd name="T72" fmla="*/ 1645 w 4502"/>
                  <a:gd name="T73" fmla="*/ 939 h 5018"/>
                  <a:gd name="T74" fmla="*/ 1613 w 4502"/>
                  <a:gd name="T75" fmla="*/ 820 h 5018"/>
                  <a:gd name="T76" fmla="*/ 1522 w 4502"/>
                  <a:gd name="T77" fmla="*/ 572 h 5018"/>
                  <a:gd name="T78" fmla="*/ 1433 w 4502"/>
                  <a:gd name="T79" fmla="*/ 526 h 5018"/>
                  <a:gd name="T80" fmla="*/ 1362 w 4502"/>
                  <a:gd name="T81" fmla="*/ 496 h 5018"/>
                  <a:gd name="T82" fmla="*/ 1321 w 4502"/>
                  <a:gd name="T83" fmla="*/ 477 h 5018"/>
                  <a:gd name="T84" fmla="*/ 1284 w 4502"/>
                  <a:gd name="T85" fmla="*/ 407 h 5018"/>
                  <a:gd name="T86" fmla="*/ 1225 w 4502"/>
                  <a:gd name="T87" fmla="*/ 358 h 5018"/>
                  <a:gd name="T88" fmla="*/ 1130 w 4502"/>
                  <a:gd name="T89" fmla="*/ 276 h 5018"/>
                  <a:gd name="T90" fmla="*/ 1061 w 4502"/>
                  <a:gd name="T91" fmla="*/ 197 h 5018"/>
                  <a:gd name="T92" fmla="*/ 951 w 4502"/>
                  <a:gd name="T93" fmla="*/ 169 h 5018"/>
                  <a:gd name="T94" fmla="*/ 881 w 4502"/>
                  <a:gd name="T95" fmla="*/ 129 h 5018"/>
                  <a:gd name="T96" fmla="*/ 843 w 4502"/>
                  <a:gd name="T97" fmla="*/ 85 h 5018"/>
                  <a:gd name="T98" fmla="*/ 742 w 4502"/>
                  <a:gd name="T99" fmla="*/ 36 h 5018"/>
                  <a:gd name="T100" fmla="*/ 645 w 4502"/>
                  <a:gd name="T101" fmla="*/ 21 h 5018"/>
                  <a:gd name="T102" fmla="*/ 563 w 4502"/>
                  <a:gd name="T103" fmla="*/ 27 h 5018"/>
                  <a:gd name="T104" fmla="*/ 441 w 4502"/>
                  <a:gd name="T105" fmla="*/ 43 h 5018"/>
                  <a:gd name="T106" fmla="*/ 338 w 4502"/>
                  <a:gd name="T107" fmla="*/ 74 h 5018"/>
                  <a:gd name="T108" fmla="*/ 290 w 4502"/>
                  <a:gd name="T109" fmla="*/ 140 h 5018"/>
                  <a:gd name="T110" fmla="*/ 191 w 4502"/>
                  <a:gd name="T111" fmla="*/ 219 h 5018"/>
                  <a:gd name="T112" fmla="*/ 104 w 4502"/>
                  <a:gd name="T113" fmla="*/ 311 h 501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502"/>
                  <a:gd name="T172" fmla="*/ 0 h 5018"/>
                  <a:gd name="T173" fmla="*/ 4502 w 4502"/>
                  <a:gd name="T174" fmla="*/ 5018 h 501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502" h="5018">
                    <a:moveTo>
                      <a:pt x="0" y="5018"/>
                    </a:moveTo>
                    <a:lnTo>
                      <a:pt x="4502" y="5013"/>
                    </a:lnTo>
                    <a:lnTo>
                      <a:pt x="2184" y="4122"/>
                    </a:lnTo>
                    <a:lnTo>
                      <a:pt x="2209" y="4107"/>
                    </a:lnTo>
                    <a:lnTo>
                      <a:pt x="2231" y="4091"/>
                    </a:lnTo>
                    <a:lnTo>
                      <a:pt x="2252" y="4072"/>
                    </a:lnTo>
                    <a:lnTo>
                      <a:pt x="2271" y="4051"/>
                    </a:lnTo>
                    <a:lnTo>
                      <a:pt x="2286" y="4030"/>
                    </a:lnTo>
                    <a:lnTo>
                      <a:pt x="2300" y="4006"/>
                    </a:lnTo>
                    <a:lnTo>
                      <a:pt x="2313" y="3981"/>
                    </a:lnTo>
                    <a:lnTo>
                      <a:pt x="2324" y="3954"/>
                    </a:lnTo>
                    <a:lnTo>
                      <a:pt x="2332" y="3887"/>
                    </a:lnTo>
                    <a:lnTo>
                      <a:pt x="2329" y="3818"/>
                    </a:lnTo>
                    <a:lnTo>
                      <a:pt x="2327" y="3752"/>
                    </a:lnTo>
                    <a:lnTo>
                      <a:pt x="2335" y="3691"/>
                    </a:lnTo>
                    <a:lnTo>
                      <a:pt x="2353" y="3673"/>
                    </a:lnTo>
                    <a:lnTo>
                      <a:pt x="2370" y="3656"/>
                    </a:lnTo>
                    <a:lnTo>
                      <a:pt x="2386" y="3638"/>
                    </a:lnTo>
                    <a:lnTo>
                      <a:pt x="2401" y="3620"/>
                    </a:lnTo>
                    <a:lnTo>
                      <a:pt x="2415" y="3602"/>
                    </a:lnTo>
                    <a:lnTo>
                      <a:pt x="2428" y="3583"/>
                    </a:lnTo>
                    <a:lnTo>
                      <a:pt x="2440" y="3564"/>
                    </a:lnTo>
                    <a:lnTo>
                      <a:pt x="2452" y="3544"/>
                    </a:lnTo>
                    <a:lnTo>
                      <a:pt x="2463" y="3524"/>
                    </a:lnTo>
                    <a:lnTo>
                      <a:pt x="2474" y="3503"/>
                    </a:lnTo>
                    <a:lnTo>
                      <a:pt x="2484" y="3483"/>
                    </a:lnTo>
                    <a:lnTo>
                      <a:pt x="2493" y="3461"/>
                    </a:lnTo>
                    <a:lnTo>
                      <a:pt x="2501" y="3439"/>
                    </a:lnTo>
                    <a:lnTo>
                      <a:pt x="2509" y="3418"/>
                    </a:lnTo>
                    <a:lnTo>
                      <a:pt x="2517" y="3395"/>
                    </a:lnTo>
                    <a:lnTo>
                      <a:pt x="2523" y="3372"/>
                    </a:lnTo>
                    <a:lnTo>
                      <a:pt x="2513" y="3354"/>
                    </a:lnTo>
                    <a:lnTo>
                      <a:pt x="2504" y="3337"/>
                    </a:lnTo>
                    <a:lnTo>
                      <a:pt x="2494" y="3321"/>
                    </a:lnTo>
                    <a:lnTo>
                      <a:pt x="2483" y="3305"/>
                    </a:lnTo>
                    <a:lnTo>
                      <a:pt x="2472" y="3289"/>
                    </a:lnTo>
                    <a:lnTo>
                      <a:pt x="2459" y="3274"/>
                    </a:lnTo>
                    <a:lnTo>
                      <a:pt x="2445" y="3260"/>
                    </a:lnTo>
                    <a:lnTo>
                      <a:pt x="2430" y="3246"/>
                    </a:lnTo>
                    <a:lnTo>
                      <a:pt x="2422" y="3237"/>
                    </a:lnTo>
                    <a:lnTo>
                      <a:pt x="2413" y="3229"/>
                    </a:lnTo>
                    <a:lnTo>
                      <a:pt x="2406" y="3221"/>
                    </a:lnTo>
                    <a:lnTo>
                      <a:pt x="2406" y="3212"/>
                    </a:lnTo>
                    <a:lnTo>
                      <a:pt x="2409" y="3193"/>
                    </a:lnTo>
                    <a:lnTo>
                      <a:pt x="2412" y="3173"/>
                    </a:lnTo>
                    <a:lnTo>
                      <a:pt x="2416" y="3154"/>
                    </a:lnTo>
                    <a:lnTo>
                      <a:pt x="2421" y="3137"/>
                    </a:lnTo>
                    <a:lnTo>
                      <a:pt x="2427" y="3120"/>
                    </a:lnTo>
                    <a:lnTo>
                      <a:pt x="2435" y="3104"/>
                    </a:lnTo>
                    <a:lnTo>
                      <a:pt x="2446" y="3090"/>
                    </a:lnTo>
                    <a:lnTo>
                      <a:pt x="2459" y="3076"/>
                    </a:lnTo>
                    <a:lnTo>
                      <a:pt x="2464" y="3061"/>
                    </a:lnTo>
                    <a:lnTo>
                      <a:pt x="2465" y="3048"/>
                    </a:lnTo>
                    <a:lnTo>
                      <a:pt x="2463" y="3035"/>
                    </a:lnTo>
                    <a:lnTo>
                      <a:pt x="2457" y="3023"/>
                    </a:lnTo>
                    <a:lnTo>
                      <a:pt x="2450" y="3015"/>
                    </a:lnTo>
                    <a:lnTo>
                      <a:pt x="2446" y="3008"/>
                    </a:lnTo>
                    <a:lnTo>
                      <a:pt x="2443" y="3000"/>
                    </a:lnTo>
                    <a:lnTo>
                      <a:pt x="2443" y="2991"/>
                    </a:lnTo>
                    <a:lnTo>
                      <a:pt x="2444" y="2970"/>
                    </a:lnTo>
                    <a:lnTo>
                      <a:pt x="2444" y="2951"/>
                    </a:lnTo>
                    <a:lnTo>
                      <a:pt x="2440" y="2933"/>
                    </a:lnTo>
                    <a:lnTo>
                      <a:pt x="2431" y="2920"/>
                    </a:lnTo>
                    <a:lnTo>
                      <a:pt x="2412" y="2912"/>
                    </a:lnTo>
                    <a:lnTo>
                      <a:pt x="2400" y="2899"/>
                    </a:lnTo>
                    <a:lnTo>
                      <a:pt x="2391" y="2882"/>
                    </a:lnTo>
                    <a:lnTo>
                      <a:pt x="2387" y="2863"/>
                    </a:lnTo>
                    <a:lnTo>
                      <a:pt x="2382" y="2842"/>
                    </a:lnTo>
                    <a:lnTo>
                      <a:pt x="2376" y="2824"/>
                    </a:lnTo>
                    <a:lnTo>
                      <a:pt x="2366" y="2809"/>
                    </a:lnTo>
                    <a:lnTo>
                      <a:pt x="2352" y="2799"/>
                    </a:lnTo>
                    <a:lnTo>
                      <a:pt x="2329" y="2799"/>
                    </a:lnTo>
                    <a:lnTo>
                      <a:pt x="2309" y="2795"/>
                    </a:lnTo>
                    <a:lnTo>
                      <a:pt x="2290" y="2787"/>
                    </a:lnTo>
                    <a:lnTo>
                      <a:pt x="2274" y="2778"/>
                    </a:lnTo>
                    <a:lnTo>
                      <a:pt x="2258" y="2767"/>
                    </a:lnTo>
                    <a:lnTo>
                      <a:pt x="2241" y="2755"/>
                    </a:lnTo>
                    <a:lnTo>
                      <a:pt x="2226" y="2745"/>
                    </a:lnTo>
                    <a:lnTo>
                      <a:pt x="2211" y="2737"/>
                    </a:lnTo>
                    <a:lnTo>
                      <a:pt x="2182" y="2745"/>
                    </a:lnTo>
                    <a:lnTo>
                      <a:pt x="2156" y="2756"/>
                    </a:lnTo>
                    <a:lnTo>
                      <a:pt x="2134" y="2770"/>
                    </a:lnTo>
                    <a:lnTo>
                      <a:pt x="2112" y="2785"/>
                    </a:lnTo>
                    <a:lnTo>
                      <a:pt x="2093" y="2801"/>
                    </a:lnTo>
                    <a:lnTo>
                      <a:pt x="2075" y="2819"/>
                    </a:lnTo>
                    <a:lnTo>
                      <a:pt x="2058" y="2837"/>
                    </a:lnTo>
                    <a:lnTo>
                      <a:pt x="2042" y="2856"/>
                    </a:lnTo>
                    <a:lnTo>
                      <a:pt x="1884" y="2599"/>
                    </a:lnTo>
                    <a:lnTo>
                      <a:pt x="1876" y="2597"/>
                    </a:lnTo>
                    <a:lnTo>
                      <a:pt x="1868" y="2598"/>
                    </a:lnTo>
                    <a:lnTo>
                      <a:pt x="1860" y="2600"/>
                    </a:lnTo>
                    <a:lnTo>
                      <a:pt x="1856" y="2605"/>
                    </a:lnTo>
                    <a:lnTo>
                      <a:pt x="1967" y="2889"/>
                    </a:lnTo>
                    <a:lnTo>
                      <a:pt x="1963" y="2896"/>
                    </a:lnTo>
                    <a:lnTo>
                      <a:pt x="1959" y="2901"/>
                    </a:lnTo>
                    <a:lnTo>
                      <a:pt x="1956" y="2908"/>
                    </a:lnTo>
                    <a:lnTo>
                      <a:pt x="1953" y="2914"/>
                    </a:lnTo>
                    <a:lnTo>
                      <a:pt x="1949" y="2921"/>
                    </a:lnTo>
                    <a:lnTo>
                      <a:pt x="1944" y="2925"/>
                    </a:lnTo>
                    <a:lnTo>
                      <a:pt x="1940" y="2930"/>
                    </a:lnTo>
                    <a:lnTo>
                      <a:pt x="1934" y="2933"/>
                    </a:lnTo>
                    <a:lnTo>
                      <a:pt x="1924" y="2931"/>
                    </a:lnTo>
                    <a:lnTo>
                      <a:pt x="1914" y="2930"/>
                    </a:lnTo>
                    <a:lnTo>
                      <a:pt x="1904" y="2931"/>
                    </a:lnTo>
                    <a:lnTo>
                      <a:pt x="1894" y="2932"/>
                    </a:lnTo>
                    <a:lnTo>
                      <a:pt x="1885" y="2936"/>
                    </a:lnTo>
                    <a:lnTo>
                      <a:pt x="1878" y="2939"/>
                    </a:lnTo>
                    <a:lnTo>
                      <a:pt x="1870" y="2944"/>
                    </a:lnTo>
                    <a:lnTo>
                      <a:pt x="1865" y="2949"/>
                    </a:lnTo>
                    <a:lnTo>
                      <a:pt x="1857" y="2976"/>
                    </a:lnTo>
                    <a:lnTo>
                      <a:pt x="1857" y="3004"/>
                    </a:lnTo>
                    <a:lnTo>
                      <a:pt x="1857" y="3032"/>
                    </a:lnTo>
                    <a:lnTo>
                      <a:pt x="1851" y="3053"/>
                    </a:lnTo>
                    <a:lnTo>
                      <a:pt x="1831" y="3066"/>
                    </a:lnTo>
                    <a:lnTo>
                      <a:pt x="1811" y="3080"/>
                    </a:lnTo>
                    <a:lnTo>
                      <a:pt x="1792" y="3094"/>
                    </a:lnTo>
                    <a:lnTo>
                      <a:pt x="1771" y="3108"/>
                    </a:lnTo>
                    <a:lnTo>
                      <a:pt x="1752" y="3118"/>
                    </a:lnTo>
                    <a:lnTo>
                      <a:pt x="1730" y="3126"/>
                    </a:lnTo>
                    <a:lnTo>
                      <a:pt x="1707" y="3129"/>
                    </a:lnTo>
                    <a:lnTo>
                      <a:pt x="1682" y="3125"/>
                    </a:lnTo>
                    <a:lnTo>
                      <a:pt x="1655" y="3121"/>
                    </a:lnTo>
                    <a:lnTo>
                      <a:pt x="1629" y="3115"/>
                    </a:lnTo>
                    <a:lnTo>
                      <a:pt x="1601" y="3108"/>
                    </a:lnTo>
                    <a:lnTo>
                      <a:pt x="1574" y="3100"/>
                    </a:lnTo>
                    <a:lnTo>
                      <a:pt x="1548" y="3092"/>
                    </a:lnTo>
                    <a:lnTo>
                      <a:pt x="1521" y="3084"/>
                    </a:lnTo>
                    <a:lnTo>
                      <a:pt x="1494" y="3076"/>
                    </a:lnTo>
                    <a:lnTo>
                      <a:pt x="1468" y="3068"/>
                    </a:lnTo>
                    <a:lnTo>
                      <a:pt x="1440" y="3061"/>
                    </a:lnTo>
                    <a:lnTo>
                      <a:pt x="1414" y="3056"/>
                    </a:lnTo>
                    <a:lnTo>
                      <a:pt x="1387" y="3050"/>
                    </a:lnTo>
                    <a:lnTo>
                      <a:pt x="1361" y="3046"/>
                    </a:lnTo>
                    <a:lnTo>
                      <a:pt x="1335" y="3044"/>
                    </a:lnTo>
                    <a:lnTo>
                      <a:pt x="1308" y="3044"/>
                    </a:lnTo>
                    <a:lnTo>
                      <a:pt x="1281" y="3046"/>
                    </a:lnTo>
                    <a:lnTo>
                      <a:pt x="1255" y="3051"/>
                    </a:lnTo>
                    <a:lnTo>
                      <a:pt x="1251" y="2996"/>
                    </a:lnTo>
                    <a:lnTo>
                      <a:pt x="1247" y="2940"/>
                    </a:lnTo>
                    <a:lnTo>
                      <a:pt x="1240" y="2885"/>
                    </a:lnTo>
                    <a:lnTo>
                      <a:pt x="1233" y="2831"/>
                    </a:lnTo>
                    <a:lnTo>
                      <a:pt x="1219" y="2779"/>
                    </a:lnTo>
                    <a:lnTo>
                      <a:pt x="1202" y="2731"/>
                    </a:lnTo>
                    <a:lnTo>
                      <a:pt x="1177" y="2688"/>
                    </a:lnTo>
                    <a:lnTo>
                      <a:pt x="1143" y="2649"/>
                    </a:lnTo>
                    <a:lnTo>
                      <a:pt x="1127" y="2627"/>
                    </a:lnTo>
                    <a:lnTo>
                      <a:pt x="1108" y="2608"/>
                    </a:lnTo>
                    <a:lnTo>
                      <a:pt x="1090" y="2590"/>
                    </a:lnTo>
                    <a:lnTo>
                      <a:pt x="1070" y="2574"/>
                    </a:lnTo>
                    <a:lnTo>
                      <a:pt x="1050" y="2558"/>
                    </a:lnTo>
                    <a:lnTo>
                      <a:pt x="1030" y="2542"/>
                    </a:lnTo>
                    <a:lnTo>
                      <a:pt x="1011" y="2525"/>
                    </a:lnTo>
                    <a:lnTo>
                      <a:pt x="991" y="2506"/>
                    </a:lnTo>
                    <a:lnTo>
                      <a:pt x="981" y="2498"/>
                    </a:lnTo>
                    <a:lnTo>
                      <a:pt x="970" y="2493"/>
                    </a:lnTo>
                    <a:lnTo>
                      <a:pt x="958" y="2487"/>
                    </a:lnTo>
                    <a:lnTo>
                      <a:pt x="947" y="2481"/>
                    </a:lnTo>
                    <a:lnTo>
                      <a:pt x="937" y="2477"/>
                    </a:lnTo>
                    <a:lnTo>
                      <a:pt x="927" y="2470"/>
                    </a:lnTo>
                    <a:lnTo>
                      <a:pt x="917" y="2461"/>
                    </a:lnTo>
                    <a:lnTo>
                      <a:pt x="909" y="2450"/>
                    </a:lnTo>
                    <a:lnTo>
                      <a:pt x="908" y="2418"/>
                    </a:lnTo>
                    <a:lnTo>
                      <a:pt x="908" y="2388"/>
                    </a:lnTo>
                    <a:lnTo>
                      <a:pt x="908" y="2356"/>
                    </a:lnTo>
                    <a:lnTo>
                      <a:pt x="908" y="2324"/>
                    </a:lnTo>
                    <a:lnTo>
                      <a:pt x="907" y="2293"/>
                    </a:lnTo>
                    <a:lnTo>
                      <a:pt x="903" y="2262"/>
                    </a:lnTo>
                    <a:lnTo>
                      <a:pt x="895" y="2233"/>
                    </a:lnTo>
                    <a:lnTo>
                      <a:pt x="883" y="2205"/>
                    </a:lnTo>
                    <a:lnTo>
                      <a:pt x="878" y="2193"/>
                    </a:lnTo>
                    <a:lnTo>
                      <a:pt x="872" y="2182"/>
                    </a:lnTo>
                    <a:lnTo>
                      <a:pt x="866" y="2171"/>
                    </a:lnTo>
                    <a:lnTo>
                      <a:pt x="860" y="2158"/>
                    </a:lnTo>
                    <a:lnTo>
                      <a:pt x="855" y="2147"/>
                    </a:lnTo>
                    <a:lnTo>
                      <a:pt x="851" y="2135"/>
                    </a:lnTo>
                    <a:lnTo>
                      <a:pt x="847" y="2124"/>
                    </a:lnTo>
                    <a:lnTo>
                      <a:pt x="846" y="2112"/>
                    </a:lnTo>
                    <a:lnTo>
                      <a:pt x="869" y="2099"/>
                    </a:lnTo>
                    <a:lnTo>
                      <a:pt x="888" y="2080"/>
                    </a:lnTo>
                    <a:lnTo>
                      <a:pt x="902" y="2059"/>
                    </a:lnTo>
                    <a:lnTo>
                      <a:pt x="914" y="2035"/>
                    </a:lnTo>
                    <a:lnTo>
                      <a:pt x="926" y="2011"/>
                    </a:lnTo>
                    <a:lnTo>
                      <a:pt x="939" y="1989"/>
                    </a:lnTo>
                    <a:lnTo>
                      <a:pt x="955" y="1970"/>
                    </a:lnTo>
                    <a:lnTo>
                      <a:pt x="976" y="1955"/>
                    </a:lnTo>
                    <a:lnTo>
                      <a:pt x="983" y="1951"/>
                    </a:lnTo>
                    <a:lnTo>
                      <a:pt x="991" y="1950"/>
                    </a:lnTo>
                    <a:lnTo>
                      <a:pt x="999" y="1950"/>
                    </a:lnTo>
                    <a:lnTo>
                      <a:pt x="1006" y="1950"/>
                    </a:lnTo>
                    <a:lnTo>
                      <a:pt x="1013" y="1951"/>
                    </a:lnTo>
                    <a:lnTo>
                      <a:pt x="1020" y="1951"/>
                    </a:lnTo>
                    <a:lnTo>
                      <a:pt x="1027" y="1950"/>
                    </a:lnTo>
                    <a:lnTo>
                      <a:pt x="1033" y="1947"/>
                    </a:lnTo>
                    <a:lnTo>
                      <a:pt x="1040" y="1934"/>
                    </a:lnTo>
                    <a:lnTo>
                      <a:pt x="1045" y="1920"/>
                    </a:lnTo>
                    <a:lnTo>
                      <a:pt x="1053" y="1909"/>
                    </a:lnTo>
                    <a:lnTo>
                      <a:pt x="1065" y="1902"/>
                    </a:lnTo>
                    <a:lnTo>
                      <a:pt x="1073" y="1903"/>
                    </a:lnTo>
                    <a:lnTo>
                      <a:pt x="1079" y="1902"/>
                    </a:lnTo>
                    <a:lnTo>
                      <a:pt x="1086" y="1901"/>
                    </a:lnTo>
                    <a:lnTo>
                      <a:pt x="1091" y="1899"/>
                    </a:lnTo>
                    <a:lnTo>
                      <a:pt x="1095" y="1896"/>
                    </a:lnTo>
                    <a:lnTo>
                      <a:pt x="1099" y="1893"/>
                    </a:lnTo>
                    <a:lnTo>
                      <a:pt x="1102" y="1888"/>
                    </a:lnTo>
                    <a:lnTo>
                      <a:pt x="1104" y="1883"/>
                    </a:lnTo>
                    <a:lnTo>
                      <a:pt x="1106" y="1875"/>
                    </a:lnTo>
                    <a:lnTo>
                      <a:pt x="1107" y="1867"/>
                    </a:lnTo>
                    <a:lnTo>
                      <a:pt x="1110" y="1861"/>
                    </a:lnTo>
                    <a:lnTo>
                      <a:pt x="1115" y="1858"/>
                    </a:lnTo>
                    <a:lnTo>
                      <a:pt x="1129" y="1853"/>
                    </a:lnTo>
                    <a:lnTo>
                      <a:pt x="1144" y="1850"/>
                    </a:lnTo>
                    <a:lnTo>
                      <a:pt x="1161" y="1847"/>
                    </a:lnTo>
                    <a:lnTo>
                      <a:pt x="1176" y="1845"/>
                    </a:lnTo>
                    <a:lnTo>
                      <a:pt x="1191" y="1842"/>
                    </a:lnTo>
                    <a:lnTo>
                      <a:pt x="1206" y="1837"/>
                    </a:lnTo>
                    <a:lnTo>
                      <a:pt x="1218" y="1830"/>
                    </a:lnTo>
                    <a:lnTo>
                      <a:pt x="1229" y="1820"/>
                    </a:lnTo>
                    <a:lnTo>
                      <a:pt x="1241" y="1799"/>
                    </a:lnTo>
                    <a:lnTo>
                      <a:pt x="1249" y="1777"/>
                    </a:lnTo>
                    <a:lnTo>
                      <a:pt x="1253" y="1753"/>
                    </a:lnTo>
                    <a:lnTo>
                      <a:pt x="1259" y="1727"/>
                    </a:lnTo>
                    <a:lnTo>
                      <a:pt x="1260" y="1693"/>
                    </a:lnTo>
                    <a:lnTo>
                      <a:pt x="1259" y="1658"/>
                    </a:lnTo>
                    <a:lnTo>
                      <a:pt x="1258" y="1624"/>
                    </a:lnTo>
                    <a:lnTo>
                      <a:pt x="1256" y="1589"/>
                    </a:lnTo>
                    <a:lnTo>
                      <a:pt x="1256" y="1555"/>
                    </a:lnTo>
                    <a:lnTo>
                      <a:pt x="1260" y="1522"/>
                    </a:lnTo>
                    <a:lnTo>
                      <a:pt x="1267" y="1491"/>
                    </a:lnTo>
                    <a:lnTo>
                      <a:pt x="1280" y="1460"/>
                    </a:lnTo>
                    <a:lnTo>
                      <a:pt x="1295" y="1445"/>
                    </a:lnTo>
                    <a:lnTo>
                      <a:pt x="1310" y="1434"/>
                    </a:lnTo>
                    <a:lnTo>
                      <a:pt x="1326" y="1424"/>
                    </a:lnTo>
                    <a:lnTo>
                      <a:pt x="1342" y="1415"/>
                    </a:lnTo>
                    <a:lnTo>
                      <a:pt x="1358" y="1405"/>
                    </a:lnTo>
                    <a:lnTo>
                      <a:pt x="1372" y="1393"/>
                    </a:lnTo>
                    <a:lnTo>
                      <a:pt x="1384" y="1378"/>
                    </a:lnTo>
                    <a:lnTo>
                      <a:pt x="1392" y="1359"/>
                    </a:lnTo>
                    <a:lnTo>
                      <a:pt x="1394" y="1337"/>
                    </a:lnTo>
                    <a:lnTo>
                      <a:pt x="1394" y="1314"/>
                    </a:lnTo>
                    <a:lnTo>
                      <a:pt x="1399" y="1295"/>
                    </a:lnTo>
                    <a:lnTo>
                      <a:pt x="1413" y="1283"/>
                    </a:lnTo>
                    <a:lnTo>
                      <a:pt x="1420" y="1283"/>
                    </a:lnTo>
                    <a:lnTo>
                      <a:pt x="1425" y="1282"/>
                    </a:lnTo>
                    <a:lnTo>
                      <a:pt x="1432" y="1282"/>
                    </a:lnTo>
                    <a:lnTo>
                      <a:pt x="1437" y="1281"/>
                    </a:lnTo>
                    <a:lnTo>
                      <a:pt x="1441" y="1280"/>
                    </a:lnTo>
                    <a:lnTo>
                      <a:pt x="1446" y="1278"/>
                    </a:lnTo>
                    <a:lnTo>
                      <a:pt x="1449" y="1274"/>
                    </a:lnTo>
                    <a:lnTo>
                      <a:pt x="1451" y="1270"/>
                    </a:lnTo>
                    <a:lnTo>
                      <a:pt x="1456" y="1257"/>
                    </a:lnTo>
                    <a:lnTo>
                      <a:pt x="1453" y="1248"/>
                    </a:lnTo>
                    <a:lnTo>
                      <a:pt x="1449" y="1240"/>
                    </a:lnTo>
                    <a:lnTo>
                      <a:pt x="1447" y="1232"/>
                    </a:lnTo>
                    <a:lnTo>
                      <a:pt x="1452" y="1230"/>
                    </a:lnTo>
                    <a:lnTo>
                      <a:pt x="1458" y="1226"/>
                    </a:lnTo>
                    <a:lnTo>
                      <a:pt x="1462" y="1222"/>
                    </a:lnTo>
                    <a:lnTo>
                      <a:pt x="1466" y="1217"/>
                    </a:lnTo>
                    <a:lnTo>
                      <a:pt x="1470" y="1212"/>
                    </a:lnTo>
                    <a:lnTo>
                      <a:pt x="1474" y="1209"/>
                    </a:lnTo>
                    <a:lnTo>
                      <a:pt x="1478" y="1208"/>
                    </a:lnTo>
                    <a:lnTo>
                      <a:pt x="1483" y="1208"/>
                    </a:lnTo>
                    <a:lnTo>
                      <a:pt x="1488" y="1212"/>
                    </a:lnTo>
                    <a:lnTo>
                      <a:pt x="1493" y="1216"/>
                    </a:lnTo>
                    <a:lnTo>
                      <a:pt x="1496" y="1217"/>
                    </a:lnTo>
                    <a:lnTo>
                      <a:pt x="1500" y="1216"/>
                    </a:lnTo>
                    <a:lnTo>
                      <a:pt x="1506" y="1208"/>
                    </a:lnTo>
                    <a:lnTo>
                      <a:pt x="1509" y="1200"/>
                    </a:lnTo>
                    <a:lnTo>
                      <a:pt x="1513" y="1193"/>
                    </a:lnTo>
                    <a:lnTo>
                      <a:pt x="1522" y="1191"/>
                    </a:lnTo>
                    <a:lnTo>
                      <a:pt x="1531" y="1190"/>
                    </a:lnTo>
                    <a:lnTo>
                      <a:pt x="1538" y="1188"/>
                    </a:lnTo>
                    <a:lnTo>
                      <a:pt x="1547" y="1188"/>
                    </a:lnTo>
                    <a:lnTo>
                      <a:pt x="1555" y="1188"/>
                    </a:lnTo>
                    <a:lnTo>
                      <a:pt x="1562" y="1187"/>
                    </a:lnTo>
                    <a:lnTo>
                      <a:pt x="1569" y="1187"/>
                    </a:lnTo>
                    <a:lnTo>
                      <a:pt x="1575" y="1186"/>
                    </a:lnTo>
                    <a:lnTo>
                      <a:pt x="1581" y="1184"/>
                    </a:lnTo>
                    <a:lnTo>
                      <a:pt x="1584" y="1174"/>
                    </a:lnTo>
                    <a:lnTo>
                      <a:pt x="1585" y="1163"/>
                    </a:lnTo>
                    <a:lnTo>
                      <a:pt x="1587" y="1154"/>
                    </a:lnTo>
                    <a:lnTo>
                      <a:pt x="1592" y="1146"/>
                    </a:lnTo>
                    <a:lnTo>
                      <a:pt x="1604" y="1150"/>
                    </a:lnTo>
                    <a:lnTo>
                      <a:pt x="1611" y="1156"/>
                    </a:lnTo>
                    <a:lnTo>
                      <a:pt x="1617" y="1163"/>
                    </a:lnTo>
                    <a:lnTo>
                      <a:pt x="1622" y="1167"/>
                    </a:lnTo>
                    <a:lnTo>
                      <a:pt x="1629" y="1162"/>
                    </a:lnTo>
                    <a:lnTo>
                      <a:pt x="1638" y="1161"/>
                    </a:lnTo>
                    <a:lnTo>
                      <a:pt x="1646" y="1159"/>
                    </a:lnTo>
                    <a:lnTo>
                      <a:pt x="1650" y="1153"/>
                    </a:lnTo>
                    <a:lnTo>
                      <a:pt x="1641" y="1115"/>
                    </a:lnTo>
                    <a:lnTo>
                      <a:pt x="1640" y="1077"/>
                    </a:lnTo>
                    <a:lnTo>
                      <a:pt x="1641" y="1039"/>
                    </a:lnTo>
                    <a:lnTo>
                      <a:pt x="1635" y="1002"/>
                    </a:lnTo>
                    <a:lnTo>
                      <a:pt x="1644" y="982"/>
                    </a:lnTo>
                    <a:lnTo>
                      <a:pt x="1646" y="960"/>
                    </a:lnTo>
                    <a:lnTo>
                      <a:pt x="1645" y="939"/>
                    </a:lnTo>
                    <a:lnTo>
                      <a:pt x="1642" y="921"/>
                    </a:lnTo>
                    <a:lnTo>
                      <a:pt x="1633" y="908"/>
                    </a:lnTo>
                    <a:lnTo>
                      <a:pt x="1628" y="893"/>
                    </a:lnTo>
                    <a:lnTo>
                      <a:pt x="1623" y="878"/>
                    </a:lnTo>
                    <a:lnTo>
                      <a:pt x="1621" y="863"/>
                    </a:lnTo>
                    <a:lnTo>
                      <a:pt x="1619" y="848"/>
                    </a:lnTo>
                    <a:lnTo>
                      <a:pt x="1617" y="833"/>
                    </a:lnTo>
                    <a:lnTo>
                      <a:pt x="1613" y="820"/>
                    </a:lnTo>
                    <a:lnTo>
                      <a:pt x="1608" y="808"/>
                    </a:lnTo>
                    <a:lnTo>
                      <a:pt x="1599" y="769"/>
                    </a:lnTo>
                    <a:lnTo>
                      <a:pt x="1592" y="732"/>
                    </a:lnTo>
                    <a:lnTo>
                      <a:pt x="1584" y="695"/>
                    </a:lnTo>
                    <a:lnTo>
                      <a:pt x="1575" y="660"/>
                    </a:lnTo>
                    <a:lnTo>
                      <a:pt x="1562" y="627"/>
                    </a:lnTo>
                    <a:lnTo>
                      <a:pt x="1545" y="598"/>
                    </a:lnTo>
                    <a:lnTo>
                      <a:pt x="1522" y="572"/>
                    </a:lnTo>
                    <a:lnTo>
                      <a:pt x="1490" y="551"/>
                    </a:lnTo>
                    <a:lnTo>
                      <a:pt x="1480" y="551"/>
                    </a:lnTo>
                    <a:lnTo>
                      <a:pt x="1471" y="549"/>
                    </a:lnTo>
                    <a:lnTo>
                      <a:pt x="1462" y="544"/>
                    </a:lnTo>
                    <a:lnTo>
                      <a:pt x="1456" y="540"/>
                    </a:lnTo>
                    <a:lnTo>
                      <a:pt x="1448" y="534"/>
                    </a:lnTo>
                    <a:lnTo>
                      <a:pt x="1440" y="530"/>
                    </a:lnTo>
                    <a:lnTo>
                      <a:pt x="1433" y="526"/>
                    </a:lnTo>
                    <a:lnTo>
                      <a:pt x="1424" y="524"/>
                    </a:lnTo>
                    <a:lnTo>
                      <a:pt x="1414" y="520"/>
                    </a:lnTo>
                    <a:lnTo>
                      <a:pt x="1404" y="517"/>
                    </a:lnTo>
                    <a:lnTo>
                      <a:pt x="1396" y="514"/>
                    </a:lnTo>
                    <a:lnTo>
                      <a:pt x="1387" y="510"/>
                    </a:lnTo>
                    <a:lnTo>
                      <a:pt x="1378" y="506"/>
                    </a:lnTo>
                    <a:lnTo>
                      <a:pt x="1371" y="501"/>
                    </a:lnTo>
                    <a:lnTo>
                      <a:pt x="1362" y="496"/>
                    </a:lnTo>
                    <a:lnTo>
                      <a:pt x="1354" y="490"/>
                    </a:lnTo>
                    <a:lnTo>
                      <a:pt x="1349" y="488"/>
                    </a:lnTo>
                    <a:lnTo>
                      <a:pt x="1342" y="487"/>
                    </a:lnTo>
                    <a:lnTo>
                      <a:pt x="1337" y="486"/>
                    </a:lnTo>
                    <a:lnTo>
                      <a:pt x="1333" y="485"/>
                    </a:lnTo>
                    <a:lnTo>
                      <a:pt x="1328" y="483"/>
                    </a:lnTo>
                    <a:lnTo>
                      <a:pt x="1324" y="480"/>
                    </a:lnTo>
                    <a:lnTo>
                      <a:pt x="1321" y="477"/>
                    </a:lnTo>
                    <a:lnTo>
                      <a:pt x="1317" y="472"/>
                    </a:lnTo>
                    <a:lnTo>
                      <a:pt x="1316" y="456"/>
                    </a:lnTo>
                    <a:lnTo>
                      <a:pt x="1315" y="439"/>
                    </a:lnTo>
                    <a:lnTo>
                      <a:pt x="1313" y="426"/>
                    </a:lnTo>
                    <a:lnTo>
                      <a:pt x="1307" y="416"/>
                    </a:lnTo>
                    <a:lnTo>
                      <a:pt x="1299" y="412"/>
                    </a:lnTo>
                    <a:lnTo>
                      <a:pt x="1291" y="408"/>
                    </a:lnTo>
                    <a:lnTo>
                      <a:pt x="1284" y="407"/>
                    </a:lnTo>
                    <a:lnTo>
                      <a:pt x="1276" y="406"/>
                    </a:lnTo>
                    <a:lnTo>
                      <a:pt x="1268" y="406"/>
                    </a:lnTo>
                    <a:lnTo>
                      <a:pt x="1261" y="405"/>
                    </a:lnTo>
                    <a:lnTo>
                      <a:pt x="1255" y="403"/>
                    </a:lnTo>
                    <a:lnTo>
                      <a:pt x="1250" y="398"/>
                    </a:lnTo>
                    <a:lnTo>
                      <a:pt x="1243" y="382"/>
                    </a:lnTo>
                    <a:lnTo>
                      <a:pt x="1235" y="368"/>
                    </a:lnTo>
                    <a:lnTo>
                      <a:pt x="1225" y="358"/>
                    </a:lnTo>
                    <a:lnTo>
                      <a:pt x="1214" y="348"/>
                    </a:lnTo>
                    <a:lnTo>
                      <a:pt x="1203" y="339"/>
                    </a:lnTo>
                    <a:lnTo>
                      <a:pt x="1192" y="329"/>
                    </a:lnTo>
                    <a:lnTo>
                      <a:pt x="1181" y="317"/>
                    </a:lnTo>
                    <a:lnTo>
                      <a:pt x="1173" y="302"/>
                    </a:lnTo>
                    <a:lnTo>
                      <a:pt x="1160" y="292"/>
                    </a:lnTo>
                    <a:lnTo>
                      <a:pt x="1144" y="284"/>
                    </a:lnTo>
                    <a:lnTo>
                      <a:pt x="1130" y="276"/>
                    </a:lnTo>
                    <a:lnTo>
                      <a:pt x="1115" y="269"/>
                    </a:lnTo>
                    <a:lnTo>
                      <a:pt x="1101" y="262"/>
                    </a:lnTo>
                    <a:lnTo>
                      <a:pt x="1087" y="254"/>
                    </a:lnTo>
                    <a:lnTo>
                      <a:pt x="1074" y="244"/>
                    </a:lnTo>
                    <a:lnTo>
                      <a:pt x="1063" y="233"/>
                    </a:lnTo>
                    <a:lnTo>
                      <a:pt x="1064" y="219"/>
                    </a:lnTo>
                    <a:lnTo>
                      <a:pt x="1064" y="207"/>
                    </a:lnTo>
                    <a:lnTo>
                      <a:pt x="1061" y="197"/>
                    </a:lnTo>
                    <a:lnTo>
                      <a:pt x="1054" y="190"/>
                    </a:lnTo>
                    <a:lnTo>
                      <a:pt x="1039" y="186"/>
                    </a:lnTo>
                    <a:lnTo>
                      <a:pt x="1024" y="183"/>
                    </a:lnTo>
                    <a:lnTo>
                      <a:pt x="1009" y="182"/>
                    </a:lnTo>
                    <a:lnTo>
                      <a:pt x="994" y="180"/>
                    </a:lnTo>
                    <a:lnTo>
                      <a:pt x="980" y="178"/>
                    </a:lnTo>
                    <a:lnTo>
                      <a:pt x="966" y="174"/>
                    </a:lnTo>
                    <a:lnTo>
                      <a:pt x="951" y="169"/>
                    </a:lnTo>
                    <a:lnTo>
                      <a:pt x="937" y="159"/>
                    </a:lnTo>
                    <a:lnTo>
                      <a:pt x="927" y="156"/>
                    </a:lnTo>
                    <a:lnTo>
                      <a:pt x="918" y="153"/>
                    </a:lnTo>
                    <a:lnTo>
                      <a:pt x="910" y="148"/>
                    </a:lnTo>
                    <a:lnTo>
                      <a:pt x="903" y="142"/>
                    </a:lnTo>
                    <a:lnTo>
                      <a:pt x="896" y="138"/>
                    </a:lnTo>
                    <a:lnTo>
                      <a:pt x="889" y="133"/>
                    </a:lnTo>
                    <a:lnTo>
                      <a:pt x="881" y="129"/>
                    </a:lnTo>
                    <a:lnTo>
                      <a:pt x="872" y="126"/>
                    </a:lnTo>
                    <a:lnTo>
                      <a:pt x="869" y="118"/>
                    </a:lnTo>
                    <a:lnTo>
                      <a:pt x="866" y="112"/>
                    </a:lnTo>
                    <a:lnTo>
                      <a:pt x="861" y="106"/>
                    </a:lnTo>
                    <a:lnTo>
                      <a:pt x="858" y="100"/>
                    </a:lnTo>
                    <a:lnTo>
                      <a:pt x="853" y="94"/>
                    </a:lnTo>
                    <a:lnTo>
                      <a:pt x="848" y="90"/>
                    </a:lnTo>
                    <a:lnTo>
                      <a:pt x="843" y="85"/>
                    </a:lnTo>
                    <a:lnTo>
                      <a:pt x="838" y="81"/>
                    </a:lnTo>
                    <a:lnTo>
                      <a:pt x="824" y="75"/>
                    </a:lnTo>
                    <a:lnTo>
                      <a:pt x="811" y="67"/>
                    </a:lnTo>
                    <a:lnTo>
                      <a:pt x="797" y="60"/>
                    </a:lnTo>
                    <a:lnTo>
                      <a:pt x="784" y="52"/>
                    </a:lnTo>
                    <a:lnTo>
                      <a:pt x="770" y="45"/>
                    </a:lnTo>
                    <a:lnTo>
                      <a:pt x="756" y="40"/>
                    </a:lnTo>
                    <a:lnTo>
                      <a:pt x="742" y="36"/>
                    </a:lnTo>
                    <a:lnTo>
                      <a:pt x="725" y="36"/>
                    </a:lnTo>
                    <a:lnTo>
                      <a:pt x="716" y="25"/>
                    </a:lnTo>
                    <a:lnTo>
                      <a:pt x="705" y="19"/>
                    </a:lnTo>
                    <a:lnTo>
                      <a:pt x="693" y="18"/>
                    </a:lnTo>
                    <a:lnTo>
                      <a:pt x="680" y="19"/>
                    </a:lnTo>
                    <a:lnTo>
                      <a:pt x="668" y="21"/>
                    </a:lnTo>
                    <a:lnTo>
                      <a:pt x="656" y="22"/>
                    </a:lnTo>
                    <a:lnTo>
                      <a:pt x="645" y="21"/>
                    </a:lnTo>
                    <a:lnTo>
                      <a:pt x="634" y="17"/>
                    </a:lnTo>
                    <a:lnTo>
                      <a:pt x="629" y="9"/>
                    </a:lnTo>
                    <a:lnTo>
                      <a:pt x="621" y="2"/>
                    </a:lnTo>
                    <a:lnTo>
                      <a:pt x="612" y="0"/>
                    </a:lnTo>
                    <a:lnTo>
                      <a:pt x="602" y="1"/>
                    </a:lnTo>
                    <a:lnTo>
                      <a:pt x="589" y="10"/>
                    </a:lnTo>
                    <a:lnTo>
                      <a:pt x="576" y="19"/>
                    </a:lnTo>
                    <a:lnTo>
                      <a:pt x="563" y="27"/>
                    </a:lnTo>
                    <a:lnTo>
                      <a:pt x="550" y="35"/>
                    </a:lnTo>
                    <a:lnTo>
                      <a:pt x="537" y="41"/>
                    </a:lnTo>
                    <a:lnTo>
                      <a:pt x="522" y="44"/>
                    </a:lnTo>
                    <a:lnTo>
                      <a:pt x="507" y="44"/>
                    </a:lnTo>
                    <a:lnTo>
                      <a:pt x="490" y="42"/>
                    </a:lnTo>
                    <a:lnTo>
                      <a:pt x="472" y="36"/>
                    </a:lnTo>
                    <a:lnTo>
                      <a:pt x="456" y="37"/>
                    </a:lnTo>
                    <a:lnTo>
                      <a:pt x="441" y="43"/>
                    </a:lnTo>
                    <a:lnTo>
                      <a:pt x="427" y="52"/>
                    </a:lnTo>
                    <a:lnTo>
                      <a:pt x="413" y="61"/>
                    </a:lnTo>
                    <a:lnTo>
                      <a:pt x="399" y="68"/>
                    </a:lnTo>
                    <a:lnTo>
                      <a:pt x="385" y="73"/>
                    </a:lnTo>
                    <a:lnTo>
                      <a:pt x="367" y="70"/>
                    </a:lnTo>
                    <a:lnTo>
                      <a:pt x="358" y="72"/>
                    </a:lnTo>
                    <a:lnTo>
                      <a:pt x="348" y="73"/>
                    </a:lnTo>
                    <a:lnTo>
                      <a:pt x="338" y="74"/>
                    </a:lnTo>
                    <a:lnTo>
                      <a:pt x="329" y="76"/>
                    </a:lnTo>
                    <a:lnTo>
                      <a:pt x="321" y="78"/>
                    </a:lnTo>
                    <a:lnTo>
                      <a:pt x="313" y="83"/>
                    </a:lnTo>
                    <a:lnTo>
                      <a:pt x="307" y="88"/>
                    </a:lnTo>
                    <a:lnTo>
                      <a:pt x="302" y="93"/>
                    </a:lnTo>
                    <a:lnTo>
                      <a:pt x="301" y="112"/>
                    </a:lnTo>
                    <a:lnTo>
                      <a:pt x="298" y="128"/>
                    </a:lnTo>
                    <a:lnTo>
                      <a:pt x="290" y="140"/>
                    </a:lnTo>
                    <a:lnTo>
                      <a:pt x="280" y="149"/>
                    </a:lnTo>
                    <a:lnTo>
                      <a:pt x="262" y="154"/>
                    </a:lnTo>
                    <a:lnTo>
                      <a:pt x="248" y="162"/>
                    </a:lnTo>
                    <a:lnTo>
                      <a:pt x="236" y="172"/>
                    </a:lnTo>
                    <a:lnTo>
                      <a:pt x="225" y="185"/>
                    </a:lnTo>
                    <a:lnTo>
                      <a:pt x="214" y="197"/>
                    </a:lnTo>
                    <a:lnTo>
                      <a:pt x="203" y="209"/>
                    </a:lnTo>
                    <a:lnTo>
                      <a:pt x="191" y="219"/>
                    </a:lnTo>
                    <a:lnTo>
                      <a:pt x="176" y="228"/>
                    </a:lnTo>
                    <a:lnTo>
                      <a:pt x="168" y="228"/>
                    </a:lnTo>
                    <a:lnTo>
                      <a:pt x="162" y="230"/>
                    </a:lnTo>
                    <a:lnTo>
                      <a:pt x="157" y="234"/>
                    </a:lnTo>
                    <a:lnTo>
                      <a:pt x="156" y="239"/>
                    </a:lnTo>
                    <a:lnTo>
                      <a:pt x="141" y="266"/>
                    </a:lnTo>
                    <a:lnTo>
                      <a:pt x="124" y="290"/>
                    </a:lnTo>
                    <a:lnTo>
                      <a:pt x="104" y="311"/>
                    </a:lnTo>
                    <a:lnTo>
                      <a:pt x="83" y="331"/>
                    </a:lnTo>
                    <a:lnTo>
                      <a:pt x="62" y="351"/>
                    </a:lnTo>
                    <a:lnTo>
                      <a:pt x="41" y="373"/>
                    </a:lnTo>
                    <a:lnTo>
                      <a:pt x="20" y="397"/>
                    </a:lnTo>
                    <a:lnTo>
                      <a:pt x="3" y="423"/>
                    </a:lnTo>
                    <a:lnTo>
                      <a:pt x="0" y="50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6" name="Freeform 122"/>
              <p:cNvSpPr>
                <a:spLocks/>
              </p:cNvSpPr>
              <p:nvPr/>
            </p:nvSpPr>
            <p:spPr bwMode="auto">
              <a:xfrm>
                <a:off x="3579" y="899"/>
                <a:ext cx="823" cy="1301"/>
              </a:xfrm>
              <a:custGeom>
                <a:avLst/>
                <a:gdLst>
                  <a:gd name="T0" fmla="*/ 2087 w 2166"/>
                  <a:gd name="T1" fmla="*/ 103 h 5204"/>
                  <a:gd name="T2" fmla="*/ 2027 w 2166"/>
                  <a:gd name="T3" fmla="*/ 73 h 5204"/>
                  <a:gd name="T4" fmla="*/ 1981 w 2166"/>
                  <a:gd name="T5" fmla="*/ 35 h 5204"/>
                  <a:gd name="T6" fmla="*/ 1895 w 2166"/>
                  <a:gd name="T7" fmla="*/ 9 h 5204"/>
                  <a:gd name="T8" fmla="*/ 1811 w 2166"/>
                  <a:gd name="T9" fmla="*/ 18 h 5204"/>
                  <a:gd name="T10" fmla="*/ 1734 w 2166"/>
                  <a:gd name="T11" fmla="*/ 25 h 5204"/>
                  <a:gd name="T12" fmla="*/ 1670 w 2166"/>
                  <a:gd name="T13" fmla="*/ 6 h 5204"/>
                  <a:gd name="T14" fmla="*/ 1595 w 2166"/>
                  <a:gd name="T15" fmla="*/ 50 h 5204"/>
                  <a:gd name="T16" fmla="*/ 1520 w 2166"/>
                  <a:gd name="T17" fmla="*/ 31 h 5204"/>
                  <a:gd name="T18" fmla="*/ 1438 w 2166"/>
                  <a:gd name="T19" fmla="*/ 49 h 5204"/>
                  <a:gd name="T20" fmla="*/ 1375 w 2166"/>
                  <a:gd name="T21" fmla="*/ 84 h 5204"/>
                  <a:gd name="T22" fmla="*/ 1314 w 2166"/>
                  <a:gd name="T23" fmla="*/ 118 h 5204"/>
                  <a:gd name="T24" fmla="*/ 1250 w 2166"/>
                  <a:gd name="T25" fmla="*/ 139 h 5204"/>
                  <a:gd name="T26" fmla="*/ 1196 w 2166"/>
                  <a:gd name="T27" fmla="*/ 260 h 5204"/>
                  <a:gd name="T28" fmla="*/ 1145 w 2166"/>
                  <a:gd name="T29" fmla="*/ 346 h 5204"/>
                  <a:gd name="T30" fmla="*/ 1104 w 2166"/>
                  <a:gd name="T31" fmla="*/ 260 h 5204"/>
                  <a:gd name="T32" fmla="*/ 1055 w 2166"/>
                  <a:gd name="T33" fmla="*/ 390 h 5204"/>
                  <a:gd name="T34" fmla="*/ 1008 w 2166"/>
                  <a:gd name="T35" fmla="*/ 339 h 5204"/>
                  <a:gd name="T36" fmla="*/ 956 w 2166"/>
                  <a:gd name="T37" fmla="*/ 386 h 5204"/>
                  <a:gd name="T38" fmla="*/ 891 w 2166"/>
                  <a:gd name="T39" fmla="*/ 417 h 5204"/>
                  <a:gd name="T40" fmla="*/ 822 w 2166"/>
                  <a:gd name="T41" fmla="*/ 500 h 5204"/>
                  <a:gd name="T42" fmla="*/ 868 w 2166"/>
                  <a:gd name="T43" fmla="*/ 470 h 5204"/>
                  <a:gd name="T44" fmla="*/ 867 w 2166"/>
                  <a:gd name="T45" fmla="*/ 601 h 5204"/>
                  <a:gd name="T46" fmla="*/ 906 w 2166"/>
                  <a:gd name="T47" fmla="*/ 611 h 5204"/>
                  <a:gd name="T48" fmla="*/ 907 w 2166"/>
                  <a:gd name="T49" fmla="*/ 731 h 5204"/>
                  <a:gd name="T50" fmla="*/ 901 w 2166"/>
                  <a:gd name="T51" fmla="*/ 835 h 5204"/>
                  <a:gd name="T52" fmla="*/ 981 w 2166"/>
                  <a:gd name="T53" fmla="*/ 1059 h 5204"/>
                  <a:gd name="T54" fmla="*/ 1107 w 2166"/>
                  <a:gd name="T55" fmla="*/ 1361 h 5204"/>
                  <a:gd name="T56" fmla="*/ 1187 w 2166"/>
                  <a:gd name="T57" fmla="*/ 1662 h 5204"/>
                  <a:gd name="T58" fmla="*/ 1278 w 2166"/>
                  <a:gd name="T59" fmla="*/ 1697 h 5204"/>
                  <a:gd name="T60" fmla="*/ 1359 w 2166"/>
                  <a:gd name="T61" fmla="*/ 1754 h 5204"/>
                  <a:gd name="T62" fmla="*/ 1418 w 2166"/>
                  <a:gd name="T63" fmla="*/ 1796 h 5204"/>
                  <a:gd name="T64" fmla="*/ 1529 w 2166"/>
                  <a:gd name="T65" fmla="*/ 1848 h 5204"/>
                  <a:gd name="T66" fmla="*/ 1616 w 2166"/>
                  <a:gd name="T67" fmla="*/ 1958 h 5204"/>
                  <a:gd name="T68" fmla="*/ 1620 w 2166"/>
                  <a:gd name="T69" fmla="*/ 2186 h 5204"/>
                  <a:gd name="T70" fmla="*/ 1526 w 2166"/>
                  <a:gd name="T71" fmla="*/ 2503 h 5204"/>
                  <a:gd name="T72" fmla="*/ 1471 w 2166"/>
                  <a:gd name="T73" fmla="*/ 2794 h 5204"/>
                  <a:gd name="T74" fmla="*/ 1413 w 2166"/>
                  <a:gd name="T75" fmla="*/ 3386 h 5204"/>
                  <a:gd name="T76" fmla="*/ 1298 w 2166"/>
                  <a:gd name="T77" fmla="*/ 3539 h 5204"/>
                  <a:gd name="T78" fmla="*/ 1198 w 2166"/>
                  <a:gd name="T79" fmla="*/ 3534 h 5204"/>
                  <a:gd name="T80" fmla="*/ 1023 w 2166"/>
                  <a:gd name="T81" fmla="*/ 3466 h 5204"/>
                  <a:gd name="T82" fmla="*/ 955 w 2166"/>
                  <a:gd name="T83" fmla="*/ 3480 h 5204"/>
                  <a:gd name="T84" fmla="*/ 791 w 2166"/>
                  <a:gd name="T85" fmla="*/ 3428 h 5204"/>
                  <a:gd name="T86" fmla="*/ 623 w 2166"/>
                  <a:gd name="T87" fmla="*/ 3417 h 5204"/>
                  <a:gd name="T88" fmla="*/ 463 w 2166"/>
                  <a:gd name="T89" fmla="*/ 3383 h 5204"/>
                  <a:gd name="T90" fmla="*/ 276 w 2166"/>
                  <a:gd name="T91" fmla="*/ 3458 h 5204"/>
                  <a:gd name="T92" fmla="*/ 110 w 2166"/>
                  <a:gd name="T93" fmla="*/ 3667 h 5204"/>
                  <a:gd name="T94" fmla="*/ 5 w 2166"/>
                  <a:gd name="T95" fmla="*/ 3819 h 5204"/>
                  <a:gd name="T96" fmla="*/ 136 w 2166"/>
                  <a:gd name="T97" fmla="*/ 3785 h 5204"/>
                  <a:gd name="T98" fmla="*/ 295 w 2166"/>
                  <a:gd name="T99" fmla="*/ 3904 h 5204"/>
                  <a:gd name="T100" fmla="*/ 416 w 2166"/>
                  <a:gd name="T101" fmla="*/ 3965 h 5204"/>
                  <a:gd name="T102" fmla="*/ 528 w 2166"/>
                  <a:gd name="T103" fmla="*/ 3918 h 5204"/>
                  <a:gd name="T104" fmla="*/ 670 w 2166"/>
                  <a:gd name="T105" fmla="*/ 3943 h 5204"/>
                  <a:gd name="T106" fmla="*/ 743 w 2166"/>
                  <a:gd name="T107" fmla="*/ 4072 h 5204"/>
                  <a:gd name="T108" fmla="*/ 772 w 2166"/>
                  <a:gd name="T109" fmla="*/ 4133 h 5204"/>
                  <a:gd name="T110" fmla="*/ 944 w 2166"/>
                  <a:gd name="T111" fmla="*/ 4400 h 5204"/>
                  <a:gd name="T112" fmla="*/ 1083 w 2166"/>
                  <a:gd name="T113" fmla="*/ 4435 h 5204"/>
                  <a:gd name="T114" fmla="*/ 1216 w 2166"/>
                  <a:gd name="T115" fmla="*/ 4535 h 520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166"/>
                  <a:gd name="T175" fmla="*/ 0 h 5204"/>
                  <a:gd name="T176" fmla="*/ 2166 w 2166"/>
                  <a:gd name="T177" fmla="*/ 5204 h 5204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166" h="5204">
                    <a:moveTo>
                      <a:pt x="2165" y="5202"/>
                    </a:moveTo>
                    <a:lnTo>
                      <a:pt x="2166" y="140"/>
                    </a:lnTo>
                    <a:lnTo>
                      <a:pt x="2159" y="134"/>
                    </a:lnTo>
                    <a:lnTo>
                      <a:pt x="2150" y="129"/>
                    </a:lnTo>
                    <a:lnTo>
                      <a:pt x="2140" y="126"/>
                    </a:lnTo>
                    <a:lnTo>
                      <a:pt x="2130" y="124"/>
                    </a:lnTo>
                    <a:lnTo>
                      <a:pt x="2120" y="122"/>
                    </a:lnTo>
                    <a:lnTo>
                      <a:pt x="2111" y="120"/>
                    </a:lnTo>
                    <a:lnTo>
                      <a:pt x="2101" y="115"/>
                    </a:lnTo>
                    <a:lnTo>
                      <a:pt x="2093" y="108"/>
                    </a:lnTo>
                    <a:lnTo>
                      <a:pt x="2087" y="103"/>
                    </a:lnTo>
                    <a:lnTo>
                      <a:pt x="2082" y="97"/>
                    </a:lnTo>
                    <a:lnTo>
                      <a:pt x="2077" y="90"/>
                    </a:lnTo>
                    <a:lnTo>
                      <a:pt x="2073" y="83"/>
                    </a:lnTo>
                    <a:lnTo>
                      <a:pt x="2067" y="78"/>
                    </a:lnTo>
                    <a:lnTo>
                      <a:pt x="2061" y="72"/>
                    </a:lnTo>
                    <a:lnTo>
                      <a:pt x="2054" y="66"/>
                    </a:lnTo>
                    <a:lnTo>
                      <a:pt x="2045" y="63"/>
                    </a:lnTo>
                    <a:lnTo>
                      <a:pt x="2040" y="64"/>
                    </a:lnTo>
                    <a:lnTo>
                      <a:pt x="2035" y="66"/>
                    </a:lnTo>
                    <a:lnTo>
                      <a:pt x="2030" y="70"/>
                    </a:lnTo>
                    <a:lnTo>
                      <a:pt x="2027" y="73"/>
                    </a:lnTo>
                    <a:lnTo>
                      <a:pt x="2023" y="76"/>
                    </a:lnTo>
                    <a:lnTo>
                      <a:pt x="2019" y="79"/>
                    </a:lnTo>
                    <a:lnTo>
                      <a:pt x="2015" y="79"/>
                    </a:lnTo>
                    <a:lnTo>
                      <a:pt x="2009" y="78"/>
                    </a:lnTo>
                    <a:lnTo>
                      <a:pt x="2003" y="73"/>
                    </a:lnTo>
                    <a:lnTo>
                      <a:pt x="1998" y="67"/>
                    </a:lnTo>
                    <a:lnTo>
                      <a:pt x="1993" y="60"/>
                    </a:lnTo>
                    <a:lnTo>
                      <a:pt x="1991" y="54"/>
                    </a:lnTo>
                    <a:lnTo>
                      <a:pt x="1988" y="47"/>
                    </a:lnTo>
                    <a:lnTo>
                      <a:pt x="1986" y="41"/>
                    </a:lnTo>
                    <a:lnTo>
                      <a:pt x="1981" y="35"/>
                    </a:lnTo>
                    <a:lnTo>
                      <a:pt x="1977" y="31"/>
                    </a:lnTo>
                    <a:lnTo>
                      <a:pt x="1965" y="31"/>
                    </a:lnTo>
                    <a:lnTo>
                      <a:pt x="1957" y="25"/>
                    </a:lnTo>
                    <a:lnTo>
                      <a:pt x="1952" y="18"/>
                    </a:lnTo>
                    <a:lnTo>
                      <a:pt x="1945" y="11"/>
                    </a:lnTo>
                    <a:lnTo>
                      <a:pt x="1937" y="11"/>
                    </a:lnTo>
                    <a:lnTo>
                      <a:pt x="1928" y="11"/>
                    </a:lnTo>
                    <a:lnTo>
                      <a:pt x="1919" y="10"/>
                    </a:lnTo>
                    <a:lnTo>
                      <a:pt x="1910" y="9"/>
                    </a:lnTo>
                    <a:lnTo>
                      <a:pt x="1903" y="8"/>
                    </a:lnTo>
                    <a:lnTo>
                      <a:pt x="1895" y="9"/>
                    </a:lnTo>
                    <a:lnTo>
                      <a:pt x="1889" y="11"/>
                    </a:lnTo>
                    <a:lnTo>
                      <a:pt x="1883" y="17"/>
                    </a:lnTo>
                    <a:lnTo>
                      <a:pt x="1879" y="23"/>
                    </a:lnTo>
                    <a:lnTo>
                      <a:pt x="1875" y="27"/>
                    </a:lnTo>
                    <a:lnTo>
                      <a:pt x="1868" y="31"/>
                    </a:lnTo>
                    <a:lnTo>
                      <a:pt x="1863" y="28"/>
                    </a:lnTo>
                    <a:lnTo>
                      <a:pt x="1853" y="23"/>
                    </a:lnTo>
                    <a:lnTo>
                      <a:pt x="1843" y="20"/>
                    </a:lnTo>
                    <a:lnTo>
                      <a:pt x="1832" y="19"/>
                    </a:lnTo>
                    <a:lnTo>
                      <a:pt x="1822" y="19"/>
                    </a:lnTo>
                    <a:lnTo>
                      <a:pt x="1811" y="18"/>
                    </a:lnTo>
                    <a:lnTo>
                      <a:pt x="1803" y="16"/>
                    </a:lnTo>
                    <a:lnTo>
                      <a:pt x="1794" y="11"/>
                    </a:lnTo>
                    <a:lnTo>
                      <a:pt x="1787" y="2"/>
                    </a:lnTo>
                    <a:lnTo>
                      <a:pt x="1778" y="0"/>
                    </a:lnTo>
                    <a:lnTo>
                      <a:pt x="1769" y="0"/>
                    </a:lnTo>
                    <a:lnTo>
                      <a:pt x="1761" y="4"/>
                    </a:lnTo>
                    <a:lnTo>
                      <a:pt x="1756" y="9"/>
                    </a:lnTo>
                    <a:lnTo>
                      <a:pt x="1752" y="16"/>
                    </a:lnTo>
                    <a:lnTo>
                      <a:pt x="1746" y="19"/>
                    </a:lnTo>
                    <a:lnTo>
                      <a:pt x="1741" y="23"/>
                    </a:lnTo>
                    <a:lnTo>
                      <a:pt x="1734" y="25"/>
                    </a:lnTo>
                    <a:lnTo>
                      <a:pt x="1728" y="25"/>
                    </a:lnTo>
                    <a:lnTo>
                      <a:pt x="1721" y="26"/>
                    </a:lnTo>
                    <a:lnTo>
                      <a:pt x="1714" y="25"/>
                    </a:lnTo>
                    <a:lnTo>
                      <a:pt x="1707" y="25"/>
                    </a:lnTo>
                    <a:lnTo>
                      <a:pt x="1702" y="19"/>
                    </a:lnTo>
                    <a:lnTo>
                      <a:pt x="1696" y="15"/>
                    </a:lnTo>
                    <a:lnTo>
                      <a:pt x="1691" y="11"/>
                    </a:lnTo>
                    <a:lnTo>
                      <a:pt x="1686" y="9"/>
                    </a:lnTo>
                    <a:lnTo>
                      <a:pt x="1681" y="7"/>
                    </a:lnTo>
                    <a:lnTo>
                      <a:pt x="1675" y="6"/>
                    </a:lnTo>
                    <a:lnTo>
                      <a:pt x="1670" y="6"/>
                    </a:lnTo>
                    <a:lnTo>
                      <a:pt x="1663" y="7"/>
                    </a:lnTo>
                    <a:lnTo>
                      <a:pt x="1654" y="9"/>
                    </a:lnTo>
                    <a:lnTo>
                      <a:pt x="1644" y="10"/>
                    </a:lnTo>
                    <a:lnTo>
                      <a:pt x="1634" y="12"/>
                    </a:lnTo>
                    <a:lnTo>
                      <a:pt x="1626" y="15"/>
                    </a:lnTo>
                    <a:lnTo>
                      <a:pt x="1618" y="17"/>
                    </a:lnTo>
                    <a:lnTo>
                      <a:pt x="1611" y="20"/>
                    </a:lnTo>
                    <a:lnTo>
                      <a:pt x="1604" y="26"/>
                    </a:lnTo>
                    <a:lnTo>
                      <a:pt x="1597" y="33"/>
                    </a:lnTo>
                    <a:lnTo>
                      <a:pt x="1597" y="42"/>
                    </a:lnTo>
                    <a:lnTo>
                      <a:pt x="1595" y="50"/>
                    </a:lnTo>
                    <a:lnTo>
                      <a:pt x="1593" y="56"/>
                    </a:lnTo>
                    <a:lnTo>
                      <a:pt x="1588" y="59"/>
                    </a:lnTo>
                    <a:lnTo>
                      <a:pt x="1582" y="55"/>
                    </a:lnTo>
                    <a:lnTo>
                      <a:pt x="1575" y="49"/>
                    </a:lnTo>
                    <a:lnTo>
                      <a:pt x="1569" y="42"/>
                    </a:lnTo>
                    <a:lnTo>
                      <a:pt x="1562" y="35"/>
                    </a:lnTo>
                    <a:lnTo>
                      <a:pt x="1555" y="31"/>
                    </a:lnTo>
                    <a:lnTo>
                      <a:pt x="1547" y="26"/>
                    </a:lnTo>
                    <a:lnTo>
                      <a:pt x="1538" y="25"/>
                    </a:lnTo>
                    <a:lnTo>
                      <a:pt x="1529" y="26"/>
                    </a:lnTo>
                    <a:lnTo>
                      <a:pt x="1520" y="31"/>
                    </a:lnTo>
                    <a:lnTo>
                      <a:pt x="1510" y="32"/>
                    </a:lnTo>
                    <a:lnTo>
                      <a:pt x="1501" y="31"/>
                    </a:lnTo>
                    <a:lnTo>
                      <a:pt x="1494" y="28"/>
                    </a:lnTo>
                    <a:lnTo>
                      <a:pt x="1485" y="26"/>
                    </a:lnTo>
                    <a:lnTo>
                      <a:pt x="1477" y="25"/>
                    </a:lnTo>
                    <a:lnTo>
                      <a:pt x="1471" y="26"/>
                    </a:lnTo>
                    <a:lnTo>
                      <a:pt x="1463" y="30"/>
                    </a:lnTo>
                    <a:lnTo>
                      <a:pt x="1459" y="38"/>
                    </a:lnTo>
                    <a:lnTo>
                      <a:pt x="1452" y="43"/>
                    </a:lnTo>
                    <a:lnTo>
                      <a:pt x="1446" y="47"/>
                    </a:lnTo>
                    <a:lnTo>
                      <a:pt x="1438" y="49"/>
                    </a:lnTo>
                    <a:lnTo>
                      <a:pt x="1432" y="50"/>
                    </a:lnTo>
                    <a:lnTo>
                      <a:pt x="1424" y="52"/>
                    </a:lnTo>
                    <a:lnTo>
                      <a:pt x="1418" y="56"/>
                    </a:lnTo>
                    <a:lnTo>
                      <a:pt x="1413" y="62"/>
                    </a:lnTo>
                    <a:lnTo>
                      <a:pt x="1412" y="70"/>
                    </a:lnTo>
                    <a:lnTo>
                      <a:pt x="1410" y="75"/>
                    </a:lnTo>
                    <a:lnTo>
                      <a:pt x="1408" y="80"/>
                    </a:lnTo>
                    <a:lnTo>
                      <a:pt x="1400" y="82"/>
                    </a:lnTo>
                    <a:lnTo>
                      <a:pt x="1391" y="83"/>
                    </a:lnTo>
                    <a:lnTo>
                      <a:pt x="1383" y="84"/>
                    </a:lnTo>
                    <a:lnTo>
                      <a:pt x="1375" y="84"/>
                    </a:lnTo>
                    <a:lnTo>
                      <a:pt x="1367" y="83"/>
                    </a:lnTo>
                    <a:lnTo>
                      <a:pt x="1361" y="83"/>
                    </a:lnTo>
                    <a:lnTo>
                      <a:pt x="1354" y="83"/>
                    </a:lnTo>
                    <a:lnTo>
                      <a:pt x="1348" y="83"/>
                    </a:lnTo>
                    <a:lnTo>
                      <a:pt x="1341" y="86"/>
                    </a:lnTo>
                    <a:lnTo>
                      <a:pt x="1335" y="96"/>
                    </a:lnTo>
                    <a:lnTo>
                      <a:pt x="1329" y="105"/>
                    </a:lnTo>
                    <a:lnTo>
                      <a:pt x="1325" y="114"/>
                    </a:lnTo>
                    <a:lnTo>
                      <a:pt x="1321" y="123"/>
                    </a:lnTo>
                    <a:lnTo>
                      <a:pt x="1317" y="120"/>
                    </a:lnTo>
                    <a:lnTo>
                      <a:pt x="1314" y="118"/>
                    </a:lnTo>
                    <a:lnTo>
                      <a:pt x="1311" y="115"/>
                    </a:lnTo>
                    <a:lnTo>
                      <a:pt x="1307" y="114"/>
                    </a:lnTo>
                    <a:lnTo>
                      <a:pt x="1302" y="113"/>
                    </a:lnTo>
                    <a:lnTo>
                      <a:pt x="1297" y="113"/>
                    </a:lnTo>
                    <a:lnTo>
                      <a:pt x="1291" y="114"/>
                    </a:lnTo>
                    <a:lnTo>
                      <a:pt x="1286" y="115"/>
                    </a:lnTo>
                    <a:lnTo>
                      <a:pt x="1278" y="120"/>
                    </a:lnTo>
                    <a:lnTo>
                      <a:pt x="1271" y="124"/>
                    </a:lnTo>
                    <a:lnTo>
                      <a:pt x="1263" y="129"/>
                    </a:lnTo>
                    <a:lnTo>
                      <a:pt x="1256" y="134"/>
                    </a:lnTo>
                    <a:lnTo>
                      <a:pt x="1250" y="139"/>
                    </a:lnTo>
                    <a:lnTo>
                      <a:pt x="1245" y="145"/>
                    </a:lnTo>
                    <a:lnTo>
                      <a:pt x="1239" y="153"/>
                    </a:lnTo>
                    <a:lnTo>
                      <a:pt x="1235" y="161"/>
                    </a:lnTo>
                    <a:lnTo>
                      <a:pt x="1234" y="176"/>
                    </a:lnTo>
                    <a:lnTo>
                      <a:pt x="1229" y="189"/>
                    </a:lnTo>
                    <a:lnTo>
                      <a:pt x="1224" y="202"/>
                    </a:lnTo>
                    <a:lnTo>
                      <a:pt x="1217" y="213"/>
                    </a:lnTo>
                    <a:lnTo>
                      <a:pt x="1211" y="225"/>
                    </a:lnTo>
                    <a:lnTo>
                      <a:pt x="1204" y="236"/>
                    </a:lnTo>
                    <a:lnTo>
                      <a:pt x="1199" y="248"/>
                    </a:lnTo>
                    <a:lnTo>
                      <a:pt x="1196" y="260"/>
                    </a:lnTo>
                    <a:lnTo>
                      <a:pt x="1190" y="273"/>
                    </a:lnTo>
                    <a:lnTo>
                      <a:pt x="1182" y="284"/>
                    </a:lnTo>
                    <a:lnTo>
                      <a:pt x="1175" y="296"/>
                    </a:lnTo>
                    <a:lnTo>
                      <a:pt x="1173" y="309"/>
                    </a:lnTo>
                    <a:lnTo>
                      <a:pt x="1171" y="317"/>
                    </a:lnTo>
                    <a:lnTo>
                      <a:pt x="1169" y="325"/>
                    </a:lnTo>
                    <a:lnTo>
                      <a:pt x="1167" y="332"/>
                    </a:lnTo>
                    <a:lnTo>
                      <a:pt x="1162" y="336"/>
                    </a:lnTo>
                    <a:lnTo>
                      <a:pt x="1155" y="338"/>
                    </a:lnTo>
                    <a:lnTo>
                      <a:pt x="1150" y="341"/>
                    </a:lnTo>
                    <a:lnTo>
                      <a:pt x="1145" y="346"/>
                    </a:lnTo>
                    <a:lnTo>
                      <a:pt x="1141" y="350"/>
                    </a:lnTo>
                    <a:lnTo>
                      <a:pt x="1137" y="355"/>
                    </a:lnTo>
                    <a:lnTo>
                      <a:pt x="1132" y="358"/>
                    </a:lnTo>
                    <a:lnTo>
                      <a:pt x="1127" y="361"/>
                    </a:lnTo>
                    <a:lnTo>
                      <a:pt x="1122" y="362"/>
                    </a:lnTo>
                    <a:lnTo>
                      <a:pt x="1119" y="333"/>
                    </a:lnTo>
                    <a:lnTo>
                      <a:pt x="1119" y="304"/>
                    </a:lnTo>
                    <a:lnTo>
                      <a:pt x="1120" y="276"/>
                    </a:lnTo>
                    <a:lnTo>
                      <a:pt x="1117" y="253"/>
                    </a:lnTo>
                    <a:lnTo>
                      <a:pt x="1108" y="256"/>
                    </a:lnTo>
                    <a:lnTo>
                      <a:pt x="1104" y="260"/>
                    </a:lnTo>
                    <a:lnTo>
                      <a:pt x="1100" y="266"/>
                    </a:lnTo>
                    <a:lnTo>
                      <a:pt x="1095" y="274"/>
                    </a:lnTo>
                    <a:lnTo>
                      <a:pt x="1094" y="292"/>
                    </a:lnTo>
                    <a:lnTo>
                      <a:pt x="1092" y="308"/>
                    </a:lnTo>
                    <a:lnTo>
                      <a:pt x="1088" y="324"/>
                    </a:lnTo>
                    <a:lnTo>
                      <a:pt x="1083" y="338"/>
                    </a:lnTo>
                    <a:lnTo>
                      <a:pt x="1078" y="350"/>
                    </a:lnTo>
                    <a:lnTo>
                      <a:pt x="1073" y="363"/>
                    </a:lnTo>
                    <a:lnTo>
                      <a:pt x="1065" y="377"/>
                    </a:lnTo>
                    <a:lnTo>
                      <a:pt x="1057" y="389"/>
                    </a:lnTo>
                    <a:lnTo>
                      <a:pt x="1055" y="390"/>
                    </a:lnTo>
                    <a:lnTo>
                      <a:pt x="1053" y="390"/>
                    </a:lnTo>
                    <a:lnTo>
                      <a:pt x="1052" y="389"/>
                    </a:lnTo>
                    <a:lnTo>
                      <a:pt x="1051" y="389"/>
                    </a:lnTo>
                    <a:lnTo>
                      <a:pt x="1046" y="372"/>
                    </a:lnTo>
                    <a:lnTo>
                      <a:pt x="1042" y="355"/>
                    </a:lnTo>
                    <a:lnTo>
                      <a:pt x="1037" y="339"/>
                    </a:lnTo>
                    <a:lnTo>
                      <a:pt x="1029" y="327"/>
                    </a:lnTo>
                    <a:lnTo>
                      <a:pt x="1021" y="327"/>
                    </a:lnTo>
                    <a:lnTo>
                      <a:pt x="1015" y="328"/>
                    </a:lnTo>
                    <a:lnTo>
                      <a:pt x="1011" y="332"/>
                    </a:lnTo>
                    <a:lnTo>
                      <a:pt x="1008" y="339"/>
                    </a:lnTo>
                    <a:lnTo>
                      <a:pt x="1005" y="353"/>
                    </a:lnTo>
                    <a:lnTo>
                      <a:pt x="1007" y="365"/>
                    </a:lnTo>
                    <a:lnTo>
                      <a:pt x="1008" y="377"/>
                    </a:lnTo>
                    <a:lnTo>
                      <a:pt x="1005" y="389"/>
                    </a:lnTo>
                    <a:lnTo>
                      <a:pt x="997" y="388"/>
                    </a:lnTo>
                    <a:lnTo>
                      <a:pt x="991" y="387"/>
                    </a:lnTo>
                    <a:lnTo>
                      <a:pt x="983" y="385"/>
                    </a:lnTo>
                    <a:lnTo>
                      <a:pt x="976" y="382"/>
                    </a:lnTo>
                    <a:lnTo>
                      <a:pt x="968" y="381"/>
                    </a:lnTo>
                    <a:lnTo>
                      <a:pt x="962" y="382"/>
                    </a:lnTo>
                    <a:lnTo>
                      <a:pt x="956" y="386"/>
                    </a:lnTo>
                    <a:lnTo>
                      <a:pt x="952" y="392"/>
                    </a:lnTo>
                    <a:lnTo>
                      <a:pt x="950" y="396"/>
                    </a:lnTo>
                    <a:lnTo>
                      <a:pt x="945" y="400"/>
                    </a:lnTo>
                    <a:lnTo>
                      <a:pt x="941" y="402"/>
                    </a:lnTo>
                    <a:lnTo>
                      <a:pt x="935" y="404"/>
                    </a:lnTo>
                    <a:lnTo>
                      <a:pt x="931" y="406"/>
                    </a:lnTo>
                    <a:lnTo>
                      <a:pt x="926" y="408"/>
                    </a:lnTo>
                    <a:lnTo>
                      <a:pt x="921" y="411"/>
                    </a:lnTo>
                    <a:lnTo>
                      <a:pt x="918" y="414"/>
                    </a:lnTo>
                    <a:lnTo>
                      <a:pt x="904" y="413"/>
                    </a:lnTo>
                    <a:lnTo>
                      <a:pt x="891" y="417"/>
                    </a:lnTo>
                    <a:lnTo>
                      <a:pt x="880" y="422"/>
                    </a:lnTo>
                    <a:lnTo>
                      <a:pt x="869" y="432"/>
                    </a:lnTo>
                    <a:lnTo>
                      <a:pt x="858" y="441"/>
                    </a:lnTo>
                    <a:lnTo>
                      <a:pt x="850" y="450"/>
                    </a:lnTo>
                    <a:lnTo>
                      <a:pt x="840" y="458"/>
                    </a:lnTo>
                    <a:lnTo>
                      <a:pt x="831" y="464"/>
                    </a:lnTo>
                    <a:lnTo>
                      <a:pt x="824" y="472"/>
                    </a:lnTo>
                    <a:lnTo>
                      <a:pt x="819" y="478"/>
                    </a:lnTo>
                    <a:lnTo>
                      <a:pt x="816" y="486"/>
                    </a:lnTo>
                    <a:lnTo>
                      <a:pt x="818" y="496"/>
                    </a:lnTo>
                    <a:lnTo>
                      <a:pt x="822" y="500"/>
                    </a:lnTo>
                    <a:lnTo>
                      <a:pt x="826" y="504"/>
                    </a:lnTo>
                    <a:lnTo>
                      <a:pt x="830" y="506"/>
                    </a:lnTo>
                    <a:lnTo>
                      <a:pt x="833" y="506"/>
                    </a:lnTo>
                    <a:lnTo>
                      <a:pt x="838" y="494"/>
                    </a:lnTo>
                    <a:lnTo>
                      <a:pt x="842" y="484"/>
                    </a:lnTo>
                    <a:lnTo>
                      <a:pt x="848" y="476"/>
                    </a:lnTo>
                    <a:lnTo>
                      <a:pt x="858" y="472"/>
                    </a:lnTo>
                    <a:lnTo>
                      <a:pt x="861" y="470"/>
                    </a:lnTo>
                    <a:lnTo>
                      <a:pt x="865" y="470"/>
                    </a:lnTo>
                    <a:lnTo>
                      <a:pt x="867" y="470"/>
                    </a:lnTo>
                    <a:lnTo>
                      <a:pt x="868" y="470"/>
                    </a:lnTo>
                    <a:lnTo>
                      <a:pt x="869" y="486"/>
                    </a:lnTo>
                    <a:lnTo>
                      <a:pt x="867" y="502"/>
                    </a:lnTo>
                    <a:lnTo>
                      <a:pt x="864" y="518"/>
                    </a:lnTo>
                    <a:lnTo>
                      <a:pt x="858" y="534"/>
                    </a:lnTo>
                    <a:lnTo>
                      <a:pt x="855" y="550"/>
                    </a:lnTo>
                    <a:lnTo>
                      <a:pt x="853" y="566"/>
                    </a:lnTo>
                    <a:lnTo>
                      <a:pt x="853" y="582"/>
                    </a:lnTo>
                    <a:lnTo>
                      <a:pt x="858" y="598"/>
                    </a:lnTo>
                    <a:lnTo>
                      <a:pt x="861" y="601"/>
                    </a:lnTo>
                    <a:lnTo>
                      <a:pt x="865" y="601"/>
                    </a:lnTo>
                    <a:lnTo>
                      <a:pt x="867" y="601"/>
                    </a:lnTo>
                    <a:lnTo>
                      <a:pt x="868" y="601"/>
                    </a:lnTo>
                    <a:lnTo>
                      <a:pt x="871" y="589"/>
                    </a:lnTo>
                    <a:lnTo>
                      <a:pt x="872" y="575"/>
                    </a:lnTo>
                    <a:lnTo>
                      <a:pt x="875" y="563"/>
                    </a:lnTo>
                    <a:lnTo>
                      <a:pt x="881" y="554"/>
                    </a:lnTo>
                    <a:lnTo>
                      <a:pt x="887" y="563"/>
                    </a:lnTo>
                    <a:lnTo>
                      <a:pt x="891" y="572"/>
                    </a:lnTo>
                    <a:lnTo>
                      <a:pt x="894" y="582"/>
                    </a:lnTo>
                    <a:lnTo>
                      <a:pt x="897" y="593"/>
                    </a:lnTo>
                    <a:lnTo>
                      <a:pt x="902" y="602"/>
                    </a:lnTo>
                    <a:lnTo>
                      <a:pt x="906" y="611"/>
                    </a:lnTo>
                    <a:lnTo>
                      <a:pt x="914" y="618"/>
                    </a:lnTo>
                    <a:lnTo>
                      <a:pt x="922" y="623"/>
                    </a:lnTo>
                    <a:lnTo>
                      <a:pt x="925" y="636"/>
                    </a:lnTo>
                    <a:lnTo>
                      <a:pt x="923" y="647"/>
                    </a:lnTo>
                    <a:lnTo>
                      <a:pt x="920" y="658"/>
                    </a:lnTo>
                    <a:lnTo>
                      <a:pt x="916" y="668"/>
                    </a:lnTo>
                    <a:lnTo>
                      <a:pt x="910" y="678"/>
                    </a:lnTo>
                    <a:lnTo>
                      <a:pt x="906" y="689"/>
                    </a:lnTo>
                    <a:lnTo>
                      <a:pt x="903" y="699"/>
                    </a:lnTo>
                    <a:lnTo>
                      <a:pt x="902" y="711"/>
                    </a:lnTo>
                    <a:lnTo>
                      <a:pt x="907" y="731"/>
                    </a:lnTo>
                    <a:lnTo>
                      <a:pt x="918" y="747"/>
                    </a:lnTo>
                    <a:lnTo>
                      <a:pt x="927" y="762"/>
                    </a:lnTo>
                    <a:lnTo>
                      <a:pt x="929" y="778"/>
                    </a:lnTo>
                    <a:lnTo>
                      <a:pt x="926" y="786"/>
                    </a:lnTo>
                    <a:lnTo>
                      <a:pt x="921" y="794"/>
                    </a:lnTo>
                    <a:lnTo>
                      <a:pt x="916" y="800"/>
                    </a:lnTo>
                    <a:lnTo>
                      <a:pt x="910" y="806"/>
                    </a:lnTo>
                    <a:lnTo>
                      <a:pt x="905" y="813"/>
                    </a:lnTo>
                    <a:lnTo>
                      <a:pt x="902" y="820"/>
                    </a:lnTo>
                    <a:lnTo>
                      <a:pt x="900" y="827"/>
                    </a:lnTo>
                    <a:lnTo>
                      <a:pt x="901" y="835"/>
                    </a:lnTo>
                    <a:lnTo>
                      <a:pt x="912" y="869"/>
                    </a:lnTo>
                    <a:lnTo>
                      <a:pt x="917" y="904"/>
                    </a:lnTo>
                    <a:lnTo>
                      <a:pt x="919" y="940"/>
                    </a:lnTo>
                    <a:lnTo>
                      <a:pt x="922" y="974"/>
                    </a:lnTo>
                    <a:lnTo>
                      <a:pt x="935" y="983"/>
                    </a:lnTo>
                    <a:lnTo>
                      <a:pt x="947" y="992"/>
                    </a:lnTo>
                    <a:lnTo>
                      <a:pt x="957" y="1004"/>
                    </a:lnTo>
                    <a:lnTo>
                      <a:pt x="967" y="1015"/>
                    </a:lnTo>
                    <a:lnTo>
                      <a:pt x="974" y="1028"/>
                    </a:lnTo>
                    <a:lnTo>
                      <a:pt x="979" y="1043"/>
                    </a:lnTo>
                    <a:lnTo>
                      <a:pt x="981" y="1059"/>
                    </a:lnTo>
                    <a:lnTo>
                      <a:pt x="981" y="1078"/>
                    </a:lnTo>
                    <a:lnTo>
                      <a:pt x="990" y="1114"/>
                    </a:lnTo>
                    <a:lnTo>
                      <a:pt x="997" y="1152"/>
                    </a:lnTo>
                    <a:lnTo>
                      <a:pt x="1006" y="1190"/>
                    </a:lnTo>
                    <a:lnTo>
                      <a:pt x="1016" y="1226"/>
                    </a:lnTo>
                    <a:lnTo>
                      <a:pt x="1027" y="1262"/>
                    </a:lnTo>
                    <a:lnTo>
                      <a:pt x="1041" y="1294"/>
                    </a:lnTo>
                    <a:lnTo>
                      <a:pt x="1057" y="1322"/>
                    </a:lnTo>
                    <a:lnTo>
                      <a:pt x="1079" y="1346"/>
                    </a:lnTo>
                    <a:lnTo>
                      <a:pt x="1093" y="1354"/>
                    </a:lnTo>
                    <a:lnTo>
                      <a:pt x="1107" y="1361"/>
                    </a:lnTo>
                    <a:lnTo>
                      <a:pt x="1122" y="1368"/>
                    </a:lnTo>
                    <a:lnTo>
                      <a:pt x="1136" y="1376"/>
                    </a:lnTo>
                    <a:lnTo>
                      <a:pt x="1148" y="1385"/>
                    </a:lnTo>
                    <a:lnTo>
                      <a:pt x="1157" y="1397"/>
                    </a:lnTo>
                    <a:lnTo>
                      <a:pt x="1164" y="1411"/>
                    </a:lnTo>
                    <a:lnTo>
                      <a:pt x="1167" y="1430"/>
                    </a:lnTo>
                    <a:lnTo>
                      <a:pt x="1166" y="1487"/>
                    </a:lnTo>
                    <a:lnTo>
                      <a:pt x="1168" y="1544"/>
                    </a:lnTo>
                    <a:lnTo>
                      <a:pt x="1175" y="1599"/>
                    </a:lnTo>
                    <a:lnTo>
                      <a:pt x="1185" y="1651"/>
                    </a:lnTo>
                    <a:lnTo>
                      <a:pt x="1187" y="1662"/>
                    </a:lnTo>
                    <a:lnTo>
                      <a:pt x="1190" y="1670"/>
                    </a:lnTo>
                    <a:lnTo>
                      <a:pt x="1194" y="1678"/>
                    </a:lnTo>
                    <a:lnTo>
                      <a:pt x="1199" y="1683"/>
                    </a:lnTo>
                    <a:lnTo>
                      <a:pt x="1204" y="1689"/>
                    </a:lnTo>
                    <a:lnTo>
                      <a:pt x="1210" y="1693"/>
                    </a:lnTo>
                    <a:lnTo>
                      <a:pt x="1216" y="1698"/>
                    </a:lnTo>
                    <a:lnTo>
                      <a:pt x="1223" y="1701"/>
                    </a:lnTo>
                    <a:lnTo>
                      <a:pt x="1237" y="1704"/>
                    </a:lnTo>
                    <a:lnTo>
                      <a:pt x="1251" y="1704"/>
                    </a:lnTo>
                    <a:lnTo>
                      <a:pt x="1264" y="1700"/>
                    </a:lnTo>
                    <a:lnTo>
                      <a:pt x="1278" y="1697"/>
                    </a:lnTo>
                    <a:lnTo>
                      <a:pt x="1291" y="1692"/>
                    </a:lnTo>
                    <a:lnTo>
                      <a:pt x="1303" y="1690"/>
                    </a:lnTo>
                    <a:lnTo>
                      <a:pt x="1316" y="1688"/>
                    </a:lnTo>
                    <a:lnTo>
                      <a:pt x="1327" y="1689"/>
                    </a:lnTo>
                    <a:lnTo>
                      <a:pt x="1333" y="1699"/>
                    </a:lnTo>
                    <a:lnTo>
                      <a:pt x="1336" y="1709"/>
                    </a:lnTo>
                    <a:lnTo>
                      <a:pt x="1339" y="1720"/>
                    </a:lnTo>
                    <a:lnTo>
                      <a:pt x="1342" y="1729"/>
                    </a:lnTo>
                    <a:lnTo>
                      <a:pt x="1346" y="1739"/>
                    </a:lnTo>
                    <a:lnTo>
                      <a:pt x="1351" y="1747"/>
                    </a:lnTo>
                    <a:lnTo>
                      <a:pt x="1359" y="1754"/>
                    </a:lnTo>
                    <a:lnTo>
                      <a:pt x="1369" y="1760"/>
                    </a:lnTo>
                    <a:lnTo>
                      <a:pt x="1374" y="1759"/>
                    </a:lnTo>
                    <a:lnTo>
                      <a:pt x="1379" y="1757"/>
                    </a:lnTo>
                    <a:lnTo>
                      <a:pt x="1385" y="1755"/>
                    </a:lnTo>
                    <a:lnTo>
                      <a:pt x="1389" y="1754"/>
                    </a:lnTo>
                    <a:lnTo>
                      <a:pt x="1394" y="1753"/>
                    </a:lnTo>
                    <a:lnTo>
                      <a:pt x="1398" y="1752"/>
                    </a:lnTo>
                    <a:lnTo>
                      <a:pt x="1402" y="1753"/>
                    </a:lnTo>
                    <a:lnTo>
                      <a:pt x="1407" y="1756"/>
                    </a:lnTo>
                    <a:lnTo>
                      <a:pt x="1413" y="1776"/>
                    </a:lnTo>
                    <a:lnTo>
                      <a:pt x="1418" y="1796"/>
                    </a:lnTo>
                    <a:lnTo>
                      <a:pt x="1425" y="1815"/>
                    </a:lnTo>
                    <a:lnTo>
                      <a:pt x="1438" y="1829"/>
                    </a:lnTo>
                    <a:lnTo>
                      <a:pt x="1450" y="1831"/>
                    </a:lnTo>
                    <a:lnTo>
                      <a:pt x="1462" y="1829"/>
                    </a:lnTo>
                    <a:lnTo>
                      <a:pt x="1474" y="1828"/>
                    </a:lnTo>
                    <a:lnTo>
                      <a:pt x="1486" y="1826"/>
                    </a:lnTo>
                    <a:lnTo>
                      <a:pt x="1497" y="1826"/>
                    </a:lnTo>
                    <a:lnTo>
                      <a:pt x="1508" y="1826"/>
                    </a:lnTo>
                    <a:lnTo>
                      <a:pt x="1518" y="1828"/>
                    </a:lnTo>
                    <a:lnTo>
                      <a:pt x="1525" y="1834"/>
                    </a:lnTo>
                    <a:lnTo>
                      <a:pt x="1529" y="1848"/>
                    </a:lnTo>
                    <a:lnTo>
                      <a:pt x="1532" y="1861"/>
                    </a:lnTo>
                    <a:lnTo>
                      <a:pt x="1535" y="1875"/>
                    </a:lnTo>
                    <a:lnTo>
                      <a:pt x="1539" y="1888"/>
                    </a:lnTo>
                    <a:lnTo>
                      <a:pt x="1544" y="1900"/>
                    </a:lnTo>
                    <a:lnTo>
                      <a:pt x="1549" y="1912"/>
                    </a:lnTo>
                    <a:lnTo>
                      <a:pt x="1556" y="1922"/>
                    </a:lnTo>
                    <a:lnTo>
                      <a:pt x="1563" y="1931"/>
                    </a:lnTo>
                    <a:lnTo>
                      <a:pt x="1575" y="1940"/>
                    </a:lnTo>
                    <a:lnTo>
                      <a:pt x="1587" y="1947"/>
                    </a:lnTo>
                    <a:lnTo>
                      <a:pt x="1601" y="1953"/>
                    </a:lnTo>
                    <a:lnTo>
                      <a:pt x="1616" y="1958"/>
                    </a:lnTo>
                    <a:lnTo>
                      <a:pt x="1629" y="1964"/>
                    </a:lnTo>
                    <a:lnTo>
                      <a:pt x="1643" y="1969"/>
                    </a:lnTo>
                    <a:lnTo>
                      <a:pt x="1657" y="1973"/>
                    </a:lnTo>
                    <a:lnTo>
                      <a:pt x="1670" y="1978"/>
                    </a:lnTo>
                    <a:lnTo>
                      <a:pt x="1678" y="2000"/>
                    </a:lnTo>
                    <a:lnTo>
                      <a:pt x="1678" y="2024"/>
                    </a:lnTo>
                    <a:lnTo>
                      <a:pt x="1672" y="2046"/>
                    </a:lnTo>
                    <a:lnTo>
                      <a:pt x="1666" y="2067"/>
                    </a:lnTo>
                    <a:lnTo>
                      <a:pt x="1647" y="2105"/>
                    </a:lnTo>
                    <a:lnTo>
                      <a:pt x="1632" y="2145"/>
                    </a:lnTo>
                    <a:lnTo>
                      <a:pt x="1620" y="2186"/>
                    </a:lnTo>
                    <a:lnTo>
                      <a:pt x="1609" y="2228"/>
                    </a:lnTo>
                    <a:lnTo>
                      <a:pt x="1598" y="2271"/>
                    </a:lnTo>
                    <a:lnTo>
                      <a:pt x="1588" y="2315"/>
                    </a:lnTo>
                    <a:lnTo>
                      <a:pt x="1576" y="2357"/>
                    </a:lnTo>
                    <a:lnTo>
                      <a:pt x="1563" y="2399"/>
                    </a:lnTo>
                    <a:lnTo>
                      <a:pt x="1563" y="2420"/>
                    </a:lnTo>
                    <a:lnTo>
                      <a:pt x="1559" y="2438"/>
                    </a:lnTo>
                    <a:lnTo>
                      <a:pt x="1551" y="2455"/>
                    </a:lnTo>
                    <a:lnTo>
                      <a:pt x="1544" y="2471"/>
                    </a:lnTo>
                    <a:lnTo>
                      <a:pt x="1534" y="2487"/>
                    </a:lnTo>
                    <a:lnTo>
                      <a:pt x="1526" y="2503"/>
                    </a:lnTo>
                    <a:lnTo>
                      <a:pt x="1521" y="2520"/>
                    </a:lnTo>
                    <a:lnTo>
                      <a:pt x="1520" y="2540"/>
                    </a:lnTo>
                    <a:lnTo>
                      <a:pt x="1514" y="2567"/>
                    </a:lnTo>
                    <a:lnTo>
                      <a:pt x="1508" y="2593"/>
                    </a:lnTo>
                    <a:lnTo>
                      <a:pt x="1502" y="2620"/>
                    </a:lnTo>
                    <a:lnTo>
                      <a:pt x="1496" y="2645"/>
                    </a:lnTo>
                    <a:lnTo>
                      <a:pt x="1488" y="2670"/>
                    </a:lnTo>
                    <a:lnTo>
                      <a:pt x="1482" y="2695"/>
                    </a:lnTo>
                    <a:lnTo>
                      <a:pt x="1475" y="2720"/>
                    </a:lnTo>
                    <a:lnTo>
                      <a:pt x="1469" y="2744"/>
                    </a:lnTo>
                    <a:lnTo>
                      <a:pt x="1471" y="2794"/>
                    </a:lnTo>
                    <a:lnTo>
                      <a:pt x="1470" y="2843"/>
                    </a:lnTo>
                    <a:lnTo>
                      <a:pt x="1465" y="2893"/>
                    </a:lnTo>
                    <a:lnTo>
                      <a:pt x="1461" y="2941"/>
                    </a:lnTo>
                    <a:lnTo>
                      <a:pt x="1455" y="2990"/>
                    </a:lnTo>
                    <a:lnTo>
                      <a:pt x="1449" y="3038"/>
                    </a:lnTo>
                    <a:lnTo>
                      <a:pt x="1445" y="3087"/>
                    </a:lnTo>
                    <a:lnTo>
                      <a:pt x="1441" y="3136"/>
                    </a:lnTo>
                    <a:lnTo>
                      <a:pt x="1434" y="3200"/>
                    </a:lnTo>
                    <a:lnTo>
                      <a:pt x="1425" y="3261"/>
                    </a:lnTo>
                    <a:lnTo>
                      <a:pt x="1416" y="3323"/>
                    </a:lnTo>
                    <a:lnTo>
                      <a:pt x="1413" y="3386"/>
                    </a:lnTo>
                    <a:lnTo>
                      <a:pt x="1410" y="3422"/>
                    </a:lnTo>
                    <a:lnTo>
                      <a:pt x="1411" y="3459"/>
                    </a:lnTo>
                    <a:lnTo>
                      <a:pt x="1412" y="3493"/>
                    </a:lnTo>
                    <a:lnTo>
                      <a:pt x="1410" y="3525"/>
                    </a:lnTo>
                    <a:lnTo>
                      <a:pt x="1394" y="3533"/>
                    </a:lnTo>
                    <a:lnTo>
                      <a:pt x="1377" y="3537"/>
                    </a:lnTo>
                    <a:lnTo>
                      <a:pt x="1360" y="3537"/>
                    </a:lnTo>
                    <a:lnTo>
                      <a:pt x="1344" y="3536"/>
                    </a:lnTo>
                    <a:lnTo>
                      <a:pt x="1327" y="3533"/>
                    </a:lnTo>
                    <a:lnTo>
                      <a:pt x="1312" y="3534"/>
                    </a:lnTo>
                    <a:lnTo>
                      <a:pt x="1298" y="3539"/>
                    </a:lnTo>
                    <a:lnTo>
                      <a:pt x="1285" y="3549"/>
                    </a:lnTo>
                    <a:lnTo>
                      <a:pt x="1277" y="3555"/>
                    </a:lnTo>
                    <a:lnTo>
                      <a:pt x="1271" y="3560"/>
                    </a:lnTo>
                    <a:lnTo>
                      <a:pt x="1265" y="3563"/>
                    </a:lnTo>
                    <a:lnTo>
                      <a:pt x="1261" y="3566"/>
                    </a:lnTo>
                    <a:lnTo>
                      <a:pt x="1249" y="3564"/>
                    </a:lnTo>
                    <a:lnTo>
                      <a:pt x="1238" y="3560"/>
                    </a:lnTo>
                    <a:lnTo>
                      <a:pt x="1228" y="3554"/>
                    </a:lnTo>
                    <a:lnTo>
                      <a:pt x="1218" y="3547"/>
                    </a:lnTo>
                    <a:lnTo>
                      <a:pt x="1209" y="3540"/>
                    </a:lnTo>
                    <a:lnTo>
                      <a:pt x="1198" y="3534"/>
                    </a:lnTo>
                    <a:lnTo>
                      <a:pt x="1187" y="3529"/>
                    </a:lnTo>
                    <a:lnTo>
                      <a:pt x="1176" y="3525"/>
                    </a:lnTo>
                    <a:lnTo>
                      <a:pt x="1159" y="3515"/>
                    </a:lnTo>
                    <a:lnTo>
                      <a:pt x="1140" y="3507"/>
                    </a:lnTo>
                    <a:lnTo>
                      <a:pt x="1120" y="3501"/>
                    </a:lnTo>
                    <a:lnTo>
                      <a:pt x="1101" y="3496"/>
                    </a:lnTo>
                    <a:lnTo>
                      <a:pt x="1081" y="3490"/>
                    </a:lnTo>
                    <a:lnTo>
                      <a:pt x="1063" y="3485"/>
                    </a:lnTo>
                    <a:lnTo>
                      <a:pt x="1044" y="3478"/>
                    </a:lnTo>
                    <a:lnTo>
                      <a:pt x="1029" y="3469"/>
                    </a:lnTo>
                    <a:lnTo>
                      <a:pt x="1023" y="3466"/>
                    </a:lnTo>
                    <a:lnTo>
                      <a:pt x="1017" y="3460"/>
                    </a:lnTo>
                    <a:lnTo>
                      <a:pt x="1012" y="3457"/>
                    </a:lnTo>
                    <a:lnTo>
                      <a:pt x="1005" y="3458"/>
                    </a:lnTo>
                    <a:lnTo>
                      <a:pt x="1000" y="3462"/>
                    </a:lnTo>
                    <a:lnTo>
                      <a:pt x="994" y="3467"/>
                    </a:lnTo>
                    <a:lnTo>
                      <a:pt x="988" y="3470"/>
                    </a:lnTo>
                    <a:lnTo>
                      <a:pt x="982" y="3475"/>
                    </a:lnTo>
                    <a:lnTo>
                      <a:pt x="976" y="3477"/>
                    </a:lnTo>
                    <a:lnTo>
                      <a:pt x="969" y="3480"/>
                    </a:lnTo>
                    <a:lnTo>
                      <a:pt x="963" y="3481"/>
                    </a:lnTo>
                    <a:lnTo>
                      <a:pt x="955" y="3480"/>
                    </a:lnTo>
                    <a:lnTo>
                      <a:pt x="943" y="3469"/>
                    </a:lnTo>
                    <a:lnTo>
                      <a:pt x="930" y="3461"/>
                    </a:lnTo>
                    <a:lnTo>
                      <a:pt x="917" y="3454"/>
                    </a:lnTo>
                    <a:lnTo>
                      <a:pt x="903" y="3449"/>
                    </a:lnTo>
                    <a:lnTo>
                      <a:pt x="888" y="3443"/>
                    </a:lnTo>
                    <a:lnTo>
                      <a:pt x="872" y="3440"/>
                    </a:lnTo>
                    <a:lnTo>
                      <a:pt x="856" y="3436"/>
                    </a:lnTo>
                    <a:lnTo>
                      <a:pt x="840" y="3434"/>
                    </a:lnTo>
                    <a:lnTo>
                      <a:pt x="823" y="3432"/>
                    </a:lnTo>
                    <a:lnTo>
                      <a:pt x="807" y="3429"/>
                    </a:lnTo>
                    <a:lnTo>
                      <a:pt x="791" y="3428"/>
                    </a:lnTo>
                    <a:lnTo>
                      <a:pt x="774" y="3427"/>
                    </a:lnTo>
                    <a:lnTo>
                      <a:pt x="758" y="3425"/>
                    </a:lnTo>
                    <a:lnTo>
                      <a:pt x="742" y="3424"/>
                    </a:lnTo>
                    <a:lnTo>
                      <a:pt x="727" y="3421"/>
                    </a:lnTo>
                    <a:lnTo>
                      <a:pt x="711" y="3418"/>
                    </a:lnTo>
                    <a:lnTo>
                      <a:pt x="696" y="3422"/>
                    </a:lnTo>
                    <a:lnTo>
                      <a:pt x="681" y="3424"/>
                    </a:lnTo>
                    <a:lnTo>
                      <a:pt x="667" y="3425"/>
                    </a:lnTo>
                    <a:lnTo>
                      <a:pt x="651" y="3424"/>
                    </a:lnTo>
                    <a:lnTo>
                      <a:pt x="637" y="3420"/>
                    </a:lnTo>
                    <a:lnTo>
                      <a:pt x="623" y="3417"/>
                    </a:lnTo>
                    <a:lnTo>
                      <a:pt x="609" y="3412"/>
                    </a:lnTo>
                    <a:lnTo>
                      <a:pt x="595" y="3408"/>
                    </a:lnTo>
                    <a:lnTo>
                      <a:pt x="581" y="3403"/>
                    </a:lnTo>
                    <a:lnTo>
                      <a:pt x="568" y="3399"/>
                    </a:lnTo>
                    <a:lnTo>
                      <a:pt x="554" y="3394"/>
                    </a:lnTo>
                    <a:lnTo>
                      <a:pt x="539" y="3391"/>
                    </a:lnTo>
                    <a:lnTo>
                      <a:pt x="525" y="3388"/>
                    </a:lnTo>
                    <a:lnTo>
                      <a:pt x="512" y="3387"/>
                    </a:lnTo>
                    <a:lnTo>
                      <a:pt x="498" y="3387"/>
                    </a:lnTo>
                    <a:lnTo>
                      <a:pt x="484" y="3389"/>
                    </a:lnTo>
                    <a:lnTo>
                      <a:pt x="463" y="3383"/>
                    </a:lnTo>
                    <a:lnTo>
                      <a:pt x="443" y="3380"/>
                    </a:lnTo>
                    <a:lnTo>
                      <a:pt x="424" y="3380"/>
                    </a:lnTo>
                    <a:lnTo>
                      <a:pt x="406" y="3383"/>
                    </a:lnTo>
                    <a:lnTo>
                      <a:pt x="388" y="3388"/>
                    </a:lnTo>
                    <a:lnTo>
                      <a:pt x="372" y="3395"/>
                    </a:lnTo>
                    <a:lnTo>
                      <a:pt x="354" y="3404"/>
                    </a:lnTo>
                    <a:lnTo>
                      <a:pt x="339" y="3413"/>
                    </a:lnTo>
                    <a:lnTo>
                      <a:pt x="323" y="3425"/>
                    </a:lnTo>
                    <a:lnTo>
                      <a:pt x="308" y="3436"/>
                    </a:lnTo>
                    <a:lnTo>
                      <a:pt x="291" y="3448"/>
                    </a:lnTo>
                    <a:lnTo>
                      <a:pt x="276" y="3458"/>
                    </a:lnTo>
                    <a:lnTo>
                      <a:pt x="260" y="3468"/>
                    </a:lnTo>
                    <a:lnTo>
                      <a:pt x="243" y="3478"/>
                    </a:lnTo>
                    <a:lnTo>
                      <a:pt x="226" y="3486"/>
                    </a:lnTo>
                    <a:lnTo>
                      <a:pt x="209" y="3492"/>
                    </a:lnTo>
                    <a:lnTo>
                      <a:pt x="209" y="3525"/>
                    </a:lnTo>
                    <a:lnTo>
                      <a:pt x="199" y="3553"/>
                    </a:lnTo>
                    <a:lnTo>
                      <a:pt x="182" y="3577"/>
                    </a:lnTo>
                    <a:lnTo>
                      <a:pt x="162" y="3600"/>
                    </a:lnTo>
                    <a:lnTo>
                      <a:pt x="141" y="3620"/>
                    </a:lnTo>
                    <a:lnTo>
                      <a:pt x="123" y="3643"/>
                    </a:lnTo>
                    <a:lnTo>
                      <a:pt x="110" y="3667"/>
                    </a:lnTo>
                    <a:lnTo>
                      <a:pt x="104" y="3694"/>
                    </a:lnTo>
                    <a:lnTo>
                      <a:pt x="89" y="3707"/>
                    </a:lnTo>
                    <a:lnTo>
                      <a:pt x="74" y="3719"/>
                    </a:lnTo>
                    <a:lnTo>
                      <a:pt x="59" y="3734"/>
                    </a:lnTo>
                    <a:lnTo>
                      <a:pt x="45" y="3749"/>
                    </a:lnTo>
                    <a:lnTo>
                      <a:pt x="32" y="3764"/>
                    </a:lnTo>
                    <a:lnTo>
                      <a:pt x="20" y="3780"/>
                    </a:lnTo>
                    <a:lnTo>
                      <a:pt x="9" y="3795"/>
                    </a:lnTo>
                    <a:lnTo>
                      <a:pt x="0" y="3810"/>
                    </a:lnTo>
                    <a:lnTo>
                      <a:pt x="2" y="3815"/>
                    </a:lnTo>
                    <a:lnTo>
                      <a:pt x="5" y="3819"/>
                    </a:lnTo>
                    <a:lnTo>
                      <a:pt x="8" y="3821"/>
                    </a:lnTo>
                    <a:lnTo>
                      <a:pt x="13" y="3821"/>
                    </a:lnTo>
                    <a:lnTo>
                      <a:pt x="26" y="3813"/>
                    </a:lnTo>
                    <a:lnTo>
                      <a:pt x="40" y="3804"/>
                    </a:lnTo>
                    <a:lnTo>
                      <a:pt x="54" y="3796"/>
                    </a:lnTo>
                    <a:lnTo>
                      <a:pt x="68" y="3789"/>
                    </a:lnTo>
                    <a:lnTo>
                      <a:pt x="83" y="3782"/>
                    </a:lnTo>
                    <a:lnTo>
                      <a:pt x="98" y="3775"/>
                    </a:lnTo>
                    <a:lnTo>
                      <a:pt x="113" y="3771"/>
                    </a:lnTo>
                    <a:lnTo>
                      <a:pt x="128" y="3766"/>
                    </a:lnTo>
                    <a:lnTo>
                      <a:pt x="136" y="3785"/>
                    </a:lnTo>
                    <a:lnTo>
                      <a:pt x="147" y="3800"/>
                    </a:lnTo>
                    <a:lnTo>
                      <a:pt x="160" y="3815"/>
                    </a:lnTo>
                    <a:lnTo>
                      <a:pt x="173" y="3829"/>
                    </a:lnTo>
                    <a:lnTo>
                      <a:pt x="187" y="3842"/>
                    </a:lnTo>
                    <a:lnTo>
                      <a:pt x="201" y="3855"/>
                    </a:lnTo>
                    <a:lnTo>
                      <a:pt x="214" y="3868"/>
                    </a:lnTo>
                    <a:lnTo>
                      <a:pt x="226" y="3883"/>
                    </a:lnTo>
                    <a:lnTo>
                      <a:pt x="241" y="3894"/>
                    </a:lnTo>
                    <a:lnTo>
                      <a:pt x="259" y="3900"/>
                    </a:lnTo>
                    <a:lnTo>
                      <a:pt x="276" y="3903"/>
                    </a:lnTo>
                    <a:lnTo>
                      <a:pt x="295" y="3904"/>
                    </a:lnTo>
                    <a:lnTo>
                      <a:pt x="312" y="3907"/>
                    </a:lnTo>
                    <a:lnTo>
                      <a:pt x="329" y="3911"/>
                    </a:lnTo>
                    <a:lnTo>
                      <a:pt x="344" y="3920"/>
                    </a:lnTo>
                    <a:lnTo>
                      <a:pt x="357" y="3936"/>
                    </a:lnTo>
                    <a:lnTo>
                      <a:pt x="363" y="3944"/>
                    </a:lnTo>
                    <a:lnTo>
                      <a:pt x="371" y="3951"/>
                    </a:lnTo>
                    <a:lnTo>
                      <a:pt x="379" y="3957"/>
                    </a:lnTo>
                    <a:lnTo>
                      <a:pt x="388" y="3962"/>
                    </a:lnTo>
                    <a:lnTo>
                      <a:pt x="397" y="3964"/>
                    </a:lnTo>
                    <a:lnTo>
                      <a:pt x="407" y="3965"/>
                    </a:lnTo>
                    <a:lnTo>
                      <a:pt x="416" y="3965"/>
                    </a:lnTo>
                    <a:lnTo>
                      <a:pt x="426" y="3963"/>
                    </a:lnTo>
                    <a:lnTo>
                      <a:pt x="436" y="3957"/>
                    </a:lnTo>
                    <a:lnTo>
                      <a:pt x="445" y="3949"/>
                    </a:lnTo>
                    <a:lnTo>
                      <a:pt x="453" y="3940"/>
                    </a:lnTo>
                    <a:lnTo>
                      <a:pt x="462" y="3932"/>
                    </a:lnTo>
                    <a:lnTo>
                      <a:pt x="471" y="3924"/>
                    </a:lnTo>
                    <a:lnTo>
                      <a:pt x="481" y="3917"/>
                    </a:lnTo>
                    <a:lnTo>
                      <a:pt x="491" y="3912"/>
                    </a:lnTo>
                    <a:lnTo>
                      <a:pt x="505" y="3911"/>
                    </a:lnTo>
                    <a:lnTo>
                      <a:pt x="517" y="3915"/>
                    </a:lnTo>
                    <a:lnTo>
                      <a:pt x="528" y="3918"/>
                    </a:lnTo>
                    <a:lnTo>
                      <a:pt x="540" y="3922"/>
                    </a:lnTo>
                    <a:lnTo>
                      <a:pt x="551" y="3924"/>
                    </a:lnTo>
                    <a:lnTo>
                      <a:pt x="562" y="3926"/>
                    </a:lnTo>
                    <a:lnTo>
                      <a:pt x="573" y="3930"/>
                    </a:lnTo>
                    <a:lnTo>
                      <a:pt x="584" y="3933"/>
                    </a:lnTo>
                    <a:lnTo>
                      <a:pt x="595" y="3936"/>
                    </a:lnTo>
                    <a:lnTo>
                      <a:pt x="610" y="3942"/>
                    </a:lnTo>
                    <a:lnTo>
                      <a:pt x="626" y="3944"/>
                    </a:lnTo>
                    <a:lnTo>
                      <a:pt x="642" y="3946"/>
                    </a:lnTo>
                    <a:lnTo>
                      <a:pt x="656" y="3944"/>
                    </a:lnTo>
                    <a:lnTo>
                      <a:pt x="670" y="3943"/>
                    </a:lnTo>
                    <a:lnTo>
                      <a:pt x="684" y="3943"/>
                    </a:lnTo>
                    <a:lnTo>
                      <a:pt x="697" y="3944"/>
                    </a:lnTo>
                    <a:lnTo>
                      <a:pt x="709" y="3949"/>
                    </a:lnTo>
                    <a:lnTo>
                      <a:pt x="710" y="3966"/>
                    </a:lnTo>
                    <a:lnTo>
                      <a:pt x="711" y="3983"/>
                    </a:lnTo>
                    <a:lnTo>
                      <a:pt x="713" y="4000"/>
                    </a:lnTo>
                    <a:lnTo>
                      <a:pt x="717" y="4017"/>
                    </a:lnTo>
                    <a:lnTo>
                      <a:pt x="720" y="4033"/>
                    </a:lnTo>
                    <a:lnTo>
                      <a:pt x="725" y="4048"/>
                    </a:lnTo>
                    <a:lnTo>
                      <a:pt x="733" y="4061"/>
                    </a:lnTo>
                    <a:lnTo>
                      <a:pt x="743" y="4072"/>
                    </a:lnTo>
                    <a:lnTo>
                      <a:pt x="748" y="4075"/>
                    </a:lnTo>
                    <a:lnTo>
                      <a:pt x="755" y="4077"/>
                    </a:lnTo>
                    <a:lnTo>
                      <a:pt x="761" y="4077"/>
                    </a:lnTo>
                    <a:lnTo>
                      <a:pt x="767" y="4077"/>
                    </a:lnTo>
                    <a:lnTo>
                      <a:pt x="772" y="4077"/>
                    </a:lnTo>
                    <a:lnTo>
                      <a:pt x="778" y="4078"/>
                    </a:lnTo>
                    <a:lnTo>
                      <a:pt x="782" y="4081"/>
                    </a:lnTo>
                    <a:lnTo>
                      <a:pt x="784" y="4086"/>
                    </a:lnTo>
                    <a:lnTo>
                      <a:pt x="776" y="4101"/>
                    </a:lnTo>
                    <a:lnTo>
                      <a:pt x="772" y="4117"/>
                    </a:lnTo>
                    <a:lnTo>
                      <a:pt x="772" y="4133"/>
                    </a:lnTo>
                    <a:lnTo>
                      <a:pt x="777" y="4151"/>
                    </a:lnTo>
                    <a:lnTo>
                      <a:pt x="789" y="4186"/>
                    </a:lnTo>
                    <a:lnTo>
                      <a:pt x="802" y="4218"/>
                    </a:lnTo>
                    <a:lnTo>
                      <a:pt x="817" y="4249"/>
                    </a:lnTo>
                    <a:lnTo>
                      <a:pt x="833" y="4278"/>
                    </a:lnTo>
                    <a:lnTo>
                      <a:pt x="853" y="4305"/>
                    </a:lnTo>
                    <a:lnTo>
                      <a:pt x="873" y="4332"/>
                    </a:lnTo>
                    <a:lnTo>
                      <a:pt x="896" y="4358"/>
                    </a:lnTo>
                    <a:lnTo>
                      <a:pt x="921" y="4385"/>
                    </a:lnTo>
                    <a:lnTo>
                      <a:pt x="932" y="4393"/>
                    </a:lnTo>
                    <a:lnTo>
                      <a:pt x="944" y="4400"/>
                    </a:lnTo>
                    <a:lnTo>
                      <a:pt x="956" y="4406"/>
                    </a:lnTo>
                    <a:lnTo>
                      <a:pt x="968" y="4411"/>
                    </a:lnTo>
                    <a:lnTo>
                      <a:pt x="981" y="4415"/>
                    </a:lnTo>
                    <a:lnTo>
                      <a:pt x="993" y="4419"/>
                    </a:lnTo>
                    <a:lnTo>
                      <a:pt x="1006" y="4422"/>
                    </a:lnTo>
                    <a:lnTo>
                      <a:pt x="1019" y="4424"/>
                    </a:lnTo>
                    <a:lnTo>
                      <a:pt x="1031" y="4426"/>
                    </a:lnTo>
                    <a:lnTo>
                      <a:pt x="1044" y="4429"/>
                    </a:lnTo>
                    <a:lnTo>
                      <a:pt x="1057" y="4431"/>
                    </a:lnTo>
                    <a:lnTo>
                      <a:pt x="1070" y="4433"/>
                    </a:lnTo>
                    <a:lnTo>
                      <a:pt x="1083" y="4435"/>
                    </a:lnTo>
                    <a:lnTo>
                      <a:pt x="1095" y="4439"/>
                    </a:lnTo>
                    <a:lnTo>
                      <a:pt x="1108" y="4442"/>
                    </a:lnTo>
                    <a:lnTo>
                      <a:pt x="1120" y="4446"/>
                    </a:lnTo>
                    <a:lnTo>
                      <a:pt x="1129" y="4459"/>
                    </a:lnTo>
                    <a:lnTo>
                      <a:pt x="1139" y="4473"/>
                    </a:lnTo>
                    <a:lnTo>
                      <a:pt x="1149" y="4487"/>
                    </a:lnTo>
                    <a:lnTo>
                      <a:pt x="1161" y="4499"/>
                    </a:lnTo>
                    <a:lnTo>
                      <a:pt x="1173" y="4511"/>
                    </a:lnTo>
                    <a:lnTo>
                      <a:pt x="1186" y="4520"/>
                    </a:lnTo>
                    <a:lnTo>
                      <a:pt x="1201" y="4529"/>
                    </a:lnTo>
                    <a:lnTo>
                      <a:pt x="1216" y="4535"/>
                    </a:lnTo>
                    <a:lnTo>
                      <a:pt x="1016" y="5204"/>
                    </a:lnTo>
                    <a:lnTo>
                      <a:pt x="2165" y="520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7" name="Freeform 123"/>
              <p:cNvSpPr>
                <a:spLocks/>
              </p:cNvSpPr>
              <p:nvPr/>
            </p:nvSpPr>
            <p:spPr bwMode="auto">
              <a:xfrm>
                <a:off x="2445" y="1514"/>
                <a:ext cx="232" cy="24"/>
              </a:xfrm>
              <a:custGeom>
                <a:avLst/>
                <a:gdLst>
                  <a:gd name="T0" fmla="*/ 609 w 609"/>
                  <a:gd name="T1" fmla="*/ 74 h 99"/>
                  <a:gd name="T2" fmla="*/ 199 w 609"/>
                  <a:gd name="T3" fmla="*/ 99 h 99"/>
                  <a:gd name="T4" fmla="*/ 0 w 609"/>
                  <a:gd name="T5" fmla="*/ 37 h 99"/>
                  <a:gd name="T6" fmla="*/ 422 w 609"/>
                  <a:gd name="T7" fmla="*/ 0 h 99"/>
                  <a:gd name="T8" fmla="*/ 609 w 609"/>
                  <a:gd name="T9" fmla="*/ 74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9"/>
                  <a:gd name="T16" fmla="*/ 0 h 99"/>
                  <a:gd name="T17" fmla="*/ 609 w 609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9" h="99">
                    <a:moveTo>
                      <a:pt x="609" y="74"/>
                    </a:moveTo>
                    <a:lnTo>
                      <a:pt x="199" y="99"/>
                    </a:lnTo>
                    <a:lnTo>
                      <a:pt x="0" y="37"/>
                    </a:lnTo>
                    <a:lnTo>
                      <a:pt x="422" y="0"/>
                    </a:lnTo>
                    <a:lnTo>
                      <a:pt x="609" y="7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8" name="Freeform 124"/>
              <p:cNvSpPr>
                <a:spLocks/>
              </p:cNvSpPr>
              <p:nvPr/>
            </p:nvSpPr>
            <p:spPr bwMode="auto">
              <a:xfrm>
                <a:off x="2660" y="1492"/>
                <a:ext cx="231" cy="25"/>
              </a:xfrm>
              <a:custGeom>
                <a:avLst/>
                <a:gdLst>
                  <a:gd name="T0" fmla="*/ 609 w 609"/>
                  <a:gd name="T1" fmla="*/ 74 h 99"/>
                  <a:gd name="T2" fmla="*/ 199 w 609"/>
                  <a:gd name="T3" fmla="*/ 99 h 99"/>
                  <a:gd name="T4" fmla="*/ 0 w 609"/>
                  <a:gd name="T5" fmla="*/ 38 h 99"/>
                  <a:gd name="T6" fmla="*/ 422 w 609"/>
                  <a:gd name="T7" fmla="*/ 0 h 99"/>
                  <a:gd name="T8" fmla="*/ 609 w 609"/>
                  <a:gd name="T9" fmla="*/ 74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9"/>
                  <a:gd name="T16" fmla="*/ 0 h 99"/>
                  <a:gd name="T17" fmla="*/ 609 w 609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9" h="99">
                    <a:moveTo>
                      <a:pt x="609" y="74"/>
                    </a:moveTo>
                    <a:lnTo>
                      <a:pt x="199" y="99"/>
                    </a:lnTo>
                    <a:lnTo>
                      <a:pt x="0" y="38"/>
                    </a:lnTo>
                    <a:lnTo>
                      <a:pt x="422" y="0"/>
                    </a:lnTo>
                    <a:lnTo>
                      <a:pt x="609" y="7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9" name="Freeform 125"/>
              <p:cNvSpPr>
                <a:spLocks/>
              </p:cNvSpPr>
              <p:nvPr/>
            </p:nvSpPr>
            <p:spPr bwMode="auto">
              <a:xfrm>
                <a:off x="1996" y="1274"/>
                <a:ext cx="684" cy="277"/>
              </a:xfrm>
              <a:custGeom>
                <a:avLst/>
                <a:gdLst>
                  <a:gd name="T0" fmla="*/ 86 w 1799"/>
                  <a:gd name="T1" fmla="*/ 1068 h 1108"/>
                  <a:gd name="T2" fmla="*/ 93 w 1799"/>
                  <a:gd name="T3" fmla="*/ 951 h 1108"/>
                  <a:gd name="T4" fmla="*/ 99 w 1799"/>
                  <a:gd name="T5" fmla="*/ 811 h 1108"/>
                  <a:gd name="T6" fmla="*/ 74 w 1799"/>
                  <a:gd name="T7" fmla="*/ 778 h 1108"/>
                  <a:gd name="T8" fmla="*/ 39 w 1799"/>
                  <a:gd name="T9" fmla="*/ 755 h 1108"/>
                  <a:gd name="T10" fmla="*/ 10 w 1799"/>
                  <a:gd name="T11" fmla="*/ 737 h 1108"/>
                  <a:gd name="T12" fmla="*/ 35 w 1799"/>
                  <a:gd name="T13" fmla="*/ 684 h 1108"/>
                  <a:gd name="T14" fmla="*/ 108 w 1799"/>
                  <a:gd name="T15" fmla="*/ 583 h 1108"/>
                  <a:gd name="T16" fmla="*/ 183 w 1799"/>
                  <a:gd name="T17" fmla="*/ 467 h 1108"/>
                  <a:gd name="T18" fmla="*/ 254 w 1799"/>
                  <a:gd name="T19" fmla="*/ 369 h 1108"/>
                  <a:gd name="T20" fmla="*/ 350 w 1799"/>
                  <a:gd name="T21" fmla="*/ 298 h 1108"/>
                  <a:gd name="T22" fmla="*/ 339 w 1799"/>
                  <a:gd name="T23" fmla="*/ 120 h 1108"/>
                  <a:gd name="T24" fmla="*/ 369 w 1799"/>
                  <a:gd name="T25" fmla="*/ 65 h 1108"/>
                  <a:gd name="T26" fmla="*/ 414 w 1799"/>
                  <a:gd name="T27" fmla="*/ 32 h 1108"/>
                  <a:gd name="T28" fmla="*/ 454 w 1799"/>
                  <a:gd name="T29" fmla="*/ 5 h 1108"/>
                  <a:gd name="T30" fmla="*/ 499 w 1799"/>
                  <a:gd name="T31" fmla="*/ 6 h 1108"/>
                  <a:gd name="T32" fmla="*/ 545 w 1799"/>
                  <a:gd name="T33" fmla="*/ 9 h 1108"/>
                  <a:gd name="T34" fmla="*/ 595 w 1799"/>
                  <a:gd name="T35" fmla="*/ 9 h 1108"/>
                  <a:gd name="T36" fmla="*/ 676 w 1799"/>
                  <a:gd name="T37" fmla="*/ 30 h 1108"/>
                  <a:gd name="T38" fmla="*/ 722 w 1799"/>
                  <a:gd name="T39" fmla="*/ 51 h 1108"/>
                  <a:gd name="T40" fmla="*/ 753 w 1799"/>
                  <a:gd name="T41" fmla="*/ 95 h 1108"/>
                  <a:gd name="T42" fmla="*/ 737 w 1799"/>
                  <a:gd name="T43" fmla="*/ 151 h 1108"/>
                  <a:gd name="T44" fmla="*/ 758 w 1799"/>
                  <a:gd name="T45" fmla="*/ 245 h 1108"/>
                  <a:gd name="T46" fmla="*/ 753 w 1799"/>
                  <a:gd name="T47" fmla="*/ 286 h 1108"/>
                  <a:gd name="T48" fmla="*/ 760 w 1799"/>
                  <a:gd name="T49" fmla="*/ 367 h 1108"/>
                  <a:gd name="T50" fmla="*/ 722 w 1799"/>
                  <a:gd name="T51" fmla="*/ 425 h 1108"/>
                  <a:gd name="T52" fmla="*/ 764 w 1799"/>
                  <a:gd name="T53" fmla="*/ 514 h 1108"/>
                  <a:gd name="T54" fmla="*/ 834 w 1799"/>
                  <a:gd name="T55" fmla="*/ 565 h 1108"/>
                  <a:gd name="T56" fmla="*/ 870 w 1799"/>
                  <a:gd name="T57" fmla="*/ 502 h 1108"/>
                  <a:gd name="T58" fmla="*/ 946 w 1799"/>
                  <a:gd name="T59" fmla="*/ 402 h 1108"/>
                  <a:gd name="T60" fmla="*/ 1082 w 1799"/>
                  <a:gd name="T61" fmla="*/ 149 h 1108"/>
                  <a:gd name="T62" fmla="*/ 1197 w 1799"/>
                  <a:gd name="T63" fmla="*/ 113 h 1108"/>
                  <a:gd name="T64" fmla="*/ 1325 w 1799"/>
                  <a:gd name="T65" fmla="*/ 197 h 1108"/>
                  <a:gd name="T66" fmla="*/ 1363 w 1799"/>
                  <a:gd name="T67" fmla="*/ 343 h 1108"/>
                  <a:gd name="T68" fmla="*/ 1362 w 1799"/>
                  <a:gd name="T69" fmla="*/ 430 h 1108"/>
                  <a:gd name="T70" fmla="*/ 1329 w 1799"/>
                  <a:gd name="T71" fmla="*/ 487 h 1108"/>
                  <a:gd name="T72" fmla="*/ 1378 w 1799"/>
                  <a:gd name="T73" fmla="*/ 624 h 1108"/>
                  <a:gd name="T74" fmla="*/ 1448 w 1799"/>
                  <a:gd name="T75" fmla="*/ 771 h 1108"/>
                  <a:gd name="T76" fmla="*/ 1489 w 1799"/>
                  <a:gd name="T77" fmla="*/ 859 h 1108"/>
                  <a:gd name="T78" fmla="*/ 1584 w 1799"/>
                  <a:gd name="T79" fmla="*/ 913 h 1108"/>
                  <a:gd name="T80" fmla="*/ 1690 w 1799"/>
                  <a:gd name="T81" fmla="*/ 909 h 1108"/>
                  <a:gd name="T82" fmla="*/ 1704 w 1799"/>
                  <a:gd name="T83" fmla="*/ 807 h 1108"/>
                  <a:gd name="T84" fmla="*/ 1729 w 1799"/>
                  <a:gd name="T85" fmla="*/ 876 h 1108"/>
                  <a:gd name="T86" fmla="*/ 1773 w 1799"/>
                  <a:gd name="T87" fmla="*/ 933 h 1108"/>
                  <a:gd name="T88" fmla="*/ 1786 w 1799"/>
                  <a:gd name="T89" fmla="*/ 1042 h 1108"/>
                  <a:gd name="T90" fmla="*/ 1704 w 1799"/>
                  <a:gd name="T91" fmla="*/ 1051 h 1108"/>
                  <a:gd name="T92" fmla="*/ 1578 w 1799"/>
                  <a:gd name="T93" fmla="*/ 1024 h 1108"/>
                  <a:gd name="T94" fmla="*/ 1420 w 1799"/>
                  <a:gd name="T95" fmla="*/ 1021 h 1108"/>
                  <a:gd name="T96" fmla="*/ 1302 w 1799"/>
                  <a:gd name="T97" fmla="*/ 1045 h 1108"/>
                  <a:gd name="T98" fmla="*/ 1244 w 1799"/>
                  <a:gd name="T99" fmla="*/ 1067 h 1108"/>
                  <a:gd name="T100" fmla="*/ 1131 w 1799"/>
                  <a:gd name="T101" fmla="*/ 1046 h 1108"/>
                  <a:gd name="T102" fmla="*/ 1020 w 1799"/>
                  <a:gd name="T103" fmla="*/ 1033 h 1108"/>
                  <a:gd name="T104" fmla="*/ 964 w 1799"/>
                  <a:gd name="T105" fmla="*/ 1026 h 1108"/>
                  <a:gd name="T106" fmla="*/ 918 w 1799"/>
                  <a:gd name="T107" fmla="*/ 1060 h 1108"/>
                  <a:gd name="T108" fmla="*/ 828 w 1799"/>
                  <a:gd name="T109" fmla="*/ 1060 h 1108"/>
                  <a:gd name="T110" fmla="*/ 748 w 1799"/>
                  <a:gd name="T111" fmla="*/ 1062 h 1108"/>
                  <a:gd name="T112" fmla="*/ 627 w 1799"/>
                  <a:gd name="T113" fmla="*/ 1093 h 1108"/>
                  <a:gd name="T114" fmla="*/ 507 w 1799"/>
                  <a:gd name="T115" fmla="*/ 1108 h 1108"/>
                  <a:gd name="T116" fmla="*/ 400 w 1799"/>
                  <a:gd name="T117" fmla="*/ 1102 h 1108"/>
                  <a:gd name="T118" fmla="*/ 306 w 1799"/>
                  <a:gd name="T119" fmla="*/ 1088 h 1108"/>
                  <a:gd name="T120" fmla="*/ 232 w 1799"/>
                  <a:gd name="T121" fmla="*/ 1092 h 1108"/>
                  <a:gd name="T122" fmla="*/ 157 w 1799"/>
                  <a:gd name="T123" fmla="*/ 1099 h 1108"/>
                  <a:gd name="T124" fmla="*/ 81 w 1799"/>
                  <a:gd name="T125" fmla="*/ 1108 h 110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799"/>
                  <a:gd name="T190" fmla="*/ 0 h 1108"/>
                  <a:gd name="T191" fmla="*/ 1799 w 1799"/>
                  <a:gd name="T192" fmla="*/ 1108 h 110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799" h="1108">
                    <a:moveTo>
                      <a:pt x="81" y="1108"/>
                    </a:moveTo>
                    <a:lnTo>
                      <a:pt x="75" y="1102"/>
                    </a:lnTo>
                    <a:lnTo>
                      <a:pt x="74" y="1097"/>
                    </a:lnTo>
                    <a:lnTo>
                      <a:pt x="76" y="1090"/>
                    </a:lnTo>
                    <a:lnTo>
                      <a:pt x="80" y="1083"/>
                    </a:lnTo>
                    <a:lnTo>
                      <a:pt x="83" y="1076"/>
                    </a:lnTo>
                    <a:lnTo>
                      <a:pt x="86" y="1068"/>
                    </a:lnTo>
                    <a:lnTo>
                      <a:pt x="88" y="1059"/>
                    </a:lnTo>
                    <a:lnTo>
                      <a:pt x="87" y="1049"/>
                    </a:lnTo>
                    <a:lnTo>
                      <a:pt x="94" y="1029"/>
                    </a:lnTo>
                    <a:lnTo>
                      <a:pt x="96" y="1010"/>
                    </a:lnTo>
                    <a:lnTo>
                      <a:pt x="96" y="990"/>
                    </a:lnTo>
                    <a:lnTo>
                      <a:pt x="95" y="971"/>
                    </a:lnTo>
                    <a:lnTo>
                      <a:pt x="93" y="951"/>
                    </a:lnTo>
                    <a:lnTo>
                      <a:pt x="93" y="931"/>
                    </a:lnTo>
                    <a:lnTo>
                      <a:pt x="95" y="911"/>
                    </a:lnTo>
                    <a:lnTo>
                      <a:pt x="101" y="890"/>
                    </a:lnTo>
                    <a:lnTo>
                      <a:pt x="100" y="868"/>
                    </a:lnTo>
                    <a:lnTo>
                      <a:pt x="99" y="849"/>
                    </a:lnTo>
                    <a:lnTo>
                      <a:pt x="98" y="831"/>
                    </a:lnTo>
                    <a:lnTo>
                      <a:pt x="99" y="811"/>
                    </a:lnTo>
                    <a:lnTo>
                      <a:pt x="94" y="809"/>
                    </a:lnTo>
                    <a:lnTo>
                      <a:pt x="87" y="809"/>
                    </a:lnTo>
                    <a:lnTo>
                      <a:pt x="81" y="809"/>
                    </a:lnTo>
                    <a:lnTo>
                      <a:pt x="78" y="804"/>
                    </a:lnTo>
                    <a:lnTo>
                      <a:pt x="78" y="795"/>
                    </a:lnTo>
                    <a:lnTo>
                      <a:pt x="76" y="786"/>
                    </a:lnTo>
                    <a:lnTo>
                      <a:pt x="74" y="778"/>
                    </a:lnTo>
                    <a:lnTo>
                      <a:pt x="70" y="775"/>
                    </a:lnTo>
                    <a:lnTo>
                      <a:pt x="60" y="776"/>
                    </a:lnTo>
                    <a:lnTo>
                      <a:pt x="52" y="781"/>
                    </a:lnTo>
                    <a:lnTo>
                      <a:pt x="46" y="786"/>
                    </a:lnTo>
                    <a:lnTo>
                      <a:pt x="41" y="785"/>
                    </a:lnTo>
                    <a:lnTo>
                      <a:pt x="37" y="771"/>
                    </a:lnTo>
                    <a:lnTo>
                      <a:pt x="39" y="755"/>
                    </a:lnTo>
                    <a:lnTo>
                      <a:pt x="42" y="742"/>
                    </a:lnTo>
                    <a:lnTo>
                      <a:pt x="36" y="731"/>
                    </a:lnTo>
                    <a:lnTo>
                      <a:pt x="31" y="730"/>
                    </a:lnTo>
                    <a:lnTo>
                      <a:pt x="25" y="731"/>
                    </a:lnTo>
                    <a:lnTo>
                      <a:pt x="20" y="734"/>
                    </a:lnTo>
                    <a:lnTo>
                      <a:pt x="14" y="735"/>
                    </a:lnTo>
                    <a:lnTo>
                      <a:pt x="10" y="737"/>
                    </a:lnTo>
                    <a:lnTo>
                      <a:pt x="6" y="737"/>
                    </a:lnTo>
                    <a:lnTo>
                      <a:pt x="2" y="737"/>
                    </a:lnTo>
                    <a:lnTo>
                      <a:pt x="0" y="734"/>
                    </a:lnTo>
                    <a:lnTo>
                      <a:pt x="6" y="720"/>
                    </a:lnTo>
                    <a:lnTo>
                      <a:pt x="14" y="707"/>
                    </a:lnTo>
                    <a:lnTo>
                      <a:pt x="24" y="696"/>
                    </a:lnTo>
                    <a:lnTo>
                      <a:pt x="35" y="684"/>
                    </a:lnTo>
                    <a:lnTo>
                      <a:pt x="46" y="673"/>
                    </a:lnTo>
                    <a:lnTo>
                      <a:pt x="57" y="662"/>
                    </a:lnTo>
                    <a:lnTo>
                      <a:pt x="64" y="649"/>
                    </a:lnTo>
                    <a:lnTo>
                      <a:pt x="71" y="635"/>
                    </a:lnTo>
                    <a:lnTo>
                      <a:pt x="84" y="618"/>
                    </a:lnTo>
                    <a:lnTo>
                      <a:pt x="97" y="600"/>
                    </a:lnTo>
                    <a:lnTo>
                      <a:pt x="108" y="583"/>
                    </a:lnTo>
                    <a:lnTo>
                      <a:pt x="120" y="565"/>
                    </a:lnTo>
                    <a:lnTo>
                      <a:pt x="131" y="547"/>
                    </a:lnTo>
                    <a:lnTo>
                      <a:pt x="142" y="530"/>
                    </a:lnTo>
                    <a:lnTo>
                      <a:pt x="155" y="513"/>
                    </a:lnTo>
                    <a:lnTo>
                      <a:pt x="168" y="497"/>
                    </a:lnTo>
                    <a:lnTo>
                      <a:pt x="175" y="482"/>
                    </a:lnTo>
                    <a:lnTo>
                      <a:pt x="183" y="467"/>
                    </a:lnTo>
                    <a:lnTo>
                      <a:pt x="191" y="453"/>
                    </a:lnTo>
                    <a:lnTo>
                      <a:pt x="200" y="438"/>
                    </a:lnTo>
                    <a:lnTo>
                      <a:pt x="210" y="423"/>
                    </a:lnTo>
                    <a:lnTo>
                      <a:pt x="220" y="409"/>
                    </a:lnTo>
                    <a:lnTo>
                      <a:pt x="231" y="395"/>
                    </a:lnTo>
                    <a:lnTo>
                      <a:pt x="243" y="382"/>
                    </a:lnTo>
                    <a:lnTo>
                      <a:pt x="254" y="369"/>
                    </a:lnTo>
                    <a:lnTo>
                      <a:pt x="267" y="357"/>
                    </a:lnTo>
                    <a:lnTo>
                      <a:pt x="280" y="345"/>
                    </a:lnTo>
                    <a:lnTo>
                      <a:pt x="293" y="334"/>
                    </a:lnTo>
                    <a:lnTo>
                      <a:pt x="306" y="324"/>
                    </a:lnTo>
                    <a:lnTo>
                      <a:pt x="320" y="314"/>
                    </a:lnTo>
                    <a:lnTo>
                      <a:pt x="334" y="306"/>
                    </a:lnTo>
                    <a:lnTo>
                      <a:pt x="350" y="298"/>
                    </a:lnTo>
                    <a:lnTo>
                      <a:pt x="346" y="265"/>
                    </a:lnTo>
                    <a:lnTo>
                      <a:pt x="347" y="233"/>
                    </a:lnTo>
                    <a:lnTo>
                      <a:pt x="346" y="201"/>
                    </a:lnTo>
                    <a:lnTo>
                      <a:pt x="339" y="171"/>
                    </a:lnTo>
                    <a:lnTo>
                      <a:pt x="342" y="153"/>
                    </a:lnTo>
                    <a:lnTo>
                      <a:pt x="340" y="136"/>
                    </a:lnTo>
                    <a:lnTo>
                      <a:pt x="339" y="120"/>
                    </a:lnTo>
                    <a:lnTo>
                      <a:pt x="346" y="107"/>
                    </a:lnTo>
                    <a:lnTo>
                      <a:pt x="353" y="103"/>
                    </a:lnTo>
                    <a:lnTo>
                      <a:pt x="357" y="96"/>
                    </a:lnTo>
                    <a:lnTo>
                      <a:pt x="360" y="89"/>
                    </a:lnTo>
                    <a:lnTo>
                      <a:pt x="364" y="81"/>
                    </a:lnTo>
                    <a:lnTo>
                      <a:pt x="366" y="73"/>
                    </a:lnTo>
                    <a:lnTo>
                      <a:pt x="369" y="65"/>
                    </a:lnTo>
                    <a:lnTo>
                      <a:pt x="373" y="60"/>
                    </a:lnTo>
                    <a:lnTo>
                      <a:pt x="381" y="56"/>
                    </a:lnTo>
                    <a:lnTo>
                      <a:pt x="389" y="53"/>
                    </a:lnTo>
                    <a:lnTo>
                      <a:pt x="396" y="48"/>
                    </a:lnTo>
                    <a:lnTo>
                      <a:pt x="402" y="43"/>
                    </a:lnTo>
                    <a:lnTo>
                      <a:pt x="407" y="37"/>
                    </a:lnTo>
                    <a:lnTo>
                      <a:pt x="414" y="32"/>
                    </a:lnTo>
                    <a:lnTo>
                      <a:pt x="420" y="28"/>
                    </a:lnTo>
                    <a:lnTo>
                      <a:pt x="428" y="24"/>
                    </a:lnTo>
                    <a:lnTo>
                      <a:pt x="437" y="22"/>
                    </a:lnTo>
                    <a:lnTo>
                      <a:pt x="440" y="16"/>
                    </a:lnTo>
                    <a:lnTo>
                      <a:pt x="444" y="12"/>
                    </a:lnTo>
                    <a:lnTo>
                      <a:pt x="449" y="8"/>
                    </a:lnTo>
                    <a:lnTo>
                      <a:pt x="454" y="5"/>
                    </a:lnTo>
                    <a:lnTo>
                      <a:pt x="459" y="3"/>
                    </a:lnTo>
                    <a:lnTo>
                      <a:pt x="465" y="1"/>
                    </a:lnTo>
                    <a:lnTo>
                      <a:pt x="471" y="0"/>
                    </a:lnTo>
                    <a:lnTo>
                      <a:pt x="477" y="0"/>
                    </a:lnTo>
                    <a:lnTo>
                      <a:pt x="483" y="4"/>
                    </a:lnTo>
                    <a:lnTo>
                      <a:pt x="491" y="5"/>
                    </a:lnTo>
                    <a:lnTo>
                      <a:pt x="499" y="6"/>
                    </a:lnTo>
                    <a:lnTo>
                      <a:pt x="506" y="7"/>
                    </a:lnTo>
                    <a:lnTo>
                      <a:pt x="513" y="8"/>
                    </a:lnTo>
                    <a:lnTo>
                      <a:pt x="520" y="9"/>
                    </a:lnTo>
                    <a:lnTo>
                      <a:pt x="526" y="13"/>
                    </a:lnTo>
                    <a:lnTo>
                      <a:pt x="532" y="16"/>
                    </a:lnTo>
                    <a:lnTo>
                      <a:pt x="539" y="12"/>
                    </a:lnTo>
                    <a:lnTo>
                      <a:pt x="545" y="9"/>
                    </a:lnTo>
                    <a:lnTo>
                      <a:pt x="553" y="7"/>
                    </a:lnTo>
                    <a:lnTo>
                      <a:pt x="560" y="6"/>
                    </a:lnTo>
                    <a:lnTo>
                      <a:pt x="567" y="5"/>
                    </a:lnTo>
                    <a:lnTo>
                      <a:pt x="574" y="5"/>
                    </a:lnTo>
                    <a:lnTo>
                      <a:pt x="580" y="4"/>
                    </a:lnTo>
                    <a:lnTo>
                      <a:pt x="586" y="1"/>
                    </a:lnTo>
                    <a:lnTo>
                      <a:pt x="595" y="9"/>
                    </a:lnTo>
                    <a:lnTo>
                      <a:pt x="607" y="15"/>
                    </a:lnTo>
                    <a:lnTo>
                      <a:pt x="619" y="17"/>
                    </a:lnTo>
                    <a:lnTo>
                      <a:pt x="632" y="17"/>
                    </a:lnTo>
                    <a:lnTo>
                      <a:pt x="644" y="19"/>
                    </a:lnTo>
                    <a:lnTo>
                      <a:pt x="656" y="20"/>
                    </a:lnTo>
                    <a:lnTo>
                      <a:pt x="667" y="23"/>
                    </a:lnTo>
                    <a:lnTo>
                      <a:pt x="676" y="30"/>
                    </a:lnTo>
                    <a:lnTo>
                      <a:pt x="684" y="32"/>
                    </a:lnTo>
                    <a:lnTo>
                      <a:pt x="690" y="35"/>
                    </a:lnTo>
                    <a:lnTo>
                      <a:pt x="697" y="38"/>
                    </a:lnTo>
                    <a:lnTo>
                      <a:pt x="703" y="41"/>
                    </a:lnTo>
                    <a:lnTo>
                      <a:pt x="710" y="45"/>
                    </a:lnTo>
                    <a:lnTo>
                      <a:pt x="715" y="48"/>
                    </a:lnTo>
                    <a:lnTo>
                      <a:pt x="722" y="51"/>
                    </a:lnTo>
                    <a:lnTo>
                      <a:pt x="727" y="53"/>
                    </a:lnTo>
                    <a:lnTo>
                      <a:pt x="736" y="61"/>
                    </a:lnTo>
                    <a:lnTo>
                      <a:pt x="745" y="67"/>
                    </a:lnTo>
                    <a:lnTo>
                      <a:pt x="752" y="72"/>
                    </a:lnTo>
                    <a:lnTo>
                      <a:pt x="758" y="81"/>
                    </a:lnTo>
                    <a:lnTo>
                      <a:pt x="758" y="91"/>
                    </a:lnTo>
                    <a:lnTo>
                      <a:pt x="753" y="95"/>
                    </a:lnTo>
                    <a:lnTo>
                      <a:pt x="748" y="99"/>
                    </a:lnTo>
                    <a:lnTo>
                      <a:pt x="746" y="107"/>
                    </a:lnTo>
                    <a:lnTo>
                      <a:pt x="747" y="115"/>
                    </a:lnTo>
                    <a:lnTo>
                      <a:pt x="748" y="120"/>
                    </a:lnTo>
                    <a:lnTo>
                      <a:pt x="747" y="126"/>
                    </a:lnTo>
                    <a:lnTo>
                      <a:pt x="745" y="133"/>
                    </a:lnTo>
                    <a:lnTo>
                      <a:pt x="737" y="151"/>
                    </a:lnTo>
                    <a:lnTo>
                      <a:pt x="736" y="173"/>
                    </a:lnTo>
                    <a:lnTo>
                      <a:pt x="737" y="196"/>
                    </a:lnTo>
                    <a:lnTo>
                      <a:pt x="738" y="216"/>
                    </a:lnTo>
                    <a:lnTo>
                      <a:pt x="741" y="224"/>
                    </a:lnTo>
                    <a:lnTo>
                      <a:pt x="747" y="232"/>
                    </a:lnTo>
                    <a:lnTo>
                      <a:pt x="752" y="238"/>
                    </a:lnTo>
                    <a:lnTo>
                      <a:pt x="758" y="245"/>
                    </a:lnTo>
                    <a:lnTo>
                      <a:pt x="763" y="252"/>
                    </a:lnTo>
                    <a:lnTo>
                      <a:pt x="766" y="258"/>
                    </a:lnTo>
                    <a:lnTo>
                      <a:pt x="768" y="266"/>
                    </a:lnTo>
                    <a:lnTo>
                      <a:pt x="767" y="276"/>
                    </a:lnTo>
                    <a:lnTo>
                      <a:pt x="763" y="279"/>
                    </a:lnTo>
                    <a:lnTo>
                      <a:pt x="758" y="282"/>
                    </a:lnTo>
                    <a:lnTo>
                      <a:pt x="753" y="286"/>
                    </a:lnTo>
                    <a:lnTo>
                      <a:pt x="752" y="293"/>
                    </a:lnTo>
                    <a:lnTo>
                      <a:pt x="762" y="304"/>
                    </a:lnTo>
                    <a:lnTo>
                      <a:pt x="766" y="317"/>
                    </a:lnTo>
                    <a:lnTo>
                      <a:pt x="767" y="330"/>
                    </a:lnTo>
                    <a:lnTo>
                      <a:pt x="767" y="344"/>
                    </a:lnTo>
                    <a:lnTo>
                      <a:pt x="763" y="356"/>
                    </a:lnTo>
                    <a:lnTo>
                      <a:pt x="760" y="367"/>
                    </a:lnTo>
                    <a:lnTo>
                      <a:pt x="758" y="379"/>
                    </a:lnTo>
                    <a:lnTo>
                      <a:pt x="757" y="391"/>
                    </a:lnTo>
                    <a:lnTo>
                      <a:pt x="753" y="402"/>
                    </a:lnTo>
                    <a:lnTo>
                      <a:pt x="749" y="411"/>
                    </a:lnTo>
                    <a:lnTo>
                      <a:pt x="741" y="418"/>
                    </a:lnTo>
                    <a:lnTo>
                      <a:pt x="730" y="423"/>
                    </a:lnTo>
                    <a:lnTo>
                      <a:pt x="722" y="425"/>
                    </a:lnTo>
                    <a:lnTo>
                      <a:pt x="713" y="429"/>
                    </a:lnTo>
                    <a:lnTo>
                      <a:pt x="706" y="433"/>
                    </a:lnTo>
                    <a:lnTo>
                      <a:pt x="704" y="439"/>
                    </a:lnTo>
                    <a:lnTo>
                      <a:pt x="721" y="458"/>
                    </a:lnTo>
                    <a:lnTo>
                      <a:pt x="736" y="478"/>
                    </a:lnTo>
                    <a:lnTo>
                      <a:pt x="750" y="496"/>
                    </a:lnTo>
                    <a:lnTo>
                      <a:pt x="764" y="514"/>
                    </a:lnTo>
                    <a:lnTo>
                      <a:pt x="777" y="533"/>
                    </a:lnTo>
                    <a:lnTo>
                      <a:pt x="790" y="551"/>
                    </a:lnTo>
                    <a:lnTo>
                      <a:pt x="802" y="569"/>
                    </a:lnTo>
                    <a:lnTo>
                      <a:pt x="815" y="586"/>
                    </a:lnTo>
                    <a:lnTo>
                      <a:pt x="823" y="579"/>
                    </a:lnTo>
                    <a:lnTo>
                      <a:pt x="828" y="571"/>
                    </a:lnTo>
                    <a:lnTo>
                      <a:pt x="834" y="565"/>
                    </a:lnTo>
                    <a:lnTo>
                      <a:pt x="838" y="558"/>
                    </a:lnTo>
                    <a:lnTo>
                      <a:pt x="842" y="550"/>
                    </a:lnTo>
                    <a:lnTo>
                      <a:pt x="847" y="543"/>
                    </a:lnTo>
                    <a:lnTo>
                      <a:pt x="852" y="536"/>
                    </a:lnTo>
                    <a:lnTo>
                      <a:pt x="859" y="529"/>
                    </a:lnTo>
                    <a:lnTo>
                      <a:pt x="863" y="514"/>
                    </a:lnTo>
                    <a:lnTo>
                      <a:pt x="870" y="502"/>
                    </a:lnTo>
                    <a:lnTo>
                      <a:pt x="876" y="489"/>
                    </a:lnTo>
                    <a:lnTo>
                      <a:pt x="884" y="478"/>
                    </a:lnTo>
                    <a:lnTo>
                      <a:pt x="891" y="467"/>
                    </a:lnTo>
                    <a:lnTo>
                      <a:pt x="900" y="456"/>
                    </a:lnTo>
                    <a:lnTo>
                      <a:pt x="907" y="445"/>
                    </a:lnTo>
                    <a:lnTo>
                      <a:pt x="913" y="432"/>
                    </a:lnTo>
                    <a:lnTo>
                      <a:pt x="946" y="402"/>
                    </a:lnTo>
                    <a:lnTo>
                      <a:pt x="970" y="368"/>
                    </a:lnTo>
                    <a:lnTo>
                      <a:pt x="990" y="329"/>
                    </a:lnTo>
                    <a:lnTo>
                      <a:pt x="1007" y="289"/>
                    </a:lnTo>
                    <a:lnTo>
                      <a:pt x="1022" y="249"/>
                    </a:lnTo>
                    <a:lnTo>
                      <a:pt x="1038" y="212"/>
                    </a:lnTo>
                    <a:lnTo>
                      <a:pt x="1058" y="177"/>
                    </a:lnTo>
                    <a:lnTo>
                      <a:pt x="1082" y="149"/>
                    </a:lnTo>
                    <a:lnTo>
                      <a:pt x="1099" y="143"/>
                    </a:lnTo>
                    <a:lnTo>
                      <a:pt x="1117" y="136"/>
                    </a:lnTo>
                    <a:lnTo>
                      <a:pt x="1132" y="129"/>
                    </a:lnTo>
                    <a:lnTo>
                      <a:pt x="1148" y="123"/>
                    </a:lnTo>
                    <a:lnTo>
                      <a:pt x="1164" y="117"/>
                    </a:lnTo>
                    <a:lnTo>
                      <a:pt x="1180" y="113"/>
                    </a:lnTo>
                    <a:lnTo>
                      <a:pt x="1197" y="113"/>
                    </a:lnTo>
                    <a:lnTo>
                      <a:pt x="1216" y="118"/>
                    </a:lnTo>
                    <a:lnTo>
                      <a:pt x="1239" y="126"/>
                    </a:lnTo>
                    <a:lnTo>
                      <a:pt x="1259" y="136"/>
                    </a:lnTo>
                    <a:lnTo>
                      <a:pt x="1278" y="149"/>
                    </a:lnTo>
                    <a:lnTo>
                      <a:pt x="1295" y="164"/>
                    </a:lnTo>
                    <a:lnTo>
                      <a:pt x="1310" y="180"/>
                    </a:lnTo>
                    <a:lnTo>
                      <a:pt x="1325" y="197"/>
                    </a:lnTo>
                    <a:lnTo>
                      <a:pt x="1337" y="216"/>
                    </a:lnTo>
                    <a:lnTo>
                      <a:pt x="1347" y="236"/>
                    </a:lnTo>
                    <a:lnTo>
                      <a:pt x="1350" y="258"/>
                    </a:lnTo>
                    <a:lnTo>
                      <a:pt x="1352" y="280"/>
                    </a:lnTo>
                    <a:lnTo>
                      <a:pt x="1354" y="302"/>
                    </a:lnTo>
                    <a:lnTo>
                      <a:pt x="1358" y="322"/>
                    </a:lnTo>
                    <a:lnTo>
                      <a:pt x="1363" y="343"/>
                    </a:lnTo>
                    <a:lnTo>
                      <a:pt x="1369" y="361"/>
                    </a:lnTo>
                    <a:lnTo>
                      <a:pt x="1378" y="377"/>
                    </a:lnTo>
                    <a:lnTo>
                      <a:pt x="1389" y="392"/>
                    </a:lnTo>
                    <a:lnTo>
                      <a:pt x="1378" y="398"/>
                    </a:lnTo>
                    <a:lnTo>
                      <a:pt x="1370" y="407"/>
                    </a:lnTo>
                    <a:lnTo>
                      <a:pt x="1365" y="418"/>
                    </a:lnTo>
                    <a:lnTo>
                      <a:pt x="1362" y="430"/>
                    </a:lnTo>
                    <a:lnTo>
                      <a:pt x="1358" y="442"/>
                    </a:lnTo>
                    <a:lnTo>
                      <a:pt x="1355" y="455"/>
                    </a:lnTo>
                    <a:lnTo>
                      <a:pt x="1352" y="466"/>
                    </a:lnTo>
                    <a:lnTo>
                      <a:pt x="1345" y="477"/>
                    </a:lnTo>
                    <a:lnTo>
                      <a:pt x="1339" y="481"/>
                    </a:lnTo>
                    <a:lnTo>
                      <a:pt x="1333" y="483"/>
                    </a:lnTo>
                    <a:lnTo>
                      <a:pt x="1329" y="487"/>
                    </a:lnTo>
                    <a:lnTo>
                      <a:pt x="1327" y="491"/>
                    </a:lnTo>
                    <a:lnTo>
                      <a:pt x="1334" y="515"/>
                    </a:lnTo>
                    <a:lnTo>
                      <a:pt x="1343" y="537"/>
                    </a:lnTo>
                    <a:lnTo>
                      <a:pt x="1352" y="560"/>
                    </a:lnTo>
                    <a:lnTo>
                      <a:pt x="1360" y="582"/>
                    </a:lnTo>
                    <a:lnTo>
                      <a:pt x="1369" y="602"/>
                    </a:lnTo>
                    <a:lnTo>
                      <a:pt x="1378" y="624"/>
                    </a:lnTo>
                    <a:lnTo>
                      <a:pt x="1388" y="646"/>
                    </a:lnTo>
                    <a:lnTo>
                      <a:pt x="1396" y="668"/>
                    </a:lnTo>
                    <a:lnTo>
                      <a:pt x="1404" y="690"/>
                    </a:lnTo>
                    <a:lnTo>
                      <a:pt x="1413" y="712"/>
                    </a:lnTo>
                    <a:lnTo>
                      <a:pt x="1424" y="731"/>
                    </a:lnTo>
                    <a:lnTo>
                      <a:pt x="1436" y="751"/>
                    </a:lnTo>
                    <a:lnTo>
                      <a:pt x="1448" y="771"/>
                    </a:lnTo>
                    <a:lnTo>
                      <a:pt x="1458" y="791"/>
                    </a:lnTo>
                    <a:lnTo>
                      <a:pt x="1469" y="812"/>
                    </a:lnTo>
                    <a:lnTo>
                      <a:pt x="1477" y="834"/>
                    </a:lnTo>
                    <a:lnTo>
                      <a:pt x="1483" y="840"/>
                    </a:lnTo>
                    <a:lnTo>
                      <a:pt x="1486" y="847"/>
                    </a:lnTo>
                    <a:lnTo>
                      <a:pt x="1486" y="855"/>
                    </a:lnTo>
                    <a:lnTo>
                      <a:pt x="1489" y="859"/>
                    </a:lnTo>
                    <a:lnTo>
                      <a:pt x="1504" y="867"/>
                    </a:lnTo>
                    <a:lnTo>
                      <a:pt x="1517" y="876"/>
                    </a:lnTo>
                    <a:lnTo>
                      <a:pt x="1530" y="885"/>
                    </a:lnTo>
                    <a:lnTo>
                      <a:pt x="1542" y="895"/>
                    </a:lnTo>
                    <a:lnTo>
                      <a:pt x="1554" y="903"/>
                    </a:lnTo>
                    <a:lnTo>
                      <a:pt x="1568" y="909"/>
                    </a:lnTo>
                    <a:lnTo>
                      <a:pt x="1584" y="913"/>
                    </a:lnTo>
                    <a:lnTo>
                      <a:pt x="1601" y="913"/>
                    </a:lnTo>
                    <a:lnTo>
                      <a:pt x="1617" y="913"/>
                    </a:lnTo>
                    <a:lnTo>
                      <a:pt x="1632" y="913"/>
                    </a:lnTo>
                    <a:lnTo>
                      <a:pt x="1648" y="913"/>
                    </a:lnTo>
                    <a:lnTo>
                      <a:pt x="1663" y="913"/>
                    </a:lnTo>
                    <a:lnTo>
                      <a:pt x="1677" y="912"/>
                    </a:lnTo>
                    <a:lnTo>
                      <a:pt x="1690" y="909"/>
                    </a:lnTo>
                    <a:lnTo>
                      <a:pt x="1704" y="906"/>
                    </a:lnTo>
                    <a:lnTo>
                      <a:pt x="1717" y="901"/>
                    </a:lnTo>
                    <a:lnTo>
                      <a:pt x="1711" y="877"/>
                    </a:lnTo>
                    <a:lnTo>
                      <a:pt x="1703" y="855"/>
                    </a:lnTo>
                    <a:lnTo>
                      <a:pt x="1698" y="831"/>
                    </a:lnTo>
                    <a:lnTo>
                      <a:pt x="1699" y="809"/>
                    </a:lnTo>
                    <a:lnTo>
                      <a:pt x="1704" y="807"/>
                    </a:lnTo>
                    <a:lnTo>
                      <a:pt x="1708" y="808"/>
                    </a:lnTo>
                    <a:lnTo>
                      <a:pt x="1711" y="810"/>
                    </a:lnTo>
                    <a:lnTo>
                      <a:pt x="1713" y="815"/>
                    </a:lnTo>
                    <a:lnTo>
                      <a:pt x="1716" y="831"/>
                    </a:lnTo>
                    <a:lnTo>
                      <a:pt x="1720" y="847"/>
                    </a:lnTo>
                    <a:lnTo>
                      <a:pt x="1724" y="861"/>
                    </a:lnTo>
                    <a:lnTo>
                      <a:pt x="1729" y="876"/>
                    </a:lnTo>
                    <a:lnTo>
                      <a:pt x="1735" y="890"/>
                    </a:lnTo>
                    <a:lnTo>
                      <a:pt x="1741" y="903"/>
                    </a:lnTo>
                    <a:lnTo>
                      <a:pt x="1748" y="915"/>
                    </a:lnTo>
                    <a:lnTo>
                      <a:pt x="1755" y="925"/>
                    </a:lnTo>
                    <a:lnTo>
                      <a:pt x="1763" y="928"/>
                    </a:lnTo>
                    <a:lnTo>
                      <a:pt x="1769" y="930"/>
                    </a:lnTo>
                    <a:lnTo>
                      <a:pt x="1773" y="933"/>
                    </a:lnTo>
                    <a:lnTo>
                      <a:pt x="1777" y="937"/>
                    </a:lnTo>
                    <a:lnTo>
                      <a:pt x="1789" y="957"/>
                    </a:lnTo>
                    <a:lnTo>
                      <a:pt x="1797" y="981"/>
                    </a:lnTo>
                    <a:lnTo>
                      <a:pt x="1799" y="1006"/>
                    </a:lnTo>
                    <a:lnTo>
                      <a:pt x="1792" y="1030"/>
                    </a:lnTo>
                    <a:lnTo>
                      <a:pt x="1789" y="1037"/>
                    </a:lnTo>
                    <a:lnTo>
                      <a:pt x="1786" y="1042"/>
                    </a:lnTo>
                    <a:lnTo>
                      <a:pt x="1782" y="1046"/>
                    </a:lnTo>
                    <a:lnTo>
                      <a:pt x="1775" y="1049"/>
                    </a:lnTo>
                    <a:lnTo>
                      <a:pt x="1760" y="1051"/>
                    </a:lnTo>
                    <a:lnTo>
                      <a:pt x="1746" y="1052"/>
                    </a:lnTo>
                    <a:lnTo>
                      <a:pt x="1732" y="1052"/>
                    </a:lnTo>
                    <a:lnTo>
                      <a:pt x="1717" y="1051"/>
                    </a:lnTo>
                    <a:lnTo>
                      <a:pt x="1704" y="1051"/>
                    </a:lnTo>
                    <a:lnTo>
                      <a:pt x="1690" y="1050"/>
                    </a:lnTo>
                    <a:lnTo>
                      <a:pt x="1677" y="1050"/>
                    </a:lnTo>
                    <a:lnTo>
                      <a:pt x="1664" y="1051"/>
                    </a:lnTo>
                    <a:lnTo>
                      <a:pt x="1643" y="1042"/>
                    </a:lnTo>
                    <a:lnTo>
                      <a:pt x="1622" y="1034"/>
                    </a:lnTo>
                    <a:lnTo>
                      <a:pt x="1600" y="1028"/>
                    </a:lnTo>
                    <a:lnTo>
                      <a:pt x="1578" y="1024"/>
                    </a:lnTo>
                    <a:lnTo>
                      <a:pt x="1555" y="1020"/>
                    </a:lnTo>
                    <a:lnTo>
                      <a:pt x="1533" y="1018"/>
                    </a:lnTo>
                    <a:lnTo>
                      <a:pt x="1511" y="1018"/>
                    </a:lnTo>
                    <a:lnTo>
                      <a:pt x="1488" y="1017"/>
                    </a:lnTo>
                    <a:lnTo>
                      <a:pt x="1465" y="1018"/>
                    </a:lnTo>
                    <a:lnTo>
                      <a:pt x="1443" y="1019"/>
                    </a:lnTo>
                    <a:lnTo>
                      <a:pt x="1420" y="1021"/>
                    </a:lnTo>
                    <a:lnTo>
                      <a:pt x="1399" y="1024"/>
                    </a:lnTo>
                    <a:lnTo>
                      <a:pt x="1377" y="1025"/>
                    </a:lnTo>
                    <a:lnTo>
                      <a:pt x="1355" y="1027"/>
                    </a:lnTo>
                    <a:lnTo>
                      <a:pt x="1333" y="1029"/>
                    </a:lnTo>
                    <a:lnTo>
                      <a:pt x="1313" y="1032"/>
                    </a:lnTo>
                    <a:lnTo>
                      <a:pt x="1307" y="1038"/>
                    </a:lnTo>
                    <a:lnTo>
                      <a:pt x="1302" y="1045"/>
                    </a:lnTo>
                    <a:lnTo>
                      <a:pt x="1296" y="1053"/>
                    </a:lnTo>
                    <a:lnTo>
                      <a:pt x="1290" y="1060"/>
                    </a:lnTo>
                    <a:lnTo>
                      <a:pt x="1283" y="1066"/>
                    </a:lnTo>
                    <a:lnTo>
                      <a:pt x="1277" y="1070"/>
                    </a:lnTo>
                    <a:lnTo>
                      <a:pt x="1268" y="1074"/>
                    </a:lnTo>
                    <a:lnTo>
                      <a:pt x="1259" y="1074"/>
                    </a:lnTo>
                    <a:lnTo>
                      <a:pt x="1244" y="1067"/>
                    </a:lnTo>
                    <a:lnTo>
                      <a:pt x="1228" y="1060"/>
                    </a:lnTo>
                    <a:lnTo>
                      <a:pt x="1211" y="1057"/>
                    </a:lnTo>
                    <a:lnTo>
                      <a:pt x="1196" y="1053"/>
                    </a:lnTo>
                    <a:lnTo>
                      <a:pt x="1180" y="1050"/>
                    </a:lnTo>
                    <a:lnTo>
                      <a:pt x="1164" y="1049"/>
                    </a:lnTo>
                    <a:lnTo>
                      <a:pt x="1147" y="1048"/>
                    </a:lnTo>
                    <a:lnTo>
                      <a:pt x="1131" y="1046"/>
                    </a:lnTo>
                    <a:lnTo>
                      <a:pt x="1115" y="1045"/>
                    </a:lnTo>
                    <a:lnTo>
                      <a:pt x="1098" y="1045"/>
                    </a:lnTo>
                    <a:lnTo>
                      <a:pt x="1082" y="1044"/>
                    </a:lnTo>
                    <a:lnTo>
                      <a:pt x="1067" y="1042"/>
                    </a:lnTo>
                    <a:lnTo>
                      <a:pt x="1050" y="1040"/>
                    </a:lnTo>
                    <a:lnTo>
                      <a:pt x="1035" y="1037"/>
                    </a:lnTo>
                    <a:lnTo>
                      <a:pt x="1020" y="1033"/>
                    </a:lnTo>
                    <a:lnTo>
                      <a:pt x="1005" y="1028"/>
                    </a:lnTo>
                    <a:lnTo>
                      <a:pt x="998" y="1028"/>
                    </a:lnTo>
                    <a:lnTo>
                      <a:pt x="990" y="1027"/>
                    </a:lnTo>
                    <a:lnTo>
                      <a:pt x="983" y="1026"/>
                    </a:lnTo>
                    <a:lnTo>
                      <a:pt x="976" y="1026"/>
                    </a:lnTo>
                    <a:lnTo>
                      <a:pt x="970" y="1025"/>
                    </a:lnTo>
                    <a:lnTo>
                      <a:pt x="964" y="1026"/>
                    </a:lnTo>
                    <a:lnTo>
                      <a:pt x="960" y="1027"/>
                    </a:lnTo>
                    <a:lnTo>
                      <a:pt x="958" y="1030"/>
                    </a:lnTo>
                    <a:lnTo>
                      <a:pt x="953" y="1043"/>
                    </a:lnTo>
                    <a:lnTo>
                      <a:pt x="948" y="1051"/>
                    </a:lnTo>
                    <a:lnTo>
                      <a:pt x="939" y="1057"/>
                    </a:lnTo>
                    <a:lnTo>
                      <a:pt x="930" y="1059"/>
                    </a:lnTo>
                    <a:lnTo>
                      <a:pt x="918" y="1060"/>
                    </a:lnTo>
                    <a:lnTo>
                      <a:pt x="905" y="1060"/>
                    </a:lnTo>
                    <a:lnTo>
                      <a:pt x="893" y="1060"/>
                    </a:lnTo>
                    <a:lnTo>
                      <a:pt x="879" y="1060"/>
                    </a:lnTo>
                    <a:lnTo>
                      <a:pt x="866" y="1060"/>
                    </a:lnTo>
                    <a:lnTo>
                      <a:pt x="853" y="1060"/>
                    </a:lnTo>
                    <a:lnTo>
                      <a:pt x="841" y="1060"/>
                    </a:lnTo>
                    <a:lnTo>
                      <a:pt x="828" y="1060"/>
                    </a:lnTo>
                    <a:lnTo>
                      <a:pt x="816" y="1059"/>
                    </a:lnTo>
                    <a:lnTo>
                      <a:pt x="804" y="1059"/>
                    </a:lnTo>
                    <a:lnTo>
                      <a:pt x="792" y="1059"/>
                    </a:lnTo>
                    <a:lnTo>
                      <a:pt x="780" y="1060"/>
                    </a:lnTo>
                    <a:lnTo>
                      <a:pt x="770" y="1060"/>
                    </a:lnTo>
                    <a:lnTo>
                      <a:pt x="759" y="1061"/>
                    </a:lnTo>
                    <a:lnTo>
                      <a:pt x="748" y="1062"/>
                    </a:lnTo>
                    <a:lnTo>
                      <a:pt x="738" y="1065"/>
                    </a:lnTo>
                    <a:lnTo>
                      <a:pt x="720" y="1072"/>
                    </a:lnTo>
                    <a:lnTo>
                      <a:pt x="702" y="1077"/>
                    </a:lnTo>
                    <a:lnTo>
                      <a:pt x="684" y="1081"/>
                    </a:lnTo>
                    <a:lnTo>
                      <a:pt x="665" y="1085"/>
                    </a:lnTo>
                    <a:lnTo>
                      <a:pt x="647" y="1089"/>
                    </a:lnTo>
                    <a:lnTo>
                      <a:pt x="627" y="1093"/>
                    </a:lnTo>
                    <a:lnTo>
                      <a:pt x="609" y="1099"/>
                    </a:lnTo>
                    <a:lnTo>
                      <a:pt x="590" y="1107"/>
                    </a:lnTo>
                    <a:lnTo>
                      <a:pt x="573" y="1107"/>
                    </a:lnTo>
                    <a:lnTo>
                      <a:pt x="556" y="1108"/>
                    </a:lnTo>
                    <a:lnTo>
                      <a:pt x="540" y="1108"/>
                    </a:lnTo>
                    <a:lnTo>
                      <a:pt x="524" y="1108"/>
                    </a:lnTo>
                    <a:lnTo>
                      <a:pt x="507" y="1108"/>
                    </a:lnTo>
                    <a:lnTo>
                      <a:pt x="492" y="1108"/>
                    </a:lnTo>
                    <a:lnTo>
                      <a:pt x="476" y="1108"/>
                    </a:lnTo>
                    <a:lnTo>
                      <a:pt x="461" y="1107"/>
                    </a:lnTo>
                    <a:lnTo>
                      <a:pt x="445" y="1107"/>
                    </a:lnTo>
                    <a:lnTo>
                      <a:pt x="430" y="1106"/>
                    </a:lnTo>
                    <a:lnTo>
                      <a:pt x="415" y="1105"/>
                    </a:lnTo>
                    <a:lnTo>
                      <a:pt x="400" y="1102"/>
                    </a:lnTo>
                    <a:lnTo>
                      <a:pt x="384" y="1100"/>
                    </a:lnTo>
                    <a:lnTo>
                      <a:pt x="369" y="1098"/>
                    </a:lnTo>
                    <a:lnTo>
                      <a:pt x="353" y="1094"/>
                    </a:lnTo>
                    <a:lnTo>
                      <a:pt x="338" y="1091"/>
                    </a:lnTo>
                    <a:lnTo>
                      <a:pt x="328" y="1089"/>
                    </a:lnTo>
                    <a:lnTo>
                      <a:pt x="317" y="1088"/>
                    </a:lnTo>
                    <a:lnTo>
                      <a:pt x="306" y="1088"/>
                    </a:lnTo>
                    <a:lnTo>
                      <a:pt x="295" y="1089"/>
                    </a:lnTo>
                    <a:lnTo>
                      <a:pt x="284" y="1091"/>
                    </a:lnTo>
                    <a:lnTo>
                      <a:pt x="274" y="1092"/>
                    </a:lnTo>
                    <a:lnTo>
                      <a:pt x="266" y="1093"/>
                    </a:lnTo>
                    <a:lnTo>
                      <a:pt x="257" y="1093"/>
                    </a:lnTo>
                    <a:lnTo>
                      <a:pt x="244" y="1092"/>
                    </a:lnTo>
                    <a:lnTo>
                      <a:pt x="232" y="1092"/>
                    </a:lnTo>
                    <a:lnTo>
                      <a:pt x="220" y="1092"/>
                    </a:lnTo>
                    <a:lnTo>
                      <a:pt x="209" y="1093"/>
                    </a:lnTo>
                    <a:lnTo>
                      <a:pt x="198" y="1094"/>
                    </a:lnTo>
                    <a:lnTo>
                      <a:pt x="187" y="1096"/>
                    </a:lnTo>
                    <a:lnTo>
                      <a:pt x="178" y="1097"/>
                    </a:lnTo>
                    <a:lnTo>
                      <a:pt x="168" y="1098"/>
                    </a:lnTo>
                    <a:lnTo>
                      <a:pt x="157" y="1099"/>
                    </a:lnTo>
                    <a:lnTo>
                      <a:pt x="147" y="1101"/>
                    </a:lnTo>
                    <a:lnTo>
                      <a:pt x="136" y="1102"/>
                    </a:lnTo>
                    <a:lnTo>
                      <a:pt x="126" y="1104"/>
                    </a:lnTo>
                    <a:lnTo>
                      <a:pt x="116" y="1105"/>
                    </a:lnTo>
                    <a:lnTo>
                      <a:pt x="105" y="1106"/>
                    </a:lnTo>
                    <a:lnTo>
                      <a:pt x="93" y="1107"/>
                    </a:lnTo>
                    <a:lnTo>
                      <a:pt x="81" y="1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0" name="Freeform 126"/>
              <p:cNvSpPr>
                <a:spLocks/>
              </p:cNvSpPr>
              <p:nvPr/>
            </p:nvSpPr>
            <p:spPr bwMode="auto">
              <a:xfrm>
                <a:off x="3693" y="1448"/>
                <a:ext cx="3" cy="1"/>
              </a:xfrm>
              <a:custGeom>
                <a:avLst/>
                <a:gdLst>
                  <a:gd name="T0" fmla="*/ 0 w 11"/>
                  <a:gd name="T1" fmla="*/ 0 h 6"/>
                  <a:gd name="T2" fmla="*/ 1 w 11"/>
                  <a:gd name="T3" fmla="*/ 4 h 6"/>
                  <a:gd name="T4" fmla="*/ 4 w 11"/>
                  <a:gd name="T5" fmla="*/ 6 h 6"/>
                  <a:gd name="T6" fmla="*/ 9 w 11"/>
                  <a:gd name="T7" fmla="*/ 6 h 6"/>
                  <a:gd name="T8" fmla="*/ 11 w 11"/>
                  <a:gd name="T9" fmla="*/ 2 h 6"/>
                  <a:gd name="T10" fmla="*/ 0 w 11"/>
                  <a:gd name="T11" fmla="*/ 0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"/>
                  <a:gd name="T19" fmla="*/ 0 h 6"/>
                  <a:gd name="T20" fmla="*/ 11 w 11"/>
                  <a:gd name="T21" fmla="*/ 6 h 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" h="6">
                    <a:moveTo>
                      <a:pt x="0" y="0"/>
                    </a:moveTo>
                    <a:lnTo>
                      <a:pt x="1" y="4"/>
                    </a:lnTo>
                    <a:lnTo>
                      <a:pt x="4" y="6"/>
                    </a:lnTo>
                    <a:lnTo>
                      <a:pt x="9" y="6"/>
                    </a:lnTo>
                    <a:lnTo>
                      <a:pt x="1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1" name="Freeform 127"/>
              <p:cNvSpPr>
                <a:spLocks/>
              </p:cNvSpPr>
              <p:nvPr/>
            </p:nvSpPr>
            <p:spPr bwMode="auto">
              <a:xfrm>
                <a:off x="3693" y="1399"/>
                <a:ext cx="21" cy="49"/>
              </a:xfrm>
              <a:custGeom>
                <a:avLst/>
                <a:gdLst>
                  <a:gd name="T0" fmla="*/ 43 w 54"/>
                  <a:gd name="T1" fmla="*/ 0 h 196"/>
                  <a:gd name="T2" fmla="*/ 43 w 54"/>
                  <a:gd name="T3" fmla="*/ 0 h 196"/>
                  <a:gd name="T4" fmla="*/ 37 w 54"/>
                  <a:gd name="T5" fmla="*/ 24 h 196"/>
                  <a:gd name="T6" fmla="*/ 30 w 54"/>
                  <a:gd name="T7" fmla="*/ 48 h 196"/>
                  <a:gd name="T8" fmla="*/ 25 w 54"/>
                  <a:gd name="T9" fmla="*/ 73 h 196"/>
                  <a:gd name="T10" fmla="*/ 20 w 54"/>
                  <a:gd name="T11" fmla="*/ 97 h 196"/>
                  <a:gd name="T12" fmla="*/ 15 w 54"/>
                  <a:gd name="T13" fmla="*/ 121 h 196"/>
                  <a:gd name="T14" fmla="*/ 10 w 54"/>
                  <a:gd name="T15" fmla="*/ 146 h 196"/>
                  <a:gd name="T16" fmla="*/ 5 w 54"/>
                  <a:gd name="T17" fmla="*/ 170 h 196"/>
                  <a:gd name="T18" fmla="*/ 0 w 54"/>
                  <a:gd name="T19" fmla="*/ 194 h 196"/>
                  <a:gd name="T20" fmla="*/ 11 w 54"/>
                  <a:gd name="T21" fmla="*/ 196 h 196"/>
                  <a:gd name="T22" fmla="*/ 16 w 54"/>
                  <a:gd name="T23" fmla="*/ 172 h 196"/>
                  <a:gd name="T24" fmla="*/ 20 w 54"/>
                  <a:gd name="T25" fmla="*/ 148 h 196"/>
                  <a:gd name="T26" fmla="*/ 26 w 54"/>
                  <a:gd name="T27" fmla="*/ 123 h 196"/>
                  <a:gd name="T28" fmla="*/ 31 w 54"/>
                  <a:gd name="T29" fmla="*/ 99 h 196"/>
                  <a:gd name="T30" fmla="*/ 36 w 54"/>
                  <a:gd name="T31" fmla="*/ 75 h 196"/>
                  <a:gd name="T32" fmla="*/ 41 w 54"/>
                  <a:gd name="T33" fmla="*/ 50 h 196"/>
                  <a:gd name="T34" fmla="*/ 48 w 54"/>
                  <a:gd name="T35" fmla="*/ 26 h 196"/>
                  <a:gd name="T36" fmla="*/ 54 w 54"/>
                  <a:gd name="T37" fmla="*/ 2 h 196"/>
                  <a:gd name="T38" fmla="*/ 54 w 54"/>
                  <a:gd name="T39" fmla="*/ 2 h 196"/>
                  <a:gd name="T40" fmla="*/ 43 w 54"/>
                  <a:gd name="T41" fmla="*/ 0 h 19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"/>
                  <a:gd name="T64" fmla="*/ 0 h 196"/>
                  <a:gd name="T65" fmla="*/ 54 w 54"/>
                  <a:gd name="T66" fmla="*/ 196 h 19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" h="196">
                    <a:moveTo>
                      <a:pt x="43" y="0"/>
                    </a:moveTo>
                    <a:lnTo>
                      <a:pt x="43" y="0"/>
                    </a:lnTo>
                    <a:lnTo>
                      <a:pt x="37" y="24"/>
                    </a:lnTo>
                    <a:lnTo>
                      <a:pt x="30" y="48"/>
                    </a:lnTo>
                    <a:lnTo>
                      <a:pt x="25" y="73"/>
                    </a:lnTo>
                    <a:lnTo>
                      <a:pt x="20" y="97"/>
                    </a:lnTo>
                    <a:lnTo>
                      <a:pt x="15" y="121"/>
                    </a:lnTo>
                    <a:lnTo>
                      <a:pt x="10" y="146"/>
                    </a:lnTo>
                    <a:lnTo>
                      <a:pt x="5" y="170"/>
                    </a:lnTo>
                    <a:lnTo>
                      <a:pt x="0" y="194"/>
                    </a:lnTo>
                    <a:lnTo>
                      <a:pt x="11" y="196"/>
                    </a:lnTo>
                    <a:lnTo>
                      <a:pt x="16" y="172"/>
                    </a:lnTo>
                    <a:lnTo>
                      <a:pt x="20" y="148"/>
                    </a:lnTo>
                    <a:lnTo>
                      <a:pt x="26" y="123"/>
                    </a:lnTo>
                    <a:lnTo>
                      <a:pt x="31" y="99"/>
                    </a:lnTo>
                    <a:lnTo>
                      <a:pt x="36" y="75"/>
                    </a:lnTo>
                    <a:lnTo>
                      <a:pt x="41" y="50"/>
                    </a:lnTo>
                    <a:lnTo>
                      <a:pt x="48" y="26"/>
                    </a:lnTo>
                    <a:lnTo>
                      <a:pt x="54" y="2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2" name="Freeform 128"/>
              <p:cNvSpPr>
                <a:spLocks/>
              </p:cNvSpPr>
              <p:nvPr/>
            </p:nvSpPr>
            <p:spPr bwMode="auto">
              <a:xfrm>
                <a:off x="3709" y="1312"/>
                <a:ext cx="49" cy="88"/>
              </a:xfrm>
              <a:custGeom>
                <a:avLst/>
                <a:gdLst>
                  <a:gd name="T0" fmla="*/ 117 w 128"/>
                  <a:gd name="T1" fmla="*/ 0 h 349"/>
                  <a:gd name="T2" fmla="*/ 117 w 128"/>
                  <a:gd name="T3" fmla="*/ 0 h 349"/>
                  <a:gd name="T4" fmla="*/ 105 w 128"/>
                  <a:gd name="T5" fmla="*/ 44 h 349"/>
                  <a:gd name="T6" fmla="*/ 91 w 128"/>
                  <a:gd name="T7" fmla="*/ 87 h 349"/>
                  <a:gd name="T8" fmla="*/ 75 w 128"/>
                  <a:gd name="T9" fmla="*/ 130 h 349"/>
                  <a:gd name="T10" fmla="*/ 60 w 128"/>
                  <a:gd name="T11" fmla="*/ 173 h 349"/>
                  <a:gd name="T12" fmla="*/ 44 w 128"/>
                  <a:gd name="T13" fmla="*/ 215 h 349"/>
                  <a:gd name="T14" fmla="*/ 29 w 128"/>
                  <a:gd name="T15" fmla="*/ 259 h 349"/>
                  <a:gd name="T16" fmla="*/ 13 w 128"/>
                  <a:gd name="T17" fmla="*/ 303 h 349"/>
                  <a:gd name="T18" fmla="*/ 0 w 128"/>
                  <a:gd name="T19" fmla="*/ 347 h 349"/>
                  <a:gd name="T20" fmla="*/ 11 w 128"/>
                  <a:gd name="T21" fmla="*/ 349 h 349"/>
                  <a:gd name="T22" fmla="*/ 24 w 128"/>
                  <a:gd name="T23" fmla="*/ 306 h 349"/>
                  <a:gd name="T24" fmla="*/ 40 w 128"/>
                  <a:gd name="T25" fmla="*/ 263 h 349"/>
                  <a:gd name="T26" fmla="*/ 55 w 128"/>
                  <a:gd name="T27" fmla="*/ 220 h 349"/>
                  <a:gd name="T28" fmla="*/ 71 w 128"/>
                  <a:gd name="T29" fmla="*/ 178 h 349"/>
                  <a:gd name="T30" fmla="*/ 86 w 128"/>
                  <a:gd name="T31" fmla="*/ 134 h 349"/>
                  <a:gd name="T32" fmla="*/ 102 w 128"/>
                  <a:gd name="T33" fmla="*/ 90 h 349"/>
                  <a:gd name="T34" fmla="*/ 116 w 128"/>
                  <a:gd name="T35" fmla="*/ 46 h 349"/>
                  <a:gd name="T36" fmla="*/ 128 w 128"/>
                  <a:gd name="T37" fmla="*/ 2 h 349"/>
                  <a:gd name="T38" fmla="*/ 128 w 128"/>
                  <a:gd name="T39" fmla="*/ 2 h 349"/>
                  <a:gd name="T40" fmla="*/ 117 w 128"/>
                  <a:gd name="T41" fmla="*/ 0 h 34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8"/>
                  <a:gd name="T64" fmla="*/ 0 h 349"/>
                  <a:gd name="T65" fmla="*/ 128 w 128"/>
                  <a:gd name="T66" fmla="*/ 349 h 34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8" h="349">
                    <a:moveTo>
                      <a:pt x="117" y="0"/>
                    </a:moveTo>
                    <a:lnTo>
                      <a:pt x="117" y="0"/>
                    </a:lnTo>
                    <a:lnTo>
                      <a:pt x="105" y="44"/>
                    </a:lnTo>
                    <a:lnTo>
                      <a:pt x="91" y="87"/>
                    </a:lnTo>
                    <a:lnTo>
                      <a:pt x="75" y="130"/>
                    </a:lnTo>
                    <a:lnTo>
                      <a:pt x="60" y="173"/>
                    </a:lnTo>
                    <a:lnTo>
                      <a:pt x="44" y="215"/>
                    </a:lnTo>
                    <a:lnTo>
                      <a:pt x="29" y="259"/>
                    </a:lnTo>
                    <a:lnTo>
                      <a:pt x="13" y="303"/>
                    </a:lnTo>
                    <a:lnTo>
                      <a:pt x="0" y="347"/>
                    </a:lnTo>
                    <a:lnTo>
                      <a:pt x="11" y="349"/>
                    </a:lnTo>
                    <a:lnTo>
                      <a:pt x="24" y="306"/>
                    </a:lnTo>
                    <a:lnTo>
                      <a:pt x="40" y="263"/>
                    </a:lnTo>
                    <a:lnTo>
                      <a:pt x="55" y="220"/>
                    </a:lnTo>
                    <a:lnTo>
                      <a:pt x="71" y="178"/>
                    </a:lnTo>
                    <a:lnTo>
                      <a:pt x="86" y="134"/>
                    </a:lnTo>
                    <a:lnTo>
                      <a:pt x="102" y="90"/>
                    </a:lnTo>
                    <a:lnTo>
                      <a:pt x="116" y="46"/>
                    </a:lnTo>
                    <a:lnTo>
                      <a:pt x="128" y="2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3" name="Freeform 129"/>
              <p:cNvSpPr>
                <a:spLocks/>
              </p:cNvSpPr>
              <p:nvPr/>
            </p:nvSpPr>
            <p:spPr bwMode="auto">
              <a:xfrm>
                <a:off x="3753" y="1237"/>
                <a:ext cx="24" cy="76"/>
              </a:xfrm>
              <a:custGeom>
                <a:avLst/>
                <a:gdLst>
                  <a:gd name="T0" fmla="*/ 53 w 64"/>
                  <a:gd name="T1" fmla="*/ 0 h 304"/>
                  <a:gd name="T2" fmla="*/ 47 w 64"/>
                  <a:gd name="T3" fmla="*/ 38 h 304"/>
                  <a:gd name="T4" fmla="*/ 40 w 64"/>
                  <a:gd name="T5" fmla="*/ 77 h 304"/>
                  <a:gd name="T6" fmla="*/ 35 w 64"/>
                  <a:gd name="T7" fmla="*/ 115 h 304"/>
                  <a:gd name="T8" fmla="*/ 29 w 64"/>
                  <a:gd name="T9" fmla="*/ 153 h 304"/>
                  <a:gd name="T10" fmla="*/ 23 w 64"/>
                  <a:gd name="T11" fmla="*/ 190 h 304"/>
                  <a:gd name="T12" fmla="*/ 16 w 64"/>
                  <a:gd name="T13" fmla="*/ 227 h 304"/>
                  <a:gd name="T14" fmla="*/ 8 w 64"/>
                  <a:gd name="T15" fmla="*/ 265 h 304"/>
                  <a:gd name="T16" fmla="*/ 0 w 64"/>
                  <a:gd name="T17" fmla="*/ 302 h 304"/>
                  <a:gd name="T18" fmla="*/ 11 w 64"/>
                  <a:gd name="T19" fmla="*/ 304 h 304"/>
                  <a:gd name="T20" fmla="*/ 19 w 64"/>
                  <a:gd name="T21" fmla="*/ 267 h 304"/>
                  <a:gd name="T22" fmla="*/ 27 w 64"/>
                  <a:gd name="T23" fmla="*/ 230 h 304"/>
                  <a:gd name="T24" fmla="*/ 33 w 64"/>
                  <a:gd name="T25" fmla="*/ 192 h 304"/>
                  <a:gd name="T26" fmla="*/ 40 w 64"/>
                  <a:gd name="T27" fmla="*/ 153 h 304"/>
                  <a:gd name="T28" fmla="*/ 45 w 64"/>
                  <a:gd name="T29" fmla="*/ 115 h 304"/>
                  <a:gd name="T30" fmla="*/ 51 w 64"/>
                  <a:gd name="T31" fmla="*/ 77 h 304"/>
                  <a:gd name="T32" fmla="*/ 57 w 64"/>
                  <a:gd name="T33" fmla="*/ 40 h 304"/>
                  <a:gd name="T34" fmla="*/ 64 w 64"/>
                  <a:gd name="T35" fmla="*/ 2 h 304"/>
                  <a:gd name="T36" fmla="*/ 53 w 64"/>
                  <a:gd name="T37" fmla="*/ 0 h 30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4"/>
                  <a:gd name="T58" fmla="*/ 0 h 304"/>
                  <a:gd name="T59" fmla="*/ 64 w 64"/>
                  <a:gd name="T60" fmla="*/ 304 h 30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4" h="304">
                    <a:moveTo>
                      <a:pt x="53" y="0"/>
                    </a:moveTo>
                    <a:lnTo>
                      <a:pt x="47" y="38"/>
                    </a:lnTo>
                    <a:lnTo>
                      <a:pt x="40" y="77"/>
                    </a:lnTo>
                    <a:lnTo>
                      <a:pt x="35" y="115"/>
                    </a:lnTo>
                    <a:lnTo>
                      <a:pt x="29" y="153"/>
                    </a:lnTo>
                    <a:lnTo>
                      <a:pt x="23" y="190"/>
                    </a:lnTo>
                    <a:lnTo>
                      <a:pt x="16" y="227"/>
                    </a:lnTo>
                    <a:lnTo>
                      <a:pt x="8" y="265"/>
                    </a:lnTo>
                    <a:lnTo>
                      <a:pt x="0" y="302"/>
                    </a:lnTo>
                    <a:lnTo>
                      <a:pt x="11" y="304"/>
                    </a:lnTo>
                    <a:lnTo>
                      <a:pt x="19" y="267"/>
                    </a:lnTo>
                    <a:lnTo>
                      <a:pt x="27" y="230"/>
                    </a:lnTo>
                    <a:lnTo>
                      <a:pt x="33" y="192"/>
                    </a:lnTo>
                    <a:lnTo>
                      <a:pt x="40" y="153"/>
                    </a:lnTo>
                    <a:lnTo>
                      <a:pt x="45" y="115"/>
                    </a:lnTo>
                    <a:lnTo>
                      <a:pt x="51" y="77"/>
                    </a:lnTo>
                    <a:lnTo>
                      <a:pt x="57" y="40"/>
                    </a:lnTo>
                    <a:lnTo>
                      <a:pt x="64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4" name="Freeform 130"/>
              <p:cNvSpPr>
                <a:spLocks/>
              </p:cNvSpPr>
              <p:nvPr/>
            </p:nvSpPr>
            <p:spPr bwMode="auto">
              <a:xfrm>
                <a:off x="3753" y="1311"/>
                <a:ext cx="5" cy="2"/>
              </a:xfrm>
              <a:custGeom>
                <a:avLst/>
                <a:gdLst>
                  <a:gd name="T0" fmla="*/ 11 w 11"/>
                  <a:gd name="T1" fmla="*/ 7 h 7"/>
                  <a:gd name="T2" fmla="*/ 10 w 11"/>
                  <a:gd name="T3" fmla="*/ 2 h 7"/>
                  <a:gd name="T4" fmla="*/ 6 w 11"/>
                  <a:gd name="T5" fmla="*/ 0 h 7"/>
                  <a:gd name="T6" fmla="*/ 2 w 11"/>
                  <a:gd name="T7" fmla="*/ 1 h 7"/>
                  <a:gd name="T8" fmla="*/ 0 w 11"/>
                  <a:gd name="T9" fmla="*/ 5 h 7"/>
                  <a:gd name="T10" fmla="*/ 11 w 11"/>
                  <a:gd name="T11" fmla="*/ 7 h 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"/>
                  <a:gd name="T19" fmla="*/ 0 h 7"/>
                  <a:gd name="T20" fmla="*/ 11 w 11"/>
                  <a:gd name="T21" fmla="*/ 7 h 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" h="7">
                    <a:moveTo>
                      <a:pt x="11" y="7"/>
                    </a:moveTo>
                    <a:lnTo>
                      <a:pt x="10" y="2"/>
                    </a:lnTo>
                    <a:lnTo>
                      <a:pt x="6" y="0"/>
                    </a:lnTo>
                    <a:lnTo>
                      <a:pt x="2" y="1"/>
                    </a:lnTo>
                    <a:lnTo>
                      <a:pt x="0" y="5"/>
                    </a:lnTo>
                    <a:lnTo>
                      <a:pt x="1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05" name="Group 131"/>
              <p:cNvGrpSpPr>
                <a:grpSpLocks/>
              </p:cNvGrpSpPr>
              <p:nvPr/>
            </p:nvGrpSpPr>
            <p:grpSpPr bwMode="auto">
              <a:xfrm>
                <a:off x="2448" y="624"/>
                <a:ext cx="1442" cy="680"/>
                <a:chOff x="2555" y="672"/>
                <a:chExt cx="1335" cy="632"/>
              </a:xfrm>
            </p:grpSpPr>
            <p:sp>
              <p:nvSpPr>
                <p:cNvPr id="3206" name="Freeform 132"/>
                <p:cNvSpPr>
                  <a:spLocks/>
                </p:cNvSpPr>
                <p:nvPr/>
              </p:nvSpPr>
              <p:spPr bwMode="auto">
                <a:xfrm>
                  <a:off x="2654" y="679"/>
                  <a:ext cx="1236" cy="589"/>
                </a:xfrm>
                <a:custGeom>
                  <a:avLst/>
                  <a:gdLst>
                    <a:gd name="T0" fmla="*/ 0 w 3250"/>
                    <a:gd name="T1" fmla="*/ 2355 h 2355"/>
                    <a:gd name="T2" fmla="*/ 0 w 3250"/>
                    <a:gd name="T3" fmla="*/ 1884 h 2355"/>
                    <a:gd name="T4" fmla="*/ 2598 w 3250"/>
                    <a:gd name="T5" fmla="*/ 0 h 2355"/>
                    <a:gd name="T6" fmla="*/ 3250 w 3250"/>
                    <a:gd name="T7" fmla="*/ 0 h 2355"/>
                    <a:gd name="T8" fmla="*/ 0 w 3250"/>
                    <a:gd name="T9" fmla="*/ 2355 h 23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50"/>
                    <a:gd name="T16" fmla="*/ 0 h 2355"/>
                    <a:gd name="T17" fmla="*/ 3250 w 3250"/>
                    <a:gd name="T18" fmla="*/ 2355 h 235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50" h="2355">
                      <a:moveTo>
                        <a:pt x="0" y="2355"/>
                      </a:moveTo>
                      <a:lnTo>
                        <a:pt x="0" y="1884"/>
                      </a:lnTo>
                      <a:lnTo>
                        <a:pt x="2598" y="0"/>
                      </a:lnTo>
                      <a:lnTo>
                        <a:pt x="3250" y="0"/>
                      </a:lnTo>
                      <a:lnTo>
                        <a:pt x="0" y="2355"/>
                      </a:lnTo>
                      <a:close/>
                    </a:path>
                  </a:pathLst>
                </a:custGeom>
                <a:solidFill>
                  <a:srgbClr val="FFFFF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" name="Freeform 133"/>
                <p:cNvSpPr>
                  <a:spLocks/>
                </p:cNvSpPr>
                <p:nvPr/>
              </p:nvSpPr>
              <p:spPr bwMode="auto">
                <a:xfrm>
                  <a:off x="2654" y="679"/>
                  <a:ext cx="988" cy="471"/>
                </a:xfrm>
                <a:custGeom>
                  <a:avLst/>
                  <a:gdLst>
                    <a:gd name="T0" fmla="*/ 0 w 2598"/>
                    <a:gd name="T1" fmla="*/ 1884 h 1884"/>
                    <a:gd name="T2" fmla="*/ 0 w 2598"/>
                    <a:gd name="T3" fmla="*/ 1413 h 1884"/>
                    <a:gd name="T4" fmla="*/ 1948 w 2598"/>
                    <a:gd name="T5" fmla="*/ 2 h 1884"/>
                    <a:gd name="T6" fmla="*/ 2598 w 2598"/>
                    <a:gd name="T7" fmla="*/ 0 h 1884"/>
                    <a:gd name="T8" fmla="*/ 0 w 2598"/>
                    <a:gd name="T9" fmla="*/ 1884 h 18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98"/>
                    <a:gd name="T16" fmla="*/ 0 h 1884"/>
                    <a:gd name="T17" fmla="*/ 2598 w 2598"/>
                    <a:gd name="T18" fmla="*/ 1884 h 18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98" h="1884">
                      <a:moveTo>
                        <a:pt x="0" y="1884"/>
                      </a:moveTo>
                      <a:lnTo>
                        <a:pt x="0" y="1413"/>
                      </a:lnTo>
                      <a:lnTo>
                        <a:pt x="1948" y="2"/>
                      </a:lnTo>
                      <a:lnTo>
                        <a:pt x="2598" y="0"/>
                      </a:lnTo>
                      <a:lnTo>
                        <a:pt x="0" y="1884"/>
                      </a:lnTo>
                      <a:close/>
                    </a:path>
                  </a:pathLst>
                </a:custGeom>
                <a:solidFill>
                  <a:srgbClr val="FFFFF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" name="Freeform 134"/>
                <p:cNvSpPr>
                  <a:spLocks/>
                </p:cNvSpPr>
                <p:nvPr/>
              </p:nvSpPr>
              <p:spPr bwMode="auto">
                <a:xfrm>
                  <a:off x="2654" y="679"/>
                  <a:ext cx="741" cy="353"/>
                </a:xfrm>
                <a:custGeom>
                  <a:avLst/>
                  <a:gdLst>
                    <a:gd name="T0" fmla="*/ 0 w 1948"/>
                    <a:gd name="T1" fmla="*/ 1411 h 1411"/>
                    <a:gd name="T2" fmla="*/ 0 w 1948"/>
                    <a:gd name="T3" fmla="*/ 938 h 1411"/>
                    <a:gd name="T4" fmla="*/ 1296 w 1948"/>
                    <a:gd name="T5" fmla="*/ 0 h 1411"/>
                    <a:gd name="T6" fmla="*/ 1948 w 1948"/>
                    <a:gd name="T7" fmla="*/ 0 h 1411"/>
                    <a:gd name="T8" fmla="*/ 0 w 1948"/>
                    <a:gd name="T9" fmla="*/ 1411 h 14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8"/>
                    <a:gd name="T16" fmla="*/ 0 h 1411"/>
                    <a:gd name="T17" fmla="*/ 1948 w 1948"/>
                    <a:gd name="T18" fmla="*/ 1411 h 14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8" h="1411">
                      <a:moveTo>
                        <a:pt x="0" y="1411"/>
                      </a:moveTo>
                      <a:lnTo>
                        <a:pt x="0" y="938"/>
                      </a:lnTo>
                      <a:lnTo>
                        <a:pt x="1296" y="0"/>
                      </a:lnTo>
                      <a:lnTo>
                        <a:pt x="1948" y="0"/>
                      </a:lnTo>
                      <a:lnTo>
                        <a:pt x="0" y="1411"/>
                      </a:lnTo>
                      <a:close/>
                    </a:path>
                  </a:pathLst>
                </a:custGeom>
                <a:solidFill>
                  <a:srgbClr val="FFFFF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" name="Freeform 135"/>
                <p:cNvSpPr>
                  <a:spLocks/>
                </p:cNvSpPr>
                <p:nvPr/>
              </p:nvSpPr>
              <p:spPr bwMode="auto">
                <a:xfrm>
                  <a:off x="2654" y="679"/>
                  <a:ext cx="493" cy="235"/>
                </a:xfrm>
                <a:custGeom>
                  <a:avLst/>
                  <a:gdLst>
                    <a:gd name="T0" fmla="*/ 0 w 1296"/>
                    <a:gd name="T1" fmla="*/ 938 h 938"/>
                    <a:gd name="T2" fmla="*/ 0 w 1296"/>
                    <a:gd name="T3" fmla="*/ 467 h 938"/>
                    <a:gd name="T4" fmla="*/ 644 w 1296"/>
                    <a:gd name="T5" fmla="*/ 1 h 938"/>
                    <a:gd name="T6" fmla="*/ 1296 w 1296"/>
                    <a:gd name="T7" fmla="*/ 0 h 938"/>
                    <a:gd name="T8" fmla="*/ 0 w 1296"/>
                    <a:gd name="T9" fmla="*/ 938 h 9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6"/>
                    <a:gd name="T16" fmla="*/ 0 h 938"/>
                    <a:gd name="T17" fmla="*/ 1296 w 1296"/>
                    <a:gd name="T18" fmla="*/ 938 h 9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6" h="938">
                      <a:moveTo>
                        <a:pt x="0" y="938"/>
                      </a:moveTo>
                      <a:lnTo>
                        <a:pt x="0" y="467"/>
                      </a:lnTo>
                      <a:lnTo>
                        <a:pt x="644" y="1"/>
                      </a:lnTo>
                      <a:lnTo>
                        <a:pt x="1296" y="0"/>
                      </a:lnTo>
                      <a:lnTo>
                        <a:pt x="0" y="9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" name="Freeform 136"/>
                <p:cNvSpPr>
                  <a:spLocks/>
                </p:cNvSpPr>
                <p:nvPr/>
              </p:nvSpPr>
              <p:spPr bwMode="auto">
                <a:xfrm>
                  <a:off x="2654" y="679"/>
                  <a:ext cx="245" cy="117"/>
                </a:xfrm>
                <a:custGeom>
                  <a:avLst/>
                  <a:gdLst>
                    <a:gd name="T0" fmla="*/ 0 w 644"/>
                    <a:gd name="T1" fmla="*/ 466 h 466"/>
                    <a:gd name="T2" fmla="*/ 0 w 644"/>
                    <a:gd name="T3" fmla="*/ 0 h 466"/>
                    <a:gd name="T4" fmla="*/ 644 w 644"/>
                    <a:gd name="T5" fmla="*/ 0 h 466"/>
                    <a:gd name="T6" fmla="*/ 0 w 644"/>
                    <a:gd name="T7" fmla="*/ 466 h 46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44"/>
                    <a:gd name="T13" fmla="*/ 0 h 466"/>
                    <a:gd name="T14" fmla="*/ 644 w 644"/>
                    <a:gd name="T15" fmla="*/ 466 h 46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44" h="466">
                      <a:moveTo>
                        <a:pt x="0" y="466"/>
                      </a:moveTo>
                      <a:lnTo>
                        <a:pt x="0" y="0"/>
                      </a:lnTo>
                      <a:lnTo>
                        <a:pt x="644" y="0"/>
                      </a:lnTo>
                      <a:lnTo>
                        <a:pt x="0" y="46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1" name="Freeform 137"/>
                <p:cNvSpPr>
                  <a:spLocks/>
                </p:cNvSpPr>
                <p:nvPr/>
              </p:nvSpPr>
              <p:spPr bwMode="auto">
                <a:xfrm>
                  <a:off x="2892" y="672"/>
                  <a:ext cx="641" cy="448"/>
                </a:xfrm>
                <a:custGeom>
                  <a:avLst/>
                  <a:gdLst>
                    <a:gd name="T0" fmla="*/ 1687 w 1687"/>
                    <a:gd name="T1" fmla="*/ 1793 h 1793"/>
                    <a:gd name="T2" fmla="*/ 1687 w 1687"/>
                    <a:gd name="T3" fmla="*/ 0 h 1793"/>
                    <a:gd name="T4" fmla="*/ 0 w 1687"/>
                    <a:gd name="T5" fmla="*/ 281 h 1793"/>
                    <a:gd name="T6" fmla="*/ 0 w 1687"/>
                    <a:gd name="T7" fmla="*/ 1760 h 1793"/>
                    <a:gd name="T8" fmla="*/ 1687 w 1687"/>
                    <a:gd name="T9" fmla="*/ 1793 h 17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7"/>
                    <a:gd name="T16" fmla="*/ 0 h 1793"/>
                    <a:gd name="T17" fmla="*/ 1687 w 1687"/>
                    <a:gd name="T18" fmla="*/ 1793 h 17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7" h="1793">
                      <a:moveTo>
                        <a:pt x="1687" y="1793"/>
                      </a:moveTo>
                      <a:lnTo>
                        <a:pt x="1687" y="0"/>
                      </a:lnTo>
                      <a:lnTo>
                        <a:pt x="0" y="281"/>
                      </a:lnTo>
                      <a:lnTo>
                        <a:pt x="0" y="1760"/>
                      </a:lnTo>
                      <a:lnTo>
                        <a:pt x="1687" y="179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2" name="Freeform 138"/>
                <p:cNvSpPr>
                  <a:spLocks/>
                </p:cNvSpPr>
                <p:nvPr/>
              </p:nvSpPr>
              <p:spPr bwMode="auto">
                <a:xfrm>
                  <a:off x="3787" y="1127"/>
                  <a:ext cx="33" cy="22"/>
                </a:xfrm>
                <a:custGeom>
                  <a:avLst/>
                  <a:gdLst>
                    <a:gd name="T0" fmla="*/ 87 w 87"/>
                    <a:gd name="T1" fmla="*/ 77 h 84"/>
                    <a:gd name="T2" fmla="*/ 87 w 87"/>
                    <a:gd name="T3" fmla="*/ 77 h 84"/>
                    <a:gd name="T4" fmla="*/ 78 w 87"/>
                    <a:gd name="T5" fmla="*/ 66 h 84"/>
                    <a:gd name="T6" fmla="*/ 68 w 87"/>
                    <a:gd name="T7" fmla="*/ 55 h 84"/>
                    <a:gd name="T8" fmla="*/ 59 w 87"/>
                    <a:gd name="T9" fmla="*/ 46 h 84"/>
                    <a:gd name="T10" fmla="*/ 49 w 87"/>
                    <a:gd name="T11" fmla="*/ 36 h 84"/>
                    <a:gd name="T12" fmla="*/ 38 w 87"/>
                    <a:gd name="T13" fmla="*/ 27 h 84"/>
                    <a:gd name="T14" fmla="*/ 27 w 87"/>
                    <a:gd name="T15" fmla="*/ 18 h 84"/>
                    <a:gd name="T16" fmla="*/ 17 w 87"/>
                    <a:gd name="T17" fmla="*/ 9 h 84"/>
                    <a:gd name="T18" fmla="*/ 9 w 87"/>
                    <a:gd name="T19" fmla="*/ 0 h 84"/>
                    <a:gd name="T20" fmla="*/ 0 w 87"/>
                    <a:gd name="T21" fmla="*/ 9 h 84"/>
                    <a:gd name="T22" fmla="*/ 11 w 87"/>
                    <a:gd name="T23" fmla="*/ 18 h 84"/>
                    <a:gd name="T24" fmla="*/ 21 w 87"/>
                    <a:gd name="T25" fmla="*/ 27 h 84"/>
                    <a:gd name="T26" fmla="*/ 31 w 87"/>
                    <a:gd name="T27" fmla="*/ 36 h 84"/>
                    <a:gd name="T28" fmla="*/ 40 w 87"/>
                    <a:gd name="T29" fmla="*/ 45 h 84"/>
                    <a:gd name="T30" fmla="*/ 50 w 87"/>
                    <a:gd name="T31" fmla="*/ 55 h 84"/>
                    <a:gd name="T32" fmla="*/ 60 w 87"/>
                    <a:gd name="T33" fmla="*/ 65 h 84"/>
                    <a:gd name="T34" fmla="*/ 70 w 87"/>
                    <a:gd name="T35" fmla="*/ 75 h 84"/>
                    <a:gd name="T36" fmla="*/ 78 w 87"/>
                    <a:gd name="T37" fmla="*/ 84 h 84"/>
                    <a:gd name="T38" fmla="*/ 78 w 87"/>
                    <a:gd name="T39" fmla="*/ 84 h 84"/>
                    <a:gd name="T40" fmla="*/ 87 w 87"/>
                    <a:gd name="T41" fmla="*/ 77 h 8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7"/>
                    <a:gd name="T64" fmla="*/ 0 h 84"/>
                    <a:gd name="T65" fmla="*/ 87 w 87"/>
                    <a:gd name="T66" fmla="*/ 84 h 8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7" h="84">
                      <a:moveTo>
                        <a:pt x="87" y="77"/>
                      </a:moveTo>
                      <a:lnTo>
                        <a:pt x="87" y="77"/>
                      </a:lnTo>
                      <a:lnTo>
                        <a:pt x="78" y="66"/>
                      </a:lnTo>
                      <a:lnTo>
                        <a:pt x="68" y="55"/>
                      </a:lnTo>
                      <a:lnTo>
                        <a:pt x="59" y="46"/>
                      </a:lnTo>
                      <a:lnTo>
                        <a:pt x="49" y="36"/>
                      </a:lnTo>
                      <a:lnTo>
                        <a:pt x="38" y="27"/>
                      </a:lnTo>
                      <a:lnTo>
                        <a:pt x="27" y="18"/>
                      </a:lnTo>
                      <a:lnTo>
                        <a:pt x="17" y="9"/>
                      </a:lnTo>
                      <a:lnTo>
                        <a:pt x="9" y="0"/>
                      </a:lnTo>
                      <a:lnTo>
                        <a:pt x="0" y="9"/>
                      </a:lnTo>
                      <a:lnTo>
                        <a:pt x="11" y="18"/>
                      </a:lnTo>
                      <a:lnTo>
                        <a:pt x="21" y="27"/>
                      </a:lnTo>
                      <a:lnTo>
                        <a:pt x="31" y="36"/>
                      </a:lnTo>
                      <a:lnTo>
                        <a:pt x="40" y="45"/>
                      </a:lnTo>
                      <a:lnTo>
                        <a:pt x="50" y="55"/>
                      </a:lnTo>
                      <a:lnTo>
                        <a:pt x="60" y="65"/>
                      </a:lnTo>
                      <a:lnTo>
                        <a:pt x="70" y="75"/>
                      </a:lnTo>
                      <a:lnTo>
                        <a:pt x="78" y="84"/>
                      </a:lnTo>
                      <a:lnTo>
                        <a:pt x="87" y="7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3" name="Freeform 139"/>
                <p:cNvSpPr>
                  <a:spLocks/>
                </p:cNvSpPr>
                <p:nvPr/>
              </p:nvSpPr>
              <p:spPr bwMode="auto">
                <a:xfrm>
                  <a:off x="3816" y="1147"/>
                  <a:ext cx="42" cy="34"/>
                </a:xfrm>
                <a:custGeom>
                  <a:avLst/>
                  <a:gdLst>
                    <a:gd name="T0" fmla="*/ 111 w 111"/>
                    <a:gd name="T1" fmla="*/ 131 h 138"/>
                    <a:gd name="T2" fmla="*/ 111 w 111"/>
                    <a:gd name="T3" fmla="*/ 131 h 138"/>
                    <a:gd name="T4" fmla="*/ 99 w 111"/>
                    <a:gd name="T5" fmla="*/ 113 h 138"/>
                    <a:gd name="T6" fmla="*/ 87 w 111"/>
                    <a:gd name="T7" fmla="*/ 96 h 138"/>
                    <a:gd name="T8" fmla="*/ 75 w 111"/>
                    <a:gd name="T9" fmla="*/ 80 h 138"/>
                    <a:gd name="T10" fmla="*/ 62 w 111"/>
                    <a:gd name="T11" fmla="*/ 63 h 138"/>
                    <a:gd name="T12" fmla="*/ 49 w 111"/>
                    <a:gd name="T13" fmla="*/ 47 h 138"/>
                    <a:gd name="T14" fmla="*/ 35 w 111"/>
                    <a:gd name="T15" fmla="*/ 30 h 138"/>
                    <a:gd name="T16" fmla="*/ 22 w 111"/>
                    <a:gd name="T17" fmla="*/ 16 h 138"/>
                    <a:gd name="T18" fmla="*/ 9 w 111"/>
                    <a:gd name="T19" fmla="*/ 0 h 138"/>
                    <a:gd name="T20" fmla="*/ 0 w 111"/>
                    <a:gd name="T21" fmla="*/ 7 h 138"/>
                    <a:gd name="T22" fmla="*/ 13 w 111"/>
                    <a:gd name="T23" fmla="*/ 23 h 138"/>
                    <a:gd name="T24" fmla="*/ 26 w 111"/>
                    <a:gd name="T25" fmla="*/ 39 h 138"/>
                    <a:gd name="T26" fmla="*/ 41 w 111"/>
                    <a:gd name="T27" fmla="*/ 54 h 138"/>
                    <a:gd name="T28" fmla="*/ 54 w 111"/>
                    <a:gd name="T29" fmla="*/ 70 h 138"/>
                    <a:gd name="T30" fmla="*/ 67 w 111"/>
                    <a:gd name="T31" fmla="*/ 87 h 138"/>
                    <a:gd name="T32" fmla="*/ 79 w 111"/>
                    <a:gd name="T33" fmla="*/ 103 h 138"/>
                    <a:gd name="T34" fmla="*/ 91 w 111"/>
                    <a:gd name="T35" fmla="*/ 120 h 138"/>
                    <a:gd name="T36" fmla="*/ 100 w 111"/>
                    <a:gd name="T37" fmla="*/ 138 h 138"/>
                    <a:gd name="T38" fmla="*/ 100 w 111"/>
                    <a:gd name="T39" fmla="*/ 138 h 138"/>
                    <a:gd name="T40" fmla="*/ 111 w 111"/>
                    <a:gd name="T41" fmla="*/ 131 h 13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11"/>
                    <a:gd name="T64" fmla="*/ 0 h 138"/>
                    <a:gd name="T65" fmla="*/ 111 w 111"/>
                    <a:gd name="T66" fmla="*/ 138 h 13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11" h="138">
                      <a:moveTo>
                        <a:pt x="111" y="131"/>
                      </a:moveTo>
                      <a:lnTo>
                        <a:pt x="111" y="131"/>
                      </a:lnTo>
                      <a:lnTo>
                        <a:pt x="99" y="113"/>
                      </a:lnTo>
                      <a:lnTo>
                        <a:pt x="87" y="96"/>
                      </a:lnTo>
                      <a:lnTo>
                        <a:pt x="75" y="80"/>
                      </a:lnTo>
                      <a:lnTo>
                        <a:pt x="62" y="63"/>
                      </a:lnTo>
                      <a:lnTo>
                        <a:pt x="49" y="47"/>
                      </a:lnTo>
                      <a:lnTo>
                        <a:pt x="35" y="30"/>
                      </a:lnTo>
                      <a:lnTo>
                        <a:pt x="22" y="16"/>
                      </a:lnTo>
                      <a:lnTo>
                        <a:pt x="9" y="0"/>
                      </a:lnTo>
                      <a:lnTo>
                        <a:pt x="0" y="7"/>
                      </a:lnTo>
                      <a:lnTo>
                        <a:pt x="13" y="23"/>
                      </a:lnTo>
                      <a:lnTo>
                        <a:pt x="26" y="39"/>
                      </a:lnTo>
                      <a:lnTo>
                        <a:pt x="41" y="54"/>
                      </a:lnTo>
                      <a:lnTo>
                        <a:pt x="54" y="70"/>
                      </a:lnTo>
                      <a:lnTo>
                        <a:pt x="67" y="87"/>
                      </a:lnTo>
                      <a:lnTo>
                        <a:pt x="79" y="103"/>
                      </a:lnTo>
                      <a:lnTo>
                        <a:pt x="91" y="120"/>
                      </a:lnTo>
                      <a:lnTo>
                        <a:pt x="100" y="138"/>
                      </a:lnTo>
                      <a:lnTo>
                        <a:pt x="111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4" name="Freeform 140"/>
                <p:cNvSpPr>
                  <a:spLocks/>
                </p:cNvSpPr>
                <p:nvPr/>
              </p:nvSpPr>
              <p:spPr bwMode="auto">
                <a:xfrm>
                  <a:off x="3855" y="1180"/>
                  <a:ext cx="16" cy="26"/>
                </a:xfrm>
                <a:custGeom>
                  <a:avLst/>
                  <a:gdLst>
                    <a:gd name="T0" fmla="*/ 44 w 44"/>
                    <a:gd name="T1" fmla="*/ 107 h 107"/>
                    <a:gd name="T2" fmla="*/ 44 w 44"/>
                    <a:gd name="T3" fmla="*/ 107 h 107"/>
                    <a:gd name="T4" fmla="*/ 43 w 44"/>
                    <a:gd name="T5" fmla="*/ 93 h 107"/>
                    <a:gd name="T6" fmla="*/ 41 w 44"/>
                    <a:gd name="T7" fmla="*/ 79 h 107"/>
                    <a:gd name="T8" fmla="*/ 37 w 44"/>
                    <a:gd name="T9" fmla="*/ 66 h 107"/>
                    <a:gd name="T10" fmla="*/ 33 w 44"/>
                    <a:gd name="T11" fmla="*/ 52 h 107"/>
                    <a:gd name="T12" fmla="*/ 29 w 44"/>
                    <a:gd name="T13" fmla="*/ 38 h 107"/>
                    <a:gd name="T14" fmla="*/ 23 w 44"/>
                    <a:gd name="T15" fmla="*/ 26 h 107"/>
                    <a:gd name="T16" fmla="*/ 18 w 44"/>
                    <a:gd name="T17" fmla="*/ 13 h 107"/>
                    <a:gd name="T18" fmla="*/ 11 w 44"/>
                    <a:gd name="T19" fmla="*/ 0 h 107"/>
                    <a:gd name="T20" fmla="*/ 0 w 44"/>
                    <a:gd name="T21" fmla="*/ 7 h 107"/>
                    <a:gd name="T22" fmla="*/ 7 w 44"/>
                    <a:gd name="T23" fmla="*/ 18 h 107"/>
                    <a:gd name="T24" fmla="*/ 12 w 44"/>
                    <a:gd name="T25" fmla="*/ 30 h 107"/>
                    <a:gd name="T26" fmla="*/ 18 w 44"/>
                    <a:gd name="T27" fmla="*/ 43 h 107"/>
                    <a:gd name="T28" fmla="*/ 22 w 44"/>
                    <a:gd name="T29" fmla="*/ 54 h 107"/>
                    <a:gd name="T30" fmla="*/ 26 w 44"/>
                    <a:gd name="T31" fmla="*/ 68 h 107"/>
                    <a:gd name="T32" fmla="*/ 30 w 44"/>
                    <a:gd name="T33" fmla="*/ 82 h 107"/>
                    <a:gd name="T34" fmla="*/ 32 w 44"/>
                    <a:gd name="T35" fmla="*/ 93 h 107"/>
                    <a:gd name="T36" fmla="*/ 33 w 44"/>
                    <a:gd name="T37" fmla="*/ 107 h 107"/>
                    <a:gd name="T38" fmla="*/ 33 w 44"/>
                    <a:gd name="T39" fmla="*/ 107 h 107"/>
                    <a:gd name="T40" fmla="*/ 44 w 44"/>
                    <a:gd name="T41" fmla="*/ 107 h 10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4"/>
                    <a:gd name="T64" fmla="*/ 0 h 107"/>
                    <a:gd name="T65" fmla="*/ 44 w 44"/>
                    <a:gd name="T66" fmla="*/ 107 h 10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4" h="107">
                      <a:moveTo>
                        <a:pt x="44" y="107"/>
                      </a:moveTo>
                      <a:lnTo>
                        <a:pt x="44" y="107"/>
                      </a:lnTo>
                      <a:lnTo>
                        <a:pt x="43" y="93"/>
                      </a:lnTo>
                      <a:lnTo>
                        <a:pt x="41" y="79"/>
                      </a:lnTo>
                      <a:lnTo>
                        <a:pt x="37" y="66"/>
                      </a:lnTo>
                      <a:lnTo>
                        <a:pt x="33" y="52"/>
                      </a:lnTo>
                      <a:lnTo>
                        <a:pt x="29" y="38"/>
                      </a:lnTo>
                      <a:lnTo>
                        <a:pt x="23" y="26"/>
                      </a:lnTo>
                      <a:lnTo>
                        <a:pt x="18" y="13"/>
                      </a:lnTo>
                      <a:lnTo>
                        <a:pt x="11" y="0"/>
                      </a:lnTo>
                      <a:lnTo>
                        <a:pt x="0" y="7"/>
                      </a:lnTo>
                      <a:lnTo>
                        <a:pt x="7" y="18"/>
                      </a:lnTo>
                      <a:lnTo>
                        <a:pt x="12" y="30"/>
                      </a:lnTo>
                      <a:lnTo>
                        <a:pt x="18" y="43"/>
                      </a:lnTo>
                      <a:lnTo>
                        <a:pt x="22" y="54"/>
                      </a:lnTo>
                      <a:lnTo>
                        <a:pt x="26" y="68"/>
                      </a:lnTo>
                      <a:lnTo>
                        <a:pt x="30" y="82"/>
                      </a:lnTo>
                      <a:lnTo>
                        <a:pt x="32" y="93"/>
                      </a:lnTo>
                      <a:lnTo>
                        <a:pt x="33" y="107"/>
                      </a:lnTo>
                      <a:lnTo>
                        <a:pt x="44" y="1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" name="Freeform 141"/>
                <p:cNvSpPr>
                  <a:spLocks/>
                </p:cNvSpPr>
                <p:nvPr/>
              </p:nvSpPr>
              <p:spPr bwMode="auto">
                <a:xfrm>
                  <a:off x="3860" y="1206"/>
                  <a:ext cx="11" cy="50"/>
                </a:xfrm>
                <a:custGeom>
                  <a:avLst/>
                  <a:gdLst>
                    <a:gd name="T0" fmla="*/ 11 w 31"/>
                    <a:gd name="T1" fmla="*/ 198 h 198"/>
                    <a:gd name="T2" fmla="*/ 11 w 31"/>
                    <a:gd name="T3" fmla="*/ 198 h 198"/>
                    <a:gd name="T4" fmla="*/ 20 w 31"/>
                    <a:gd name="T5" fmla="*/ 148 h 198"/>
                    <a:gd name="T6" fmla="*/ 27 w 31"/>
                    <a:gd name="T7" fmla="*/ 99 h 198"/>
                    <a:gd name="T8" fmla="*/ 31 w 31"/>
                    <a:gd name="T9" fmla="*/ 49 h 198"/>
                    <a:gd name="T10" fmla="*/ 31 w 31"/>
                    <a:gd name="T11" fmla="*/ 0 h 198"/>
                    <a:gd name="T12" fmla="*/ 20 w 31"/>
                    <a:gd name="T13" fmla="*/ 0 h 198"/>
                    <a:gd name="T14" fmla="*/ 20 w 31"/>
                    <a:gd name="T15" fmla="*/ 49 h 198"/>
                    <a:gd name="T16" fmla="*/ 16 w 31"/>
                    <a:gd name="T17" fmla="*/ 99 h 198"/>
                    <a:gd name="T18" fmla="*/ 9 w 31"/>
                    <a:gd name="T19" fmla="*/ 148 h 198"/>
                    <a:gd name="T20" fmla="*/ 0 w 31"/>
                    <a:gd name="T21" fmla="*/ 196 h 198"/>
                    <a:gd name="T22" fmla="*/ 0 w 31"/>
                    <a:gd name="T23" fmla="*/ 196 h 198"/>
                    <a:gd name="T24" fmla="*/ 11 w 31"/>
                    <a:gd name="T25" fmla="*/ 198 h 19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"/>
                    <a:gd name="T40" fmla="*/ 0 h 198"/>
                    <a:gd name="T41" fmla="*/ 31 w 31"/>
                    <a:gd name="T42" fmla="*/ 198 h 19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" h="198">
                      <a:moveTo>
                        <a:pt x="11" y="198"/>
                      </a:moveTo>
                      <a:lnTo>
                        <a:pt x="11" y="198"/>
                      </a:lnTo>
                      <a:lnTo>
                        <a:pt x="20" y="148"/>
                      </a:lnTo>
                      <a:lnTo>
                        <a:pt x="27" y="99"/>
                      </a:lnTo>
                      <a:lnTo>
                        <a:pt x="31" y="49"/>
                      </a:lnTo>
                      <a:lnTo>
                        <a:pt x="31" y="0"/>
                      </a:lnTo>
                      <a:lnTo>
                        <a:pt x="20" y="0"/>
                      </a:lnTo>
                      <a:lnTo>
                        <a:pt x="20" y="49"/>
                      </a:lnTo>
                      <a:lnTo>
                        <a:pt x="16" y="99"/>
                      </a:lnTo>
                      <a:lnTo>
                        <a:pt x="9" y="148"/>
                      </a:lnTo>
                      <a:lnTo>
                        <a:pt x="0" y="196"/>
                      </a:lnTo>
                      <a:lnTo>
                        <a:pt x="11" y="1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" name="Freeform 142"/>
                <p:cNvSpPr>
                  <a:spLocks/>
                </p:cNvSpPr>
                <p:nvPr/>
              </p:nvSpPr>
              <p:spPr bwMode="auto">
                <a:xfrm>
                  <a:off x="3841" y="1255"/>
                  <a:ext cx="23" cy="36"/>
                </a:xfrm>
                <a:custGeom>
                  <a:avLst/>
                  <a:gdLst>
                    <a:gd name="T0" fmla="*/ 11 w 60"/>
                    <a:gd name="T1" fmla="*/ 138 h 143"/>
                    <a:gd name="T2" fmla="*/ 11 w 60"/>
                    <a:gd name="T3" fmla="*/ 139 h 143"/>
                    <a:gd name="T4" fmla="*/ 18 w 60"/>
                    <a:gd name="T5" fmla="*/ 123 h 143"/>
                    <a:gd name="T6" fmla="*/ 24 w 60"/>
                    <a:gd name="T7" fmla="*/ 106 h 143"/>
                    <a:gd name="T8" fmla="*/ 31 w 60"/>
                    <a:gd name="T9" fmla="*/ 89 h 143"/>
                    <a:gd name="T10" fmla="*/ 37 w 60"/>
                    <a:gd name="T11" fmla="*/ 72 h 143"/>
                    <a:gd name="T12" fmla="*/ 44 w 60"/>
                    <a:gd name="T13" fmla="*/ 55 h 143"/>
                    <a:gd name="T14" fmla="*/ 51 w 60"/>
                    <a:gd name="T15" fmla="*/ 38 h 143"/>
                    <a:gd name="T16" fmla="*/ 56 w 60"/>
                    <a:gd name="T17" fmla="*/ 20 h 143"/>
                    <a:gd name="T18" fmla="*/ 60 w 60"/>
                    <a:gd name="T19" fmla="*/ 2 h 143"/>
                    <a:gd name="T20" fmla="*/ 49 w 60"/>
                    <a:gd name="T21" fmla="*/ 0 h 143"/>
                    <a:gd name="T22" fmla="*/ 45 w 60"/>
                    <a:gd name="T23" fmla="*/ 17 h 143"/>
                    <a:gd name="T24" fmla="*/ 40 w 60"/>
                    <a:gd name="T25" fmla="*/ 33 h 143"/>
                    <a:gd name="T26" fmla="*/ 33 w 60"/>
                    <a:gd name="T27" fmla="*/ 50 h 143"/>
                    <a:gd name="T28" fmla="*/ 27 w 60"/>
                    <a:gd name="T29" fmla="*/ 67 h 143"/>
                    <a:gd name="T30" fmla="*/ 20 w 60"/>
                    <a:gd name="T31" fmla="*/ 85 h 143"/>
                    <a:gd name="T32" fmla="*/ 14 w 60"/>
                    <a:gd name="T33" fmla="*/ 102 h 143"/>
                    <a:gd name="T34" fmla="*/ 7 w 60"/>
                    <a:gd name="T35" fmla="*/ 119 h 143"/>
                    <a:gd name="T36" fmla="*/ 0 w 60"/>
                    <a:gd name="T37" fmla="*/ 137 h 143"/>
                    <a:gd name="T38" fmla="*/ 0 w 60"/>
                    <a:gd name="T39" fmla="*/ 138 h 143"/>
                    <a:gd name="T40" fmla="*/ 0 w 60"/>
                    <a:gd name="T41" fmla="*/ 137 h 143"/>
                    <a:gd name="T42" fmla="*/ 2 w 60"/>
                    <a:gd name="T43" fmla="*/ 142 h 143"/>
                    <a:gd name="T44" fmla="*/ 5 w 60"/>
                    <a:gd name="T45" fmla="*/ 143 h 143"/>
                    <a:gd name="T46" fmla="*/ 9 w 60"/>
                    <a:gd name="T47" fmla="*/ 143 h 143"/>
                    <a:gd name="T48" fmla="*/ 11 w 60"/>
                    <a:gd name="T49" fmla="*/ 139 h 143"/>
                    <a:gd name="T50" fmla="*/ 11 w 60"/>
                    <a:gd name="T51" fmla="*/ 138 h 1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0"/>
                    <a:gd name="T79" fmla="*/ 0 h 143"/>
                    <a:gd name="T80" fmla="*/ 60 w 60"/>
                    <a:gd name="T81" fmla="*/ 143 h 1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0" h="143">
                      <a:moveTo>
                        <a:pt x="11" y="138"/>
                      </a:moveTo>
                      <a:lnTo>
                        <a:pt x="11" y="139"/>
                      </a:lnTo>
                      <a:lnTo>
                        <a:pt x="18" y="123"/>
                      </a:lnTo>
                      <a:lnTo>
                        <a:pt x="24" y="106"/>
                      </a:lnTo>
                      <a:lnTo>
                        <a:pt x="31" y="89"/>
                      </a:lnTo>
                      <a:lnTo>
                        <a:pt x="37" y="72"/>
                      </a:lnTo>
                      <a:lnTo>
                        <a:pt x="44" y="55"/>
                      </a:lnTo>
                      <a:lnTo>
                        <a:pt x="51" y="38"/>
                      </a:lnTo>
                      <a:lnTo>
                        <a:pt x="56" y="20"/>
                      </a:lnTo>
                      <a:lnTo>
                        <a:pt x="60" y="2"/>
                      </a:lnTo>
                      <a:lnTo>
                        <a:pt x="49" y="0"/>
                      </a:lnTo>
                      <a:lnTo>
                        <a:pt x="45" y="17"/>
                      </a:lnTo>
                      <a:lnTo>
                        <a:pt x="40" y="33"/>
                      </a:lnTo>
                      <a:lnTo>
                        <a:pt x="33" y="50"/>
                      </a:lnTo>
                      <a:lnTo>
                        <a:pt x="27" y="67"/>
                      </a:lnTo>
                      <a:lnTo>
                        <a:pt x="20" y="85"/>
                      </a:lnTo>
                      <a:lnTo>
                        <a:pt x="14" y="102"/>
                      </a:lnTo>
                      <a:lnTo>
                        <a:pt x="7" y="119"/>
                      </a:lnTo>
                      <a:lnTo>
                        <a:pt x="0" y="137"/>
                      </a:lnTo>
                      <a:lnTo>
                        <a:pt x="0" y="138"/>
                      </a:lnTo>
                      <a:lnTo>
                        <a:pt x="0" y="137"/>
                      </a:lnTo>
                      <a:lnTo>
                        <a:pt x="2" y="142"/>
                      </a:lnTo>
                      <a:lnTo>
                        <a:pt x="5" y="143"/>
                      </a:lnTo>
                      <a:lnTo>
                        <a:pt x="9" y="143"/>
                      </a:lnTo>
                      <a:lnTo>
                        <a:pt x="11" y="139"/>
                      </a:lnTo>
                      <a:lnTo>
                        <a:pt x="11" y="13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7" name="Freeform 143"/>
                <p:cNvSpPr>
                  <a:spLocks/>
                </p:cNvSpPr>
                <p:nvPr/>
              </p:nvSpPr>
              <p:spPr bwMode="auto">
                <a:xfrm>
                  <a:off x="3558" y="1223"/>
                  <a:ext cx="38" cy="53"/>
                </a:xfrm>
                <a:custGeom>
                  <a:avLst/>
                  <a:gdLst>
                    <a:gd name="T0" fmla="*/ 88 w 99"/>
                    <a:gd name="T1" fmla="*/ 0 h 209"/>
                    <a:gd name="T2" fmla="*/ 88 w 99"/>
                    <a:gd name="T3" fmla="*/ 0 h 209"/>
                    <a:gd name="T4" fmla="*/ 76 w 99"/>
                    <a:gd name="T5" fmla="*/ 25 h 209"/>
                    <a:gd name="T6" fmla="*/ 64 w 99"/>
                    <a:gd name="T7" fmla="*/ 49 h 209"/>
                    <a:gd name="T8" fmla="*/ 52 w 99"/>
                    <a:gd name="T9" fmla="*/ 74 h 209"/>
                    <a:gd name="T10" fmla="*/ 42 w 99"/>
                    <a:gd name="T11" fmla="*/ 101 h 209"/>
                    <a:gd name="T12" fmla="*/ 31 w 99"/>
                    <a:gd name="T13" fmla="*/ 126 h 209"/>
                    <a:gd name="T14" fmla="*/ 20 w 99"/>
                    <a:gd name="T15" fmla="*/ 152 h 209"/>
                    <a:gd name="T16" fmla="*/ 10 w 99"/>
                    <a:gd name="T17" fmla="*/ 178 h 209"/>
                    <a:gd name="T18" fmla="*/ 0 w 99"/>
                    <a:gd name="T19" fmla="*/ 205 h 209"/>
                    <a:gd name="T20" fmla="*/ 11 w 99"/>
                    <a:gd name="T21" fmla="*/ 209 h 209"/>
                    <a:gd name="T22" fmla="*/ 21 w 99"/>
                    <a:gd name="T23" fmla="*/ 183 h 209"/>
                    <a:gd name="T24" fmla="*/ 31 w 99"/>
                    <a:gd name="T25" fmla="*/ 157 h 209"/>
                    <a:gd name="T26" fmla="*/ 42 w 99"/>
                    <a:gd name="T27" fmla="*/ 130 h 209"/>
                    <a:gd name="T28" fmla="*/ 52 w 99"/>
                    <a:gd name="T29" fmla="*/ 105 h 209"/>
                    <a:gd name="T30" fmla="*/ 63 w 99"/>
                    <a:gd name="T31" fmla="*/ 79 h 209"/>
                    <a:gd name="T32" fmla="*/ 75 w 99"/>
                    <a:gd name="T33" fmla="*/ 54 h 209"/>
                    <a:gd name="T34" fmla="*/ 87 w 99"/>
                    <a:gd name="T35" fmla="*/ 30 h 209"/>
                    <a:gd name="T36" fmla="*/ 99 w 99"/>
                    <a:gd name="T37" fmla="*/ 5 h 209"/>
                    <a:gd name="T38" fmla="*/ 99 w 99"/>
                    <a:gd name="T39" fmla="*/ 5 h 209"/>
                    <a:gd name="T40" fmla="*/ 88 w 99"/>
                    <a:gd name="T41" fmla="*/ 0 h 20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99"/>
                    <a:gd name="T64" fmla="*/ 0 h 209"/>
                    <a:gd name="T65" fmla="*/ 99 w 99"/>
                    <a:gd name="T66" fmla="*/ 209 h 20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99" h="209">
                      <a:moveTo>
                        <a:pt x="88" y="0"/>
                      </a:moveTo>
                      <a:lnTo>
                        <a:pt x="88" y="0"/>
                      </a:lnTo>
                      <a:lnTo>
                        <a:pt x="76" y="25"/>
                      </a:lnTo>
                      <a:lnTo>
                        <a:pt x="64" y="49"/>
                      </a:lnTo>
                      <a:lnTo>
                        <a:pt x="52" y="74"/>
                      </a:lnTo>
                      <a:lnTo>
                        <a:pt x="42" y="101"/>
                      </a:lnTo>
                      <a:lnTo>
                        <a:pt x="31" y="126"/>
                      </a:lnTo>
                      <a:lnTo>
                        <a:pt x="20" y="152"/>
                      </a:lnTo>
                      <a:lnTo>
                        <a:pt x="10" y="178"/>
                      </a:lnTo>
                      <a:lnTo>
                        <a:pt x="0" y="205"/>
                      </a:lnTo>
                      <a:lnTo>
                        <a:pt x="11" y="209"/>
                      </a:lnTo>
                      <a:lnTo>
                        <a:pt x="21" y="183"/>
                      </a:lnTo>
                      <a:lnTo>
                        <a:pt x="31" y="157"/>
                      </a:lnTo>
                      <a:lnTo>
                        <a:pt x="42" y="130"/>
                      </a:lnTo>
                      <a:lnTo>
                        <a:pt x="52" y="105"/>
                      </a:lnTo>
                      <a:lnTo>
                        <a:pt x="63" y="79"/>
                      </a:lnTo>
                      <a:lnTo>
                        <a:pt x="75" y="54"/>
                      </a:lnTo>
                      <a:lnTo>
                        <a:pt x="87" y="30"/>
                      </a:lnTo>
                      <a:lnTo>
                        <a:pt x="99" y="5"/>
                      </a:lnTo>
                      <a:lnTo>
                        <a:pt x="8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8" name="Freeform 144"/>
                <p:cNvSpPr>
                  <a:spLocks/>
                </p:cNvSpPr>
                <p:nvPr/>
              </p:nvSpPr>
              <p:spPr bwMode="auto">
                <a:xfrm>
                  <a:off x="3592" y="1193"/>
                  <a:ext cx="30" cy="31"/>
                </a:xfrm>
                <a:custGeom>
                  <a:avLst/>
                  <a:gdLst>
                    <a:gd name="T0" fmla="*/ 71 w 82"/>
                    <a:gd name="T1" fmla="*/ 0 h 126"/>
                    <a:gd name="T2" fmla="*/ 71 w 82"/>
                    <a:gd name="T3" fmla="*/ 0 h 126"/>
                    <a:gd name="T4" fmla="*/ 62 w 82"/>
                    <a:gd name="T5" fmla="*/ 15 h 126"/>
                    <a:gd name="T6" fmla="*/ 55 w 82"/>
                    <a:gd name="T7" fmla="*/ 30 h 126"/>
                    <a:gd name="T8" fmla="*/ 45 w 82"/>
                    <a:gd name="T9" fmla="*/ 44 h 126"/>
                    <a:gd name="T10" fmla="*/ 35 w 82"/>
                    <a:gd name="T11" fmla="*/ 58 h 126"/>
                    <a:gd name="T12" fmla="*/ 26 w 82"/>
                    <a:gd name="T13" fmla="*/ 73 h 126"/>
                    <a:gd name="T14" fmla="*/ 18 w 82"/>
                    <a:gd name="T15" fmla="*/ 88 h 126"/>
                    <a:gd name="T16" fmla="*/ 9 w 82"/>
                    <a:gd name="T17" fmla="*/ 104 h 126"/>
                    <a:gd name="T18" fmla="*/ 0 w 82"/>
                    <a:gd name="T19" fmla="*/ 121 h 126"/>
                    <a:gd name="T20" fmla="*/ 11 w 82"/>
                    <a:gd name="T21" fmla="*/ 126 h 126"/>
                    <a:gd name="T22" fmla="*/ 20 w 82"/>
                    <a:gd name="T23" fmla="*/ 109 h 126"/>
                    <a:gd name="T24" fmla="*/ 29 w 82"/>
                    <a:gd name="T25" fmla="*/ 95 h 126"/>
                    <a:gd name="T26" fmla="*/ 37 w 82"/>
                    <a:gd name="T27" fmla="*/ 80 h 126"/>
                    <a:gd name="T28" fmla="*/ 46 w 82"/>
                    <a:gd name="T29" fmla="*/ 65 h 126"/>
                    <a:gd name="T30" fmla="*/ 54 w 82"/>
                    <a:gd name="T31" fmla="*/ 50 h 126"/>
                    <a:gd name="T32" fmla="*/ 63 w 82"/>
                    <a:gd name="T33" fmla="*/ 37 h 126"/>
                    <a:gd name="T34" fmla="*/ 73 w 82"/>
                    <a:gd name="T35" fmla="*/ 22 h 126"/>
                    <a:gd name="T36" fmla="*/ 82 w 82"/>
                    <a:gd name="T37" fmla="*/ 5 h 126"/>
                    <a:gd name="T38" fmla="*/ 82 w 82"/>
                    <a:gd name="T39" fmla="*/ 5 h 126"/>
                    <a:gd name="T40" fmla="*/ 71 w 8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2"/>
                    <a:gd name="T64" fmla="*/ 0 h 126"/>
                    <a:gd name="T65" fmla="*/ 82 w 8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2" h="126">
                      <a:moveTo>
                        <a:pt x="71" y="0"/>
                      </a:moveTo>
                      <a:lnTo>
                        <a:pt x="71" y="0"/>
                      </a:lnTo>
                      <a:lnTo>
                        <a:pt x="62" y="15"/>
                      </a:lnTo>
                      <a:lnTo>
                        <a:pt x="55" y="30"/>
                      </a:lnTo>
                      <a:lnTo>
                        <a:pt x="45" y="44"/>
                      </a:lnTo>
                      <a:lnTo>
                        <a:pt x="35" y="58"/>
                      </a:lnTo>
                      <a:lnTo>
                        <a:pt x="26" y="73"/>
                      </a:lnTo>
                      <a:lnTo>
                        <a:pt x="18" y="88"/>
                      </a:lnTo>
                      <a:lnTo>
                        <a:pt x="9" y="104"/>
                      </a:lnTo>
                      <a:lnTo>
                        <a:pt x="0" y="121"/>
                      </a:lnTo>
                      <a:lnTo>
                        <a:pt x="11" y="126"/>
                      </a:lnTo>
                      <a:lnTo>
                        <a:pt x="20" y="109"/>
                      </a:lnTo>
                      <a:lnTo>
                        <a:pt x="29" y="95"/>
                      </a:lnTo>
                      <a:lnTo>
                        <a:pt x="37" y="80"/>
                      </a:lnTo>
                      <a:lnTo>
                        <a:pt x="46" y="65"/>
                      </a:lnTo>
                      <a:lnTo>
                        <a:pt x="54" y="50"/>
                      </a:lnTo>
                      <a:lnTo>
                        <a:pt x="63" y="37"/>
                      </a:lnTo>
                      <a:lnTo>
                        <a:pt x="73" y="22"/>
                      </a:lnTo>
                      <a:lnTo>
                        <a:pt x="82" y="5"/>
                      </a:lnTo>
                      <a:lnTo>
                        <a:pt x="7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9" name="Freeform 145"/>
                <p:cNvSpPr>
                  <a:spLocks/>
                </p:cNvSpPr>
                <p:nvPr/>
              </p:nvSpPr>
              <p:spPr bwMode="auto">
                <a:xfrm>
                  <a:off x="3619" y="1165"/>
                  <a:ext cx="41" cy="29"/>
                </a:xfrm>
                <a:custGeom>
                  <a:avLst/>
                  <a:gdLst>
                    <a:gd name="T0" fmla="*/ 103 w 109"/>
                    <a:gd name="T1" fmla="*/ 0 h 116"/>
                    <a:gd name="T2" fmla="*/ 102 w 109"/>
                    <a:gd name="T3" fmla="*/ 0 h 116"/>
                    <a:gd name="T4" fmla="*/ 91 w 109"/>
                    <a:gd name="T5" fmla="*/ 10 h 116"/>
                    <a:gd name="T6" fmla="*/ 78 w 109"/>
                    <a:gd name="T7" fmla="*/ 21 h 116"/>
                    <a:gd name="T8" fmla="*/ 62 w 109"/>
                    <a:gd name="T9" fmla="*/ 35 h 116"/>
                    <a:gd name="T10" fmla="*/ 48 w 109"/>
                    <a:gd name="T11" fmla="*/ 51 h 116"/>
                    <a:gd name="T12" fmla="*/ 33 w 109"/>
                    <a:gd name="T13" fmla="*/ 67 h 116"/>
                    <a:gd name="T14" fmla="*/ 20 w 109"/>
                    <a:gd name="T15" fmla="*/ 83 h 116"/>
                    <a:gd name="T16" fmla="*/ 9 w 109"/>
                    <a:gd name="T17" fmla="*/ 97 h 116"/>
                    <a:gd name="T18" fmla="*/ 0 w 109"/>
                    <a:gd name="T19" fmla="*/ 111 h 116"/>
                    <a:gd name="T20" fmla="*/ 11 w 109"/>
                    <a:gd name="T21" fmla="*/ 116 h 116"/>
                    <a:gd name="T22" fmla="*/ 17 w 109"/>
                    <a:gd name="T23" fmla="*/ 104 h 116"/>
                    <a:gd name="T24" fmla="*/ 28 w 109"/>
                    <a:gd name="T25" fmla="*/ 89 h 116"/>
                    <a:gd name="T26" fmla="*/ 41 w 109"/>
                    <a:gd name="T27" fmla="*/ 76 h 116"/>
                    <a:gd name="T28" fmla="*/ 57 w 109"/>
                    <a:gd name="T29" fmla="*/ 60 h 116"/>
                    <a:gd name="T30" fmla="*/ 71 w 109"/>
                    <a:gd name="T31" fmla="*/ 44 h 116"/>
                    <a:gd name="T32" fmla="*/ 85 w 109"/>
                    <a:gd name="T33" fmla="*/ 30 h 116"/>
                    <a:gd name="T34" fmla="*/ 98 w 109"/>
                    <a:gd name="T35" fmla="*/ 19 h 116"/>
                    <a:gd name="T36" fmla="*/ 109 w 109"/>
                    <a:gd name="T37" fmla="*/ 12 h 116"/>
                    <a:gd name="T38" fmla="*/ 108 w 109"/>
                    <a:gd name="T39" fmla="*/ 12 h 116"/>
                    <a:gd name="T40" fmla="*/ 103 w 109"/>
                    <a:gd name="T41" fmla="*/ 0 h 11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09"/>
                    <a:gd name="T64" fmla="*/ 0 h 116"/>
                    <a:gd name="T65" fmla="*/ 109 w 109"/>
                    <a:gd name="T66" fmla="*/ 116 h 11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09" h="116">
                      <a:moveTo>
                        <a:pt x="103" y="0"/>
                      </a:moveTo>
                      <a:lnTo>
                        <a:pt x="102" y="0"/>
                      </a:lnTo>
                      <a:lnTo>
                        <a:pt x="91" y="10"/>
                      </a:lnTo>
                      <a:lnTo>
                        <a:pt x="78" y="21"/>
                      </a:lnTo>
                      <a:lnTo>
                        <a:pt x="62" y="35"/>
                      </a:lnTo>
                      <a:lnTo>
                        <a:pt x="48" y="51"/>
                      </a:lnTo>
                      <a:lnTo>
                        <a:pt x="33" y="67"/>
                      </a:lnTo>
                      <a:lnTo>
                        <a:pt x="20" y="83"/>
                      </a:lnTo>
                      <a:lnTo>
                        <a:pt x="9" y="97"/>
                      </a:lnTo>
                      <a:lnTo>
                        <a:pt x="0" y="111"/>
                      </a:lnTo>
                      <a:lnTo>
                        <a:pt x="11" y="116"/>
                      </a:lnTo>
                      <a:lnTo>
                        <a:pt x="17" y="104"/>
                      </a:lnTo>
                      <a:lnTo>
                        <a:pt x="28" y="89"/>
                      </a:lnTo>
                      <a:lnTo>
                        <a:pt x="41" y="76"/>
                      </a:lnTo>
                      <a:lnTo>
                        <a:pt x="57" y="60"/>
                      </a:lnTo>
                      <a:lnTo>
                        <a:pt x="71" y="44"/>
                      </a:lnTo>
                      <a:lnTo>
                        <a:pt x="85" y="30"/>
                      </a:lnTo>
                      <a:lnTo>
                        <a:pt x="98" y="19"/>
                      </a:lnTo>
                      <a:lnTo>
                        <a:pt x="109" y="12"/>
                      </a:lnTo>
                      <a:lnTo>
                        <a:pt x="108" y="12"/>
                      </a:lnTo>
                      <a:lnTo>
                        <a:pt x="10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0" name="Freeform 146"/>
                <p:cNvSpPr>
                  <a:spLocks/>
                </p:cNvSpPr>
                <p:nvPr/>
              </p:nvSpPr>
              <p:spPr bwMode="auto">
                <a:xfrm>
                  <a:off x="3658" y="1161"/>
                  <a:ext cx="22" cy="7"/>
                </a:xfrm>
                <a:custGeom>
                  <a:avLst/>
                  <a:gdLst>
                    <a:gd name="T0" fmla="*/ 57 w 61"/>
                    <a:gd name="T1" fmla="*/ 0 h 28"/>
                    <a:gd name="T2" fmla="*/ 57 w 61"/>
                    <a:gd name="T3" fmla="*/ 0 h 28"/>
                    <a:gd name="T4" fmla="*/ 50 w 61"/>
                    <a:gd name="T5" fmla="*/ 3 h 28"/>
                    <a:gd name="T6" fmla="*/ 43 w 61"/>
                    <a:gd name="T7" fmla="*/ 5 h 28"/>
                    <a:gd name="T8" fmla="*/ 35 w 61"/>
                    <a:gd name="T9" fmla="*/ 7 h 28"/>
                    <a:gd name="T10" fmla="*/ 27 w 61"/>
                    <a:gd name="T11" fmla="*/ 8 h 28"/>
                    <a:gd name="T12" fmla="*/ 20 w 61"/>
                    <a:gd name="T13" fmla="*/ 11 h 28"/>
                    <a:gd name="T14" fmla="*/ 12 w 61"/>
                    <a:gd name="T15" fmla="*/ 12 h 28"/>
                    <a:gd name="T16" fmla="*/ 6 w 61"/>
                    <a:gd name="T17" fmla="*/ 14 h 28"/>
                    <a:gd name="T18" fmla="*/ 0 w 61"/>
                    <a:gd name="T19" fmla="*/ 16 h 28"/>
                    <a:gd name="T20" fmla="*/ 5 w 61"/>
                    <a:gd name="T21" fmla="*/ 28 h 28"/>
                    <a:gd name="T22" fmla="*/ 10 w 61"/>
                    <a:gd name="T23" fmla="*/ 26 h 28"/>
                    <a:gd name="T24" fmla="*/ 15 w 61"/>
                    <a:gd name="T25" fmla="*/ 23 h 28"/>
                    <a:gd name="T26" fmla="*/ 22 w 61"/>
                    <a:gd name="T27" fmla="*/ 22 h 28"/>
                    <a:gd name="T28" fmla="*/ 29 w 61"/>
                    <a:gd name="T29" fmla="*/ 20 h 28"/>
                    <a:gd name="T30" fmla="*/ 37 w 61"/>
                    <a:gd name="T31" fmla="*/ 19 h 28"/>
                    <a:gd name="T32" fmla="*/ 45 w 61"/>
                    <a:gd name="T33" fmla="*/ 16 h 28"/>
                    <a:gd name="T34" fmla="*/ 53 w 61"/>
                    <a:gd name="T35" fmla="*/ 14 h 28"/>
                    <a:gd name="T36" fmla="*/ 61 w 61"/>
                    <a:gd name="T37" fmla="*/ 12 h 28"/>
                    <a:gd name="T38" fmla="*/ 61 w 61"/>
                    <a:gd name="T39" fmla="*/ 12 h 28"/>
                    <a:gd name="T40" fmla="*/ 57 w 61"/>
                    <a:gd name="T41" fmla="*/ 0 h 2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1"/>
                    <a:gd name="T64" fmla="*/ 0 h 28"/>
                    <a:gd name="T65" fmla="*/ 61 w 61"/>
                    <a:gd name="T66" fmla="*/ 28 h 2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1" h="28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0" y="3"/>
                      </a:lnTo>
                      <a:lnTo>
                        <a:pt x="43" y="5"/>
                      </a:lnTo>
                      <a:lnTo>
                        <a:pt x="35" y="7"/>
                      </a:lnTo>
                      <a:lnTo>
                        <a:pt x="27" y="8"/>
                      </a:lnTo>
                      <a:lnTo>
                        <a:pt x="20" y="11"/>
                      </a:lnTo>
                      <a:lnTo>
                        <a:pt x="12" y="12"/>
                      </a:lnTo>
                      <a:lnTo>
                        <a:pt x="6" y="14"/>
                      </a:lnTo>
                      <a:lnTo>
                        <a:pt x="0" y="16"/>
                      </a:lnTo>
                      <a:lnTo>
                        <a:pt x="5" y="28"/>
                      </a:lnTo>
                      <a:lnTo>
                        <a:pt x="10" y="26"/>
                      </a:lnTo>
                      <a:lnTo>
                        <a:pt x="15" y="23"/>
                      </a:lnTo>
                      <a:lnTo>
                        <a:pt x="22" y="22"/>
                      </a:lnTo>
                      <a:lnTo>
                        <a:pt x="29" y="20"/>
                      </a:lnTo>
                      <a:lnTo>
                        <a:pt x="37" y="19"/>
                      </a:lnTo>
                      <a:lnTo>
                        <a:pt x="45" y="16"/>
                      </a:lnTo>
                      <a:lnTo>
                        <a:pt x="53" y="14"/>
                      </a:lnTo>
                      <a:lnTo>
                        <a:pt x="61" y="12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" name="Freeform 147"/>
                <p:cNvSpPr>
                  <a:spLocks/>
                </p:cNvSpPr>
                <p:nvPr/>
              </p:nvSpPr>
              <p:spPr bwMode="auto">
                <a:xfrm>
                  <a:off x="3679" y="1156"/>
                  <a:ext cx="30" cy="8"/>
                </a:xfrm>
                <a:custGeom>
                  <a:avLst/>
                  <a:gdLst>
                    <a:gd name="T0" fmla="*/ 74 w 78"/>
                    <a:gd name="T1" fmla="*/ 0 h 34"/>
                    <a:gd name="T2" fmla="*/ 74 w 78"/>
                    <a:gd name="T3" fmla="*/ 0 h 34"/>
                    <a:gd name="T4" fmla="*/ 63 w 78"/>
                    <a:gd name="T5" fmla="*/ 4 h 34"/>
                    <a:gd name="T6" fmla="*/ 54 w 78"/>
                    <a:gd name="T7" fmla="*/ 8 h 34"/>
                    <a:gd name="T8" fmla="*/ 46 w 78"/>
                    <a:gd name="T9" fmla="*/ 10 h 34"/>
                    <a:gd name="T10" fmla="*/ 38 w 78"/>
                    <a:gd name="T11" fmla="*/ 11 h 34"/>
                    <a:gd name="T12" fmla="*/ 30 w 78"/>
                    <a:gd name="T13" fmla="*/ 13 h 34"/>
                    <a:gd name="T14" fmla="*/ 22 w 78"/>
                    <a:gd name="T15" fmla="*/ 14 h 34"/>
                    <a:gd name="T16" fmla="*/ 11 w 78"/>
                    <a:gd name="T17" fmla="*/ 18 h 34"/>
                    <a:gd name="T18" fmla="*/ 0 w 78"/>
                    <a:gd name="T19" fmla="*/ 22 h 34"/>
                    <a:gd name="T20" fmla="*/ 4 w 78"/>
                    <a:gd name="T21" fmla="*/ 34 h 34"/>
                    <a:gd name="T22" fmla="*/ 15 w 78"/>
                    <a:gd name="T23" fmla="*/ 29 h 34"/>
                    <a:gd name="T24" fmla="*/ 24 w 78"/>
                    <a:gd name="T25" fmla="*/ 26 h 34"/>
                    <a:gd name="T26" fmla="*/ 33 w 78"/>
                    <a:gd name="T27" fmla="*/ 25 h 34"/>
                    <a:gd name="T28" fmla="*/ 40 w 78"/>
                    <a:gd name="T29" fmla="*/ 22 h 34"/>
                    <a:gd name="T30" fmla="*/ 48 w 78"/>
                    <a:gd name="T31" fmla="*/ 21 h 34"/>
                    <a:gd name="T32" fmla="*/ 57 w 78"/>
                    <a:gd name="T33" fmla="*/ 19 h 34"/>
                    <a:gd name="T34" fmla="*/ 67 w 78"/>
                    <a:gd name="T35" fmla="*/ 16 h 34"/>
                    <a:gd name="T36" fmla="*/ 78 w 78"/>
                    <a:gd name="T37" fmla="*/ 11 h 34"/>
                    <a:gd name="T38" fmla="*/ 78 w 78"/>
                    <a:gd name="T39" fmla="*/ 11 h 34"/>
                    <a:gd name="T40" fmla="*/ 74 w 78"/>
                    <a:gd name="T41" fmla="*/ 0 h 3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8"/>
                    <a:gd name="T64" fmla="*/ 0 h 34"/>
                    <a:gd name="T65" fmla="*/ 78 w 78"/>
                    <a:gd name="T66" fmla="*/ 34 h 3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8" h="34">
                      <a:moveTo>
                        <a:pt x="74" y="0"/>
                      </a:moveTo>
                      <a:lnTo>
                        <a:pt x="74" y="0"/>
                      </a:lnTo>
                      <a:lnTo>
                        <a:pt x="63" y="4"/>
                      </a:lnTo>
                      <a:lnTo>
                        <a:pt x="54" y="8"/>
                      </a:lnTo>
                      <a:lnTo>
                        <a:pt x="46" y="10"/>
                      </a:lnTo>
                      <a:lnTo>
                        <a:pt x="38" y="11"/>
                      </a:lnTo>
                      <a:lnTo>
                        <a:pt x="30" y="13"/>
                      </a:lnTo>
                      <a:lnTo>
                        <a:pt x="22" y="14"/>
                      </a:lnTo>
                      <a:lnTo>
                        <a:pt x="11" y="18"/>
                      </a:lnTo>
                      <a:lnTo>
                        <a:pt x="0" y="22"/>
                      </a:lnTo>
                      <a:lnTo>
                        <a:pt x="4" y="34"/>
                      </a:lnTo>
                      <a:lnTo>
                        <a:pt x="15" y="29"/>
                      </a:lnTo>
                      <a:lnTo>
                        <a:pt x="24" y="26"/>
                      </a:lnTo>
                      <a:lnTo>
                        <a:pt x="33" y="25"/>
                      </a:lnTo>
                      <a:lnTo>
                        <a:pt x="40" y="22"/>
                      </a:lnTo>
                      <a:lnTo>
                        <a:pt x="48" y="21"/>
                      </a:lnTo>
                      <a:lnTo>
                        <a:pt x="57" y="19"/>
                      </a:lnTo>
                      <a:lnTo>
                        <a:pt x="67" y="16"/>
                      </a:lnTo>
                      <a:lnTo>
                        <a:pt x="78" y="11"/>
                      </a:lnTo>
                      <a:lnTo>
                        <a:pt x="7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2" name="Freeform 148"/>
                <p:cNvSpPr>
                  <a:spLocks/>
                </p:cNvSpPr>
                <p:nvPr/>
              </p:nvSpPr>
              <p:spPr bwMode="auto">
                <a:xfrm>
                  <a:off x="3708" y="1127"/>
                  <a:ext cx="83" cy="31"/>
                </a:xfrm>
                <a:custGeom>
                  <a:avLst/>
                  <a:gdLst>
                    <a:gd name="T0" fmla="*/ 218 w 219"/>
                    <a:gd name="T1" fmla="*/ 2 h 126"/>
                    <a:gd name="T2" fmla="*/ 211 w 219"/>
                    <a:gd name="T3" fmla="*/ 0 h 126"/>
                    <a:gd name="T4" fmla="*/ 198 w 219"/>
                    <a:gd name="T5" fmla="*/ 7 h 126"/>
                    <a:gd name="T6" fmla="*/ 185 w 219"/>
                    <a:gd name="T7" fmla="*/ 15 h 126"/>
                    <a:gd name="T8" fmla="*/ 172 w 219"/>
                    <a:gd name="T9" fmla="*/ 22 h 126"/>
                    <a:gd name="T10" fmla="*/ 159 w 219"/>
                    <a:gd name="T11" fmla="*/ 29 h 126"/>
                    <a:gd name="T12" fmla="*/ 145 w 219"/>
                    <a:gd name="T13" fmla="*/ 37 h 126"/>
                    <a:gd name="T14" fmla="*/ 132 w 219"/>
                    <a:gd name="T15" fmla="*/ 44 h 126"/>
                    <a:gd name="T16" fmla="*/ 119 w 219"/>
                    <a:gd name="T17" fmla="*/ 52 h 126"/>
                    <a:gd name="T18" fmla="*/ 106 w 219"/>
                    <a:gd name="T19" fmla="*/ 59 h 126"/>
                    <a:gd name="T20" fmla="*/ 92 w 219"/>
                    <a:gd name="T21" fmla="*/ 67 h 126"/>
                    <a:gd name="T22" fmla="*/ 79 w 219"/>
                    <a:gd name="T23" fmla="*/ 73 h 126"/>
                    <a:gd name="T24" fmla="*/ 66 w 219"/>
                    <a:gd name="T25" fmla="*/ 80 h 126"/>
                    <a:gd name="T26" fmla="*/ 53 w 219"/>
                    <a:gd name="T27" fmla="*/ 87 h 126"/>
                    <a:gd name="T28" fmla="*/ 40 w 219"/>
                    <a:gd name="T29" fmla="*/ 94 h 126"/>
                    <a:gd name="T30" fmla="*/ 27 w 219"/>
                    <a:gd name="T31" fmla="*/ 101 h 126"/>
                    <a:gd name="T32" fmla="*/ 13 w 219"/>
                    <a:gd name="T33" fmla="*/ 108 h 126"/>
                    <a:gd name="T34" fmla="*/ 0 w 219"/>
                    <a:gd name="T35" fmla="*/ 115 h 126"/>
                    <a:gd name="T36" fmla="*/ 4 w 219"/>
                    <a:gd name="T37" fmla="*/ 126 h 126"/>
                    <a:gd name="T38" fmla="*/ 17 w 219"/>
                    <a:gd name="T39" fmla="*/ 119 h 126"/>
                    <a:gd name="T40" fmla="*/ 32 w 219"/>
                    <a:gd name="T41" fmla="*/ 112 h 126"/>
                    <a:gd name="T42" fmla="*/ 45 w 219"/>
                    <a:gd name="T43" fmla="*/ 105 h 126"/>
                    <a:gd name="T44" fmla="*/ 58 w 219"/>
                    <a:gd name="T45" fmla="*/ 99 h 126"/>
                    <a:gd name="T46" fmla="*/ 71 w 219"/>
                    <a:gd name="T47" fmla="*/ 92 h 126"/>
                    <a:gd name="T48" fmla="*/ 84 w 219"/>
                    <a:gd name="T49" fmla="*/ 85 h 126"/>
                    <a:gd name="T50" fmla="*/ 97 w 219"/>
                    <a:gd name="T51" fmla="*/ 78 h 126"/>
                    <a:gd name="T52" fmla="*/ 110 w 219"/>
                    <a:gd name="T53" fmla="*/ 70 h 126"/>
                    <a:gd name="T54" fmla="*/ 123 w 219"/>
                    <a:gd name="T55" fmla="*/ 63 h 126"/>
                    <a:gd name="T56" fmla="*/ 136 w 219"/>
                    <a:gd name="T57" fmla="*/ 55 h 126"/>
                    <a:gd name="T58" fmla="*/ 149 w 219"/>
                    <a:gd name="T59" fmla="*/ 48 h 126"/>
                    <a:gd name="T60" fmla="*/ 163 w 219"/>
                    <a:gd name="T61" fmla="*/ 40 h 126"/>
                    <a:gd name="T62" fmla="*/ 176 w 219"/>
                    <a:gd name="T63" fmla="*/ 33 h 126"/>
                    <a:gd name="T64" fmla="*/ 189 w 219"/>
                    <a:gd name="T65" fmla="*/ 27 h 126"/>
                    <a:gd name="T66" fmla="*/ 202 w 219"/>
                    <a:gd name="T67" fmla="*/ 19 h 126"/>
                    <a:gd name="T68" fmla="*/ 215 w 219"/>
                    <a:gd name="T69" fmla="*/ 12 h 126"/>
                    <a:gd name="T70" fmla="*/ 209 w 219"/>
                    <a:gd name="T71" fmla="*/ 11 h 126"/>
                    <a:gd name="T72" fmla="*/ 215 w 219"/>
                    <a:gd name="T73" fmla="*/ 12 h 126"/>
                    <a:gd name="T74" fmla="*/ 219 w 219"/>
                    <a:gd name="T75" fmla="*/ 8 h 126"/>
                    <a:gd name="T76" fmla="*/ 219 w 219"/>
                    <a:gd name="T77" fmla="*/ 4 h 126"/>
                    <a:gd name="T78" fmla="*/ 215 w 219"/>
                    <a:gd name="T79" fmla="*/ 0 h 126"/>
                    <a:gd name="T80" fmla="*/ 211 w 219"/>
                    <a:gd name="T81" fmla="*/ 0 h 126"/>
                    <a:gd name="T82" fmla="*/ 218 w 219"/>
                    <a:gd name="T83" fmla="*/ 2 h 12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219"/>
                    <a:gd name="T127" fmla="*/ 0 h 126"/>
                    <a:gd name="T128" fmla="*/ 219 w 219"/>
                    <a:gd name="T129" fmla="*/ 126 h 12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219" h="126">
                      <a:moveTo>
                        <a:pt x="218" y="2"/>
                      </a:moveTo>
                      <a:lnTo>
                        <a:pt x="211" y="0"/>
                      </a:lnTo>
                      <a:lnTo>
                        <a:pt x="198" y="7"/>
                      </a:lnTo>
                      <a:lnTo>
                        <a:pt x="185" y="15"/>
                      </a:lnTo>
                      <a:lnTo>
                        <a:pt x="172" y="22"/>
                      </a:lnTo>
                      <a:lnTo>
                        <a:pt x="159" y="29"/>
                      </a:lnTo>
                      <a:lnTo>
                        <a:pt x="145" y="37"/>
                      </a:lnTo>
                      <a:lnTo>
                        <a:pt x="132" y="44"/>
                      </a:lnTo>
                      <a:lnTo>
                        <a:pt x="119" y="52"/>
                      </a:lnTo>
                      <a:lnTo>
                        <a:pt x="106" y="59"/>
                      </a:lnTo>
                      <a:lnTo>
                        <a:pt x="92" y="67"/>
                      </a:lnTo>
                      <a:lnTo>
                        <a:pt x="79" y="73"/>
                      </a:lnTo>
                      <a:lnTo>
                        <a:pt x="66" y="80"/>
                      </a:lnTo>
                      <a:lnTo>
                        <a:pt x="53" y="87"/>
                      </a:lnTo>
                      <a:lnTo>
                        <a:pt x="40" y="94"/>
                      </a:lnTo>
                      <a:lnTo>
                        <a:pt x="27" y="101"/>
                      </a:lnTo>
                      <a:lnTo>
                        <a:pt x="13" y="108"/>
                      </a:lnTo>
                      <a:lnTo>
                        <a:pt x="0" y="115"/>
                      </a:lnTo>
                      <a:lnTo>
                        <a:pt x="4" y="126"/>
                      </a:lnTo>
                      <a:lnTo>
                        <a:pt x="17" y="119"/>
                      </a:lnTo>
                      <a:lnTo>
                        <a:pt x="32" y="112"/>
                      </a:lnTo>
                      <a:lnTo>
                        <a:pt x="45" y="105"/>
                      </a:lnTo>
                      <a:lnTo>
                        <a:pt x="58" y="99"/>
                      </a:lnTo>
                      <a:lnTo>
                        <a:pt x="71" y="92"/>
                      </a:lnTo>
                      <a:lnTo>
                        <a:pt x="84" y="85"/>
                      </a:lnTo>
                      <a:lnTo>
                        <a:pt x="97" y="78"/>
                      </a:lnTo>
                      <a:lnTo>
                        <a:pt x="110" y="70"/>
                      </a:lnTo>
                      <a:lnTo>
                        <a:pt x="123" y="63"/>
                      </a:lnTo>
                      <a:lnTo>
                        <a:pt x="136" y="55"/>
                      </a:lnTo>
                      <a:lnTo>
                        <a:pt x="149" y="48"/>
                      </a:lnTo>
                      <a:lnTo>
                        <a:pt x="163" y="40"/>
                      </a:lnTo>
                      <a:lnTo>
                        <a:pt x="176" y="33"/>
                      </a:lnTo>
                      <a:lnTo>
                        <a:pt x="189" y="27"/>
                      </a:lnTo>
                      <a:lnTo>
                        <a:pt x="202" y="19"/>
                      </a:lnTo>
                      <a:lnTo>
                        <a:pt x="215" y="12"/>
                      </a:lnTo>
                      <a:lnTo>
                        <a:pt x="209" y="11"/>
                      </a:lnTo>
                      <a:lnTo>
                        <a:pt x="215" y="12"/>
                      </a:lnTo>
                      <a:lnTo>
                        <a:pt x="219" y="8"/>
                      </a:lnTo>
                      <a:lnTo>
                        <a:pt x="219" y="4"/>
                      </a:lnTo>
                      <a:lnTo>
                        <a:pt x="215" y="0"/>
                      </a:lnTo>
                      <a:lnTo>
                        <a:pt x="211" y="0"/>
                      </a:lnTo>
                      <a:lnTo>
                        <a:pt x="218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3" name="Freeform 149"/>
                <p:cNvSpPr>
                  <a:spLocks/>
                </p:cNvSpPr>
                <p:nvPr/>
              </p:nvSpPr>
              <p:spPr bwMode="auto">
                <a:xfrm>
                  <a:off x="3793" y="1131"/>
                  <a:ext cx="17" cy="11"/>
                </a:xfrm>
                <a:custGeom>
                  <a:avLst/>
                  <a:gdLst>
                    <a:gd name="T0" fmla="*/ 43 w 44"/>
                    <a:gd name="T1" fmla="*/ 40 h 45"/>
                    <a:gd name="T2" fmla="*/ 42 w 44"/>
                    <a:gd name="T3" fmla="*/ 33 h 45"/>
                    <a:gd name="T4" fmla="*/ 36 w 44"/>
                    <a:gd name="T5" fmla="*/ 29 h 45"/>
                    <a:gd name="T6" fmla="*/ 32 w 44"/>
                    <a:gd name="T7" fmla="*/ 25 h 45"/>
                    <a:gd name="T8" fmla="*/ 29 w 44"/>
                    <a:gd name="T9" fmla="*/ 21 h 45"/>
                    <a:gd name="T10" fmla="*/ 24 w 44"/>
                    <a:gd name="T11" fmla="*/ 17 h 45"/>
                    <a:gd name="T12" fmla="*/ 21 w 44"/>
                    <a:gd name="T13" fmla="*/ 12 h 45"/>
                    <a:gd name="T14" fmla="*/ 16 w 44"/>
                    <a:gd name="T15" fmla="*/ 8 h 45"/>
                    <a:gd name="T16" fmla="*/ 12 w 44"/>
                    <a:gd name="T17" fmla="*/ 4 h 45"/>
                    <a:gd name="T18" fmla="*/ 9 w 44"/>
                    <a:gd name="T19" fmla="*/ 0 h 45"/>
                    <a:gd name="T20" fmla="*/ 0 w 44"/>
                    <a:gd name="T21" fmla="*/ 9 h 45"/>
                    <a:gd name="T22" fmla="*/ 4 w 44"/>
                    <a:gd name="T23" fmla="*/ 13 h 45"/>
                    <a:gd name="T24" fmla="*/ 9 w 44"/>
                    <a:gd name="T25" fmla="*/ 17 h 45"/>
                    <a:gd name="T26" fmla="*/ 12 w 44"/>
                    <a:gd name="T27" fmla="*/ 21 h 45"/>
                    <a:gd name="T28" fmla="*/ 16 w 44"/>
                    <a:gd name="T29" fmla="*/ 24 h 45"/>
                    <a:gd name="T30" fmla="*/ 20 w 44"/>
                    <a:gd name="T31" fmla="*/ 30 h 45"/>
                    <a:gd name="T32" fmla="*/ 25 w 44"/>
                    <a:gd name="T33" fmla="*/ 35 h 45"/>
                    <a:gd name="T34" fmla="*/ 30 w 44"/>
                    <a:gd name="T35" fmla="*/ 38 h 45"/>
                    <a:gd name="T36" fmla="*/ 33 w 44"/>
                    <a:gd name="T37" fmla="*/ 43 h 45"/>
                    <a:gd name="T38" fmla="*/ 32 w 44"/>
                    <a:gd name="T39" fmla="*/ 36 h 45"/>
                    <a:gd name="T40" fmla="*/ 33 w 44"/>
                    <a:gd name="T41" fmla="*/ 43 h 45"/>
                    <a:gd name="T42" fmla="*/ 37 w 44"/>
                    <a:gd name="T43" fmla="*/ 45 h 45"/>
                    <a:gd name="T44" fmla="*/ 42 w 44"/>
                    <a:gd name="T45" fmla="*/ 43 h 45"/>
                    <a:gd name="T46" fmla="*/ 44 w 44"/>
                    <a:gd name="T47" fmla="*/ 38 h 45"/>
                    <a:gd name="T48" fmla="*/ 42 w 44"/>
                    <a:gd name="T49" fmla="*/ 33 h 45"/>
                    <a:gd name="T50" fmla="*/ 43 w 44"/>
                    <a:gd name="T51" fmla="*/ 40 h 4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4"/>
                    <a:gd name="T79" fmla="*/ 0 h 45"/>
                    <a:gd name="T80" fmla="*/ 44 w 44"/>
                    <a:gd name="T81" fmla="*/ 45 h 4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4" h="45">
                      <a:moveTo>
                        <a:pt x="43" y="40"/>
                      </a:moveTo>
                      <a:lnTo>
                        <a:pt x="42" y="33"/>
                      </a:lnTo>
                      <a:lnTo>
                        <a:pt x="36" y="29"/>
                      </a:lnTo>
                      <a:lnTo>
                        <a:pt x="32" y="25"/>
                      </a:lnTo>
                      <a:lnTo>
                        <a:pt x="29" y="21"/>
                      </a:lnTo>
                      <a:lnTo>
                        <a:pt x="24" y="17"/>
                      </a:lnTo>
                      <a:lnTo>
                        <a:pt x="21" y="12"/>
                      </a:lnTo>
                      <a:lnTo>
                        <a:pt x="16" y="8"/>
                      </a:lnTo>
                      <a:lnTo>
                        <a:pt x="12" y="4"/>
                      </a:lnTo>
                      <a:lnTo>
                        <a:pt x="9" y="0"/>
                      </a:lnTo>
                      <a:lnTo>
                        <a:pt x="0" y="9"/>
                      </a:lnTo>
                      <a:lnTo>
                        <a:pt x="4" y="13"/>
                      </a:lnTo>
                      <a:lnTo>
                        <a:pt x="9" y="17"/>
                      </a:lnTo>
                      <a:lnTo>
                        <a:pt x="12" y="21"/>
                      </a:lnTo>
                      <a:lnTo>
                        <a:pt x="16" y="24"/>
                      </a:lnTo>
                      <a:lnTo>
                        <a:pt x="20" y="30"/>
                      </a:lnTo>
                      <a:lnTo>
                        <a:pt x="25" y="35"/>
                      </a:lnTo>
                      <a:lnTo>
                        <a:pt x="30" y="38"/>
                      </a:lnTo>
                      <a:lnTo>
                        <a:pt x="33" y="43"/>
                      </a:lnTo>
                      <a:lnTo>
                        <a:pt x="32" y="36"/>
                      </a:lnTo>
                      <a:lnTo>
                        <a:pt x="33" y="43"/>
                      </a:lnTo>
                      <a:lnTo>
                        <a:pt x="37" y="45"/>
                      </a:lnTo>
                      <a:lnTo>
                        <a:pt x="42" y="43"/>
                      </a:lnTo>
                      <a:lnTo>
                        <a:pt x="44" y="38"/>
                      </a:lnTo>
                      <a:lnTo>
                        <a:pt x="42" y="33"/>
                      </a:lnTo>
                      <a:lnTo>
                        <a:pt x="43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4" name="Freeform 150"/>
                <p:cNvSpPr>
                  <a:spLocks/>
                </p:cNvSpPr>
                <p:nvPr/>
              </p:nvSpPr>
              <p:spPr bwMode="auto">
                <a:xfrm>
                  <a:off x="3793" y="1140"/>
                  <a:ext cx="16" cy="19"/>
                </a:xfrm>
                <a:custGeom>
                  <a:avLst/>
                  <a:gdLst>
                    <a:gd name="T0" fmla="*/ 11 w 44"/>
                    <a:gd name="T1" fmla="*/ 75 h 75"/>
                    <a:gd name="T2" fmla="*/ 11 w 44"/>
                    <a:gd name="T3" fmla="*/ 75 h 75"/>
                    <a:gd name="T4" fmla="*/ 15 w 44"/>
                    <a:gd name="T5" fmla="*/ 67 h 75"/>
                    <a:gd name="T6" fmla="*/ 19 w 44"/>
                    <a:gd name="T7" fmla="*/ 58 h 75"/>
                    <a:gd name="T8" fmla="*/ 23 w 44"/>
                    <a:gd name="T9" fmla="*/ 49 h 75"/>
                    <a:gd name="T10" fmla="*/ 27 w 44"/>
                    <a:gd name="T11" fmla="*/ 40 h 75"/>
                    <a:gd name="T12" fmla="*/ 32 w 44"/>
                    <a:gd name="T13" fmla="*/ 31 h 75"/>
                    <a:gd name="T14" fmla="*/ 36 w 44"/>
                    <a:gd name="T15" fmla="*/ 21 h 75"/>
                    <a:gd name="T16" fmla="*/ 40 w 44"/>
                    <a:gd name="T17" fmla="*/ 12 h 75"/>
                    <a:gd name="T18" fmla="*/ 44 w 44"/>
                    <a:gd name="T19" fmla="*/ 4 h 75"/>
                    <a:gd name="T20" fmla="*/ 33 w 44"/>
                    <a:gd name="T21" fmla="*/ 0 h 75"/>
                    <a:gd name="T22" fmla="*/ 30 w 44"/>
                    <a:gd name="T23" fmla="*/ 8 h 75"/>
                    <a:gd name="T24" fmla="*/ 25 w 44"/>
                    <a:gd name="T25" fmla="*/ 17 h 75"/>
                    <a:gd name="T26" fmla="*/ 21 w 44"/>
                    <a:gd name="T27" fmla="*/ 26 h 75"/>
                    <a:gd name="T28" fmla="*/ 17 w 44"/>
                    <a:gd name="T29" fmla="*/ 35 h 75"/>
                    <a:gd name="T30" fmla="*/ 12 w 44"/>
                    <a:gd name="T31" fmla="*/ 44 h 75"/>
                    <a:gd name="T32" fmla="*/ 8 w 44"/>
                    <a:gd name="T33" fmla="*/ 53 h 75"/>
                    <a:gd name="T34" fmla="*/ 5 w 44"/>
                    <a:gd name="T35" fmla="*/ 63 h 75"/>
                    <a:gd name="T36" fmla="*/ 0 w 44"/>
                    <a:gd name="T37" fmla="*/ 71 h 75"/>
                    <a:gd name="T38" fmla="*/ 0 w 44"/>
                    <a:gd name="T39" fmla="*/ 71 h 75"/>
                    <a:gd name="T40" fmla="*/ 11 w 44"/>
                    <a:gd name="T41" fmla="*/ 75 h 7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4"/>
                    <a:gd name="T64" fmla="*/ 0 h 75"/>
                    <a:gd name="T65" fmla="*/ 44 w 44"/>
                    <a:gd name="T66" fmla="*/ 75 h 7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4" h="75">
                      <a:moveTo>
                        <a:pt x="11" y="75"/>
                      </a:moveTo>
                      <a:lnTo>
                        <a:pt x="11" y="75"/>
                      </a:lnTo>
                      <a:lnTo>
                        <a:pt x="15" y="67"/>
                      </a:lnTo>
                      <a:lnTo>
                        <a:pt x="19" y="58"/>
                      </a:lnTo>
                      <a:lnTo>
                        <a:pt x="23" y="49"/>
                      </a:lnTo>
                      <a:lnTo>
                        <a:pt x="27" y="40"/>
                      </a:lnTo>
                      <a:lnTo>
                        <a:pt x="32" y="31"/>
                      </a:lnTo>
                      <a:lnTo>
                        <a:pt x="36" y="21"/>
                      </a:lnTo>
                      <a:lnTo>
                        <a:pt x="40" y="12"/>
                      </a:lnTo>
                      <a:lnTo>
                        <a:pt x="44" y="4"/>
                      </a:lnTo>
                      <a:lnTo>
                        <a:pt x="33" y="0"/>
                      </a:lnTo>
                      <a:lnTo>
                        <a:pt x="30" y="8"/>
                      </a:lnTo>
                      <a:lnTo>
                        <a:pt x="25" y="17"/>
                      </a:lnTo>
                      <a:lnTo>
                        <a:pt x="21" y="26"/>
                      </a:lnTo>
                      <a:lnTo>
                        <a:pt x="17" y="35"/>
                      </a:lnTo>
                      <a:lnTo>
                        <a:pt x="12" y="44"/>
                      </a:lnTo>
                      <a:lnTo>
                        <a:pt x="8" y="53"/>
                      </a:lnTo>
                      <a:lnTo>
                        <a:pt x="5" y="63"/>
                      </a:lnTo>
                      <a:lnTo>
                        <a:pt x="0" y="71"/>
                      </a:lnTo>
                      <a:lnTo>
                        <a:pt x="11" y="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5" name="Freeform 151"/>
                <p:cNvSpPr>
                  <a:spLocks/>
                </p:cNvSpPr>
                <p:nvPr/>
              </p:nvSpPr>
              <p:spPr bwMode="auto">
                <a:xfrm>
                  <a:off x="3765" y="1158"/>
                  <a:ext cx="32" cy="32"/>
                </a:xfrm>
                <a:custGeom>
                  <a:avLst/>
                  <a:gdLst>
                    <a:gd name="T0" fmla="*/ 11 w 86"/>
                    <a:gd name="T1" fmla="*/ 129 h 129"/>
                    <a:gd name="T2" fmla="*/ 11 w 86"/>
                    <a:gd name="T3" fmla="*/ 129 h 129"/>
                    <a:gd name="T4" fmla="*/ 19 w 86"/>
                    <a:gd name="T5" fmla="*/ 113 h 129"/>
                    <a:gd name="T6" fmla="*/ 28 w 86"/>
                    <a:gd name="T7" fmla="*/ 98 h 129"/>
                    <a:gd name="T8" fmla="*/ 36 w 86"/>
                    <a:gd name="T9" fmla="*/ 82 h 129"/>
                    <a:gd name="T10" fmla="*/ 47 w 86"/>
                    <a:gd name="T11" fmla="*/ 67 h 129"/>
                    <a:gd name="T12" fmla="*/ 57 w 86"/>
                    <a:gd name="T13" fmla="*/ 51 h 129"/>
                    <a:gd name="T14" fmla="*/ 67 w 86"/>
                    <a:gd name="T15" fmla="*/ 36 h 129"/>
                    <a:gd name="T16" fmla="*/ 77 w 86"/>
                    <a:gd name="T17" fmla="*/ 21 h 129"/>
                    <a:gd name="T18" fmla="*/ 86 w 86"/>
                    <a:gd name="T19" fmla="*/ 4 h 129"/>
                    <a:gd name="T20" fmla="*/ 75 w 86"/>
                    <a:gd name="T21" fmla="*/ 0 h 129"/>
                    <a:gd name="T22" fmla="*/ 67 w 86"/>
                    <a:gd name="T23" fmla="*/ 14 h 129"/>
                    <a:gd name="T24" fmla="*/ 58 w 86"/>
                    <a:gd name="T25" fmla="*/ 29 h 129"/>
                    <a:gd name="T26" fmla="*/ 48 w 86"/>
                    <a:gd name="T27" fmla="*/ 44 h 129"/>
                    <a:gd name="T28" fmla="*/ 38 w 86"/>
                    <a:gd name="T29" fmla="*/ 60 h 129"/>
                    <a:gd name="T30" fmla="*/ 27 w 86"/>
                    <a:gd name="T31" fmla="*/ 75 h 129"/>
                    <a:gd name="T32" fmla="*/ 18 w 86"/>
                    <a:gd name="T33" fmla="*/ 91 h 129"/>
                    <a:gd name="T34" fmla="*/ 8 w 86"/>
                    <a:gd name="T35" fmla="*/ 108 h 129"/>
                    <a:gd name="T36" fmla="*/ 0 w 86"/>
                    <a:gd name="T37" fmla="*/ 124 h 129"/>
                    <a:gd name="T38" fmla="*/ 0 w 86"/>
                    <a:gd name="T39" fmla="*/ 124 h 129"/>
                    <a:gd name="T40" fmla="*/ 11 w 86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6"/>
                    <a:gd name="T64" fmla="*/ 0 h 129"/>
                    <a:gd name="T65" fmla="*/ 86 w 86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6" h="129">
                      <a:moveTo>
                        <a:pt x="11" y="129"/>
                      </a:moveTo>
                      <a:lnTo>
                        <a:pt x="11" y="129"/>
                      </a:lnTo>
                      <a:lnTo>
                        <a:pt x="19" y="113"/>
                      </a:lnTo>
                      <a:lnTo>
                        <a:pt x="28" y="98"/>
                      </a:lnTo>
                      <a:lnTo>
                        <a:pt x="36" y="82"/>
                      </a:lnTo>
                      <a:lnTo>
                        <a:pt x="47" y="67"/>
                      </a:lnTo>
                      <a:lnTo>
                        <a:pt x="57" y="51"/>
                      </a:lnTo>
                      <a:lnTo>
                        <a:pt x="67" y="36"/>
                      </a:lnTo>
                      <a:lnTo>
                        <a:pt x="77" y="21"/>
                      </a:lnTo>
                      <a:lnTo>
                        <a:pt x="86" y="4"/>
                      </a:lnTo>
                      <a:lnTo>
                        <a:pt x="75" y="0"/>
                      </a:lnTo>
                      <a:lnTo>
                        <a:pt x="67" y="14"/>
                      </a:lnTo>
                      <a:lnTo>
                        <a:pt x="58" y="29"/>
                      </a:lnTo>
                      <a:lnTo>
                        <a:pt x="48" y="44"/>
                      </a:lnTo>
                      <a:lnTo>
                        <a:pt x="38" y="60"/>
                      </a:lnTo>
                      <a:lnTo>
                        <a:pt x="27" y="75"/>
                      </a:lnTo>
                      <a:lnTo>
                        <a:pt x="18" y="91"/>
                      </a:lnTo>
                      <a:lnTo>
                        <a:pt x="8" y="108"/>
                      </a:lnTo>
                      <a:lnTo>
                        <a:pt x="0" y="124"/>
                      </a:lnTo>
                      <a:lnTo>
                        <a:pt x="11" y="1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6" name="Freeform 152"/>
                <p:cNvSpPr>
                  <a:spLocks/>
                </p:cNvSpPr>
                <p:nvPr/>
              </p:nvSpPr>
              <p:spPr bwMode="auto">
                <a:xfrm>
                  <a:off x="3756" y="1189"/>
                  <a:ext cx="12" cy="27"/>
                </a:xfrm>
                <a:custGeom>
                  <a:avLst/>
                  <a:gdLst>
                    <a:gd name="T0" fmla="*/ 6 w 35"/>
                    <a:gd name="T1" fmla="*/ 111 h 111"/>
                    <a:gd name="T2" fmla="*/ 11 w 35"/>
                    <a:gd name="T3" fmla="*/ 106 h 111"/>
                    <a:gd name="T4" fmla="*/ 17 w 35"/>
                    <a:gd name="T5" fmla="*/ 80 h 111"/>
                    <a:gd name="T6" fmla="*/ 22 w 35"/>
                    <a:gd name="T7" fmla="*/ 53 h 111"/>
                    <a:gd name="T8" fmla="*/ 27 w 35"/>
                    <a:gd name="T9" fmla="*/ 27 h 111"/>
                    <a:gd name="T10" fmla="*/ 35 w 35"/>
                    <a:gd name="T11" fmla="*/ 5 h 111"/>
                    <a:gd name="T12" fmla="*/ 24 w 35"/>
                    <a:gd name="T13" fmla="*/ 0 h 111"/>
                    <a:gd name="T14" fmla="*/ 17 w 35"/>
                    <a:gd name="T15" fmla="*/ 25 h 111"/>
                    <a:gd name="T16" fmla="*/ 11 w 35"/>
                    <a:gd name="T17" fmla="*/ 50 h 111"/>
                    <a:gd name="T18" fmla="*/ 6 w 35"/>
                    <a:gd name="T19" fmla="*/ 78 h 111"/>
                    <a:gd name="T20" fmla="*/ 0 w 35"/>
                    <a:gd name="T21" fmla="*/ 104 h 111"/>
                    <a:gd name="T22" fmla="*/ 6 w 35"/>
                    <a:gd name="T23" fmla="*/ 99 h 111"/>
                    <a:gd name="T24" fmla="*/ 0 w 35"/>
                    <a:gd name="T25" fmla="*/ 104 h 111"/>
                    <a:gd name="T26" fmla="*/ 1 w 35"/>
                    <a:gd name="T27" fmla="*/ 109 h 111"/>
                    <a:gd name="T28" fmla="*/ 5 w 35"/>
                    <a:gd name="T29" fmla="*/ 110 h 111"/>
                    <a:gd name="T30" fmla="*/ 9 w 35"/>
                    <a:gd name="T31" fmla="*/ 110 h 111"/>
                    <a:gd name="T32" fmla="*/ 11 w 35"/>
                    <a:gd name="T33" fmla="*/ 106 h 111"/>
                    <a:gd name="T34" fmla="*/ 6 w 35"/>
                    <a:gd name="T35" fmla="*/ 111 h 11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5"/>
                    <a:gd name="T55" fmla="*/ 0 h 111"/>
                    <a:gd name="T56" fmla="*/ 35 w 35"/>
                    <a:gd name="T57" fmla="*/ 111 h 11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5" h="111">
                      <a:moveTo>
                        <a:pt x="6" y="111"/>
                      </a:moveTo>
                      <a:lnTo>
                        <a:pt x="11" y="106"/>
                      </a:lnTo>
                      <a:lnTo>
                        <a:pt x="17" y="80"/>
                      </a:lnTo>
                      <a:lnTo>
                        <a:pt x="22" y="53"/>
                      </a:lnTo>
                      <a:lnTo>
                        <a:pt x="27" y="27"/>
                      </a:lnTo>
                      <a:lnTo>
                        <a:pt x="35" y="5"/>
                      </a:lnTo>
                      <a:lnTo>
                        <a:pt x="24" y="0"/>
                      </a:lnTo>
                      <a:lnTo>
                        <a:pt x="17" y="25"/>
                      </a:lnTo>
                      <a:lnTo>
                        <a:pt x="11" y="50"/>
                      </a:lnTo>
                      <a:lnTo>
                        <a:pt x="6" y="78"/>
                      </a:lnTo>
                      <a:lnTo>
                        <a:pt x="0" y="104"/>
                      </a:lnTo>
                      <a:lnTo>
                        <a:pt x="6" y="99"/>
                      </a:lnTo>
                      <a:lnTo>
                        <a:pt x="0" y="104"/>
                      </a:lnTo>
                      <a:lnTo>
                        <a:pt x="1" y="109"/>
                      </a:lnTo>
                      <a:lnTo>
                        <a:pt x="5" y="110"/>
                      </a:lnTo>
                      <a:lnTo>
                        <a:pt x="9" y="110"/>
                      </a:lnTo>
                      <a:lnTo>
                        <a:pt x="11" y="106"/>
                      </a:lnTo>
                      <a:lnTo>
                        <a:pt x="6" y="1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7" name="Freeform 153"/>
                <p:cNvSpPr>
                  <a:spLocks/>
                </p:cNvSpPr>
                <p:nvPr/>
              </p:nvSpPr>
              <p:spPr bwMode="auto">
                <a:xfrm>
                  <a:off x="3732" y="1214"/>
                  <a:ext cx="26" cy="4"/>
                </a:xfrm>
                <a:custGeom>
                  <a:avLst/>
                  <a:gdLst>
                    <a:gd name="T0" fmla="*/ 11 w 68"/>
                    <a:gd name="T1" fmla="*/ 6 h 16"/>
                    <a:gd name="T2" fmla="*/ 7 w 68"/>
                    <a:gd name="T3" fmla="*/ 15 h 16"/>
                    <a:gd name="T4" fmla="*/ 14 w 68"/>
                    <a:gd name="T5" fmla="*/ 15 h 16"/>
                    <a:gd name="T6" fmla="*/ 22 w 68"/>
                    <a:gd name="T7" fmla="*/ 14 h 16"/>
                    <a:gd name="T8" fmla="*/ 30 w 68"/>
                    <a:gd name="T9" fmla="*/ 14 h 16"/>
                    <a:gd name="T10" fmla="*/ 37 w 68"/>
                    <a:gd name="T11" fmla="*/ 13 h 16"/>
                    <a:gd name="T12" fmla="*/ 45 w 68"/>
                    <a:gd name="T13" fmla="*/ 14 h 16"/>
                    <a:gd name="T14" fmla="*/ 52 w 68"/>
                    <a:gd name="T15" fmla="*/ 13 h 16"/>
                    <a:gd name="T16" fmla="*/ 60 w 68"/>
                    <a:gd name="T17" fmla="*/ 12 h 16"/>
                    <a:gd name="T18" fmla="*/ 68 w 68"/>
                    <a:gd name="T19" fmla="*/ 12 h 16"/>
                    <a:gd name="T20" fmla="*/ 68 w 68"/>
                    <a:gd name="T21" fmla="*/ 0 h 16"/>
                    <a:gd name="T22" fmla="*/ 60 w 68"/>
                    <a:gd name="T23" fmla="*/ 0 h 16"/>
                    <a:gd name="T24" fmla="*/ 52 w 68"/>
                    <a:gd name="T25" fmla="*/ 2 h 16"/>
                    <a:gd name="T26" fmla="*/ 45 w 68"/>
                    <a:gd name="T27" fmla="*/ 0 h 16"/>
                    <a:gd name="T28" fmla="*/ 37 w 68"/>
                    <a:gd name="T29" fmla="*/ 2 h 16"/>
                    <a:gd name="T30" fmla="*/ 30 w 68"/>
                    <a:gd name="T31" fmla="*/ 3 h 16"/>
                    <a:gd name="T32" fmla="*/ 22 w 68"/>
                    <a:gd name="T33" fmla="*/ 3 h 16"/>
                    <a:gd name="T34" fmla="*/ 14 w 68"/>
                    <a:gd name="T35" fmla="*/ 4 h 16"/>
                    <a:gd name="T36" fmla="*/ 7 w 68"/>
                    <a:gd name="T37" fmla="*/ 4 h 16"/>
                    <a:gd name="T38" fmla="*/ 2 w 68"/>
                    <a:gd name="T39" fmla="*/ 13 h 16"/>
                    <a:gd name="T40" fmla="*/ 7 w 68"/>
                    <a:gd name="T41" fmla="*/ 3 h 16"/>
                    <a:gd name="T42" fmla="*/ 2 w 68"/>
                    <a:gd name="T43" fmla="*/ 5 h 16"/>
                    <a:gd name="T44" fmla="*/ 0 w 68"/>
                    <a:gd name="T45" fmla="*/ 10 h 16"/>
                    <a:gd name="T46" fmla="*/ 2 w 68"/>
                    <a:gd name="T47" fmla="*/ 14 h 16"/>
                    <a:gd name="T48" fmla="*/ 7 w 68"/>
                    <a:gd name="T49" fmla="*/ 16 h 16"/>
                    <a:gd name="T50" fmla="*/ 11 w 68"/>
                    <a:gd name="T51" fmla="*/ 6 h 1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8"/>
                    <a:gd name="T79" fmla="*/ 0 h 16"/>
                    <a:gd name="T80" fmla="*/ 68 w 68"/>
                    <a:gd name="T81" fmla="*/ 16 h 1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8" h="16">
                      <a:moveTo>
                        <a:pt x="11" y="6"/>
                      </a:moveTo>
                      <a:lnTo>
                        <a:pt x="7" y="15"/>
                      </a:lnTo>
                      <a:lnTo>
                        <a:pt x="14" y="15"/>
                      </a:lnTo>
                      <a:lnTo>
                        <a:pt x="22" y="14"/>
                      </a:lnTo>
                      <a:lnTo>
                        <a:pt x="30" y="14"/>
                      </a:lnTo>
                      <a:lnTo>
                        <a:pt x="37" y="13"/>
                      </a:lnTo>
                      <a:lnTo>
                        <a:pt x="45" y="14"/>
                      </a:lnTo>
                      <a:lnTo>
                        <a:pt x="52" y="13"/>
                      </a:lnTo>
                      <a:lnTo>
                        <a:pt x="60" y="12"/>
                      </a:lnTo>
                      <a:lnTo>
                        <a:pt x="68" y="12"/>
                      </a:lnTo>
                      <a:lnTo>
                        <a:pt x="68" y="0"/>
                      </a:lnTo>
                      <a:lnTo>
                        <a:pt x="60" y="0"/>
                      </a:lnTo>
                      <a:lnTo>
                        <a:pt x="52" y="2"/>
                      </a:lnTo>
                      <a:lnTo>
                        <a:pt x="45" y="0"/>
                      </a:lnTo>
                      <a:lnTo>
                        <a:pt x="37" y="2"/>
                      </a:lnTo>
                      <a:lnTo>
                        <a:pt x="30" y="3"/>
                      </a:lnTo>
                      <a:lnTo>
                        <a:pt x="22" y="3"/>
                      </a:lnTo>
                      <a:lnTo>
                        <a:pt x="14" y="4"/>
                      </a:lnTo>
                      <a:lnTo>
                        <a:pt x="7" y="4"/>
                      </a:lnTo>
                      <a:lnTo>
                        <a:pt x="2" y="13"/>
                      </a:lnTo>
                      <a:lnTo>
                        <a:pt x="7" y="3"/>
                      </a:lnTo>
                      <a:lnTo>
                        <a:pt x="2" y="5"/>
                      </a:lnTo>
                      <a:lnTo>
                        <a:pt x="0" y="10"/>
                      </a:lnTo>
                      <a:lnTo>
                        <a:pt x="2" y="14"/>
                      </a:lnTo>
                      <a:lnTo>
                        <a:pt x="7" y="16"/>
                      </a:lnTo>
                      <a:lnTo>
                        <a:pt x="1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8" name="Freeform 154"/>
                <p:cNvSpPr>
                  <a:spLocks/>
                </p:cNvSpPr>
                <p:nvPr/>
              </p:nvSpPr>
              <p:spPr bwMode="auto">
                <a:xfrm>
                  <a:off x="3733" y="1215"/>
                  <a:ext cx="17" cy="16"/>
                </a:xfrm>
                <a:custGeom>
                  <a:avLst/>
                  <a:gdLst>
                    <a:gd name="T0" fmla="*/ 45 w 46"/>
                    <a:gd name="T1" fmla="*/ 63 h 65"/>
                    <a:gd name="T2" fmla="*/ 45 w 46"/>
                    <a:gd name="T3" fmla="*/ 56 h 65"/>
                    <a:gd name="T4" fmla="*/ 41 w 46"/>
                    <a:gd name="T5" fmla="*/ 49 h 65"/>
                    <a:gd name="T6" fmla="*/ 36 w 46"/>
                    <a:gd name="T7" fmla="*/ 42 h 65"/>
                    <a:gd name="T8" fmla="*/ 33 w 46"/>
                    <a:gd name="T9" fmla="*/ 36 h 65"/>
                    <a:gd name="T10" fmla="*/ 28 w 46"/>
                    <a:gd name="T11" fmla="*/ 28 h 65"/>
                    <a:gd name="T12" fmla="*/ 22 w 46"/>
                    <a:gd name="T13" fmla="*/ 21 h 65"/>
                    <a:gd name="T14" fmla="*/ 18 w 46"/>
                    <a:gd name="T15" fmla="*/ 14 h 65"/>
                    <a:gd name="T16" fmla="*/ 13 w 46"/>
                    <a:gd name="T17" fmla="*/ 7 h 65"/>
                    <a:gd name="T18" fmla="*/ 9 w 46"/>
                    <a:gd name="T19" fmla="*/ 0 h 65"/>
                    <a:gd name="T20" fmla="*/ 0 w 46"/>
                    <a:gd name="T21" fmla="*/ 7 h 65"/>
                    <a:gd name="T22" fmla="*/ 5 w 46"/>
                    <a:gd name="T23" fmla="*/ 14 h 65"/>
                    <a:gd name="T24" fmla="*/ 9 w 46"/>
                    <a:gd name="T25" fmla="*/ 21 h 65"/>
                    <a:gd name="T26" fmla="*/ 13 w 46"/>
                    <a:gd name="T27" fmla="*/ 28 h 65"/>
                    <a:gd name="T28" fmla="*/ 19 w 46"/>
                    <a:gd name="T29" fmla="*/ 34 h 65"/>
                    <a:gd name="T30" fmla="*/ 22 w 46"/>
                    <a:gd name="T31" fmla="*/ 42 h 65"/>
                    <a:gd name="T32" fmla="*/ 28 w 46"/>
                    <a:gd name="T33" fmla="*/ 49 h 65"/>
                    <a:gd name="T34" fmla="*/ 32 w 46"/>
                    <a:gd name="T35" fmla="*/ 56 h 65"/>
                    <a:gd name="T36" fmla="*/ 36 w 46"/>
                    <a:gd name="T37" fmla="*/ 63 h 65"/>
                    <a:gd name="T38" fmla="*/ 36 w 46"/>
                    <a:gd name="T39" fmla="*/ 56 h 65"/>
                    <a:gd name="T40" fmla="*/ 36 w 46"/>
                    <a:gd name="T41" fmla="*/ 63 h 65"/>
                    <a:gd name="T42" fmla="*/ 41 w 46"/>
                    <a:gd name="T43" fmla="*/ 65 h 65"/>
                    <a:gd name="T44" fmla="*/ 44 w 46"/>
                    <a:gd name="T45" fmla="*/ 64 h 65"/>
                    <a:gd name="T46" fmla="*/ 46 w 46"/>
                    <a:gd name="T47" fmla="*/ 61 h 65"/>
                    <a:gd name="T48" fmla="*/ 45 w 46"/>
                    <a:gd name="T49" fmla="*/ 56 h 65"/>
                    <a:gd name="T50" fmla="*/ 45 w 46"/>
                    <a:gd name="T51" fmla="*/ 63 h 6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6"/>
                    <a:gd name="T79" fmla="*/ 0 h 65"/>
                    <a:gd name="T80" fmla="*/ 46 w 46"/>
                    <a:gd name="T81" fmla="*/ 65 h 6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6" h="65">
                      <a:moveTo>
                        <a:pt x="45" y="63"/>
                      </a:moveTo>
                      <a:lnTo>
                        <a:pt x="45" y="56"/>
                      </a:lnTo>
                      <a:lnTo>
                        <a:pt x="41" y="49"/>
                      </a:lnTo>
                      <a:lnTo>
                        <a:pt x="36" y="42"/>
                      </a:lnTo>
                      <a:lnTo>
                        <a:pt x="33" y="36"/>
                      </a:lnTo>
                      <a:lnTo>
                        <a:pt x="28" y="28"/>
                      </a:lnTo>
                      <a:lnTo>
                        <a:pt x="22" y="21"/>
                      </a:lnTo>
                      <a:lnTo>
                        <a:pt x="18" y="14"/>
                      </a:lnTo>
                      <a:lnTo>
                        <a:pt x="13" y="7"/>
                      </a:lnTo>
                      <a:lnTo>
                        <a:pt x="9" y="0"/>
                      </a:lnTo>
                      <a:lnTo>
                        <a:pt x="0" y="7"/>
                      </a:lnTo>
                      <a:lnTo>
                        <a:pt x="5" y="14"/>
                      </a:lnTo>
                      <a:lnTo>
                        <a:pt x="9" y="21"/>
                      </a:lnTo>
                      <a:lnTo>
                        <a:pt x="13" y="28"/>
                      </a:lnTo>
                      <a:lnTo>
                        <a:pt x="19" y="34"/>
                      </a:lnTo>
                      <a:lnTo>
                        <a:pt x="22" y="42"/>
                      </a:lnTo>
                      <a:lnTo>
                        <a:pt x="28" y="49"/>
                      </a:lnTo>
                      <a:lnTo>
                        <a:pt x="32" y="56"/>
                      </a:lnTo>
                      <a:lnTo>
                        <a:pt x="36" y="63"/>
                      </a:lnTo>
                      <a:lnTo>
                        <a:pt x="36" y="56"/>
                      </a:lnTo>
                      <a:lnTo>
                        <a:pt x="36" y="63"/>
                      </a:lnTo>
                      <a:lnTo>
                        <a:pt x="41" y="65"/>
                      </a:lnTo>
                      <a:lnTo>
                        <a:pt x="44" y="64"/>
                      </a:lnTo>
                      <a:lnTo>
                        <a:pt x="46" y="61"/>
                      </a:lnTo>
                      <a:lnTo>
                        <a:pt x="45" y="56"/>
                      </a:lnTo>
                      <a:lnTo>
                        <a:pt x="45" y="6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9" name="Freeform 155"/>
                <p:cNvSpPr>
                  <a:spLocks/>
                </p:cNvSpPr>
                <p:nvPr/>
              </p:nvSpPr>
              <p:spPr bwMode="auto">
                <a:xfrm>
                  <a:off x="3686" y="1229"/>
                  <a:ext cx="64" cy="61"/>
                </a:xfrm>
                <a:custGeom>
                  <a:avLst/>
                  <a:gdLst>
                    <a:gd name="T0" fmla="*/ 11 w 168"/>
                    <a:gd name="T1" fmla="*/ 242 h 242"/>
                    <a:gd name="T2" fmla="*/ 11 w 168"/>
                    <a:gd name="T3" fmla="*/ 242 h 242"/>
                    <a:gd name="T4" fmla="*/ 29 w 168"/>
                    <a:gd name="T5" fmla="*/ 212 h 242"/>
                    <a:gd name="T6" fmla="*/ 47 w 168"/>
                    <a:gd name="T7" fmla="*/ 183 h 242"/>
                    <a:gd name="T8" fmla="*/ 67 w 168"/>
                    <a:gd name="T9" fmla="*/ 153 h 242"/>
                    <a:gd name="T10" fmla="*/ 87 w 168"/>
                    <a:gd name="T11" fmla="*/ 123 h 242"/>
                    <a:gd name="T12" fmla="*/ 108 w 168"/>
                    <a:gd name="T13" fmla="*/ 95 h 242"/>
                    <a:gd name="T14" fmla="*/ 128 w 168"/>
                    <a:gd name="T15" fmla="*/ 65 h 242"/>
                    <a:gd name="T16" fmla="*/ 148 w 168"/>
                    <a:gd name="T17" fmla="*/ 37 h 242"/>
                    <a:gd name="T18" fmla="*/ 168 w 168"/>
                    <a:gd name="T19" fmla="*/ 7 h 242"/>
                    <a:gd name="T20" fmla="*/ 159 w 168"/>
                    <a:gd name="T21" fmla="*/ 0 h 242"/>
                    <a:gd name="T22" fmla="*/ 140 w 168"/>
                    <a:gd name="T23" fmla="*/ 30 h 242"/>
                    <a:gd name="T24" fmla="*/ 119 w 168"/>
                    <a:gd name="T25" fmla="*/ 58 h 242"/>
                    <a:gd name="T26" fmla="*/ 99 w 168"/>
                    <a:gd name="T27" fmla="*/ 88 h 242"/>
                    <a:gd name="T28" fmla="*/ 79 w 168"/>
                    <a:gd name="T29" fmla="*/ 117 h 242"/>
                    <a:gd name="T30" fmla="*/ 58 w 168"/>
                    <a:gd name="T31" fmla="*/ 146 h 242"/>
                    <a:gd name="T32" fmla="*/ 38 w 168"/>
                    <a:gd name="T33" fmla="*/ 176 h 242"/>
                    <a:gd name="T34" fmla="*/ 18 w 168"/>
                    <a:gd name="T35" fmla="*/ 206 h 242"/>
                    <a:gd name="T36" fmla="*/ 0 w 168"/>
                    <a:gd name="T37" fmla="*/ 238 h 242"/>
                    <a:gd name="T38" fmla="*/ 0 w 168"/>
                    <a:gd name="T39" fmla="*/ 238 h 242"/>
                    <a:gd name="T40" fmla="*/ 11 w 168"/>
                    <a:gd name="T41" fmla="*/ 242 h 24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68"/>
                    <a:gd name="T64" fmla="*/ 0 h 242"/>
                    <a:gd name="T65" fmla="*/ 168 w 168"/>
                    <a:gd name="T66" fmla="*/ 242 h 24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68" h="242">
                      <a:moveTo>
                        <a:pt x="11" y="242"/>
                      </a:moveTo>
                      <a:lnTo>
                        <a:pt x="11" y="242"/>
                      </a:lnTo>
                      <a:lnTo>
                        <a:pt x="29" y="212"/>
                      </a:lnTo>
                      <a:lnTo>
                        <a:pt x="47" y="183"/>
                      </a:lnTo>
                      <a:lnTo>
                        <a:pt x="67" y="153"/>
                      </a:lnTo>
                      <a:lnTo>
                        <a:pt x="87" y="123"/>
                      </a:lnTo>
                      <a:lnTo>
                        <a:pt x="108" y="95"/>
                      </a:lnTo>
                      <a:lnTo>
                        <a:pt x="128" y="65"/>
                      </a:lnTo>
                      <a:lnTo>
                        <a:pt x="148" y="37"/>
                      </a:lnTo>
                      <a:lnTo>
                        <a:pt x="168" y="7"/>
                      </a:lnTo>
                      <a:lnTo>
                        <a:pt x="159" y="0"/>
                      </a:lnTo>
                      <a:lnTo>
                        <a:pt x="140" y="30"/>
                      </a:lnTo>
                      <a:lnTo>
                        <a:pt x="119" y="58"/>
                      </a:lnTo>
                      <a:lnTo>
                        <a:pt x="99" y="88"/>
                      </a:lnTo>
                      <a:lnTo>
                        <a:pt x="79" y="117"/>
                      </a:lnTo>
                      <a:lnTo>
                        <a:pt x="58" y="146"/>
                      </a:lnTo>
                      <a:lnTo>
                        <a:pt x="38" y="176"/>
                      </a:lnTo>
                      <a:lnTo>
                        <a:pt x="18" y="206"/>
                      </a:lnTo>
                      <a:lnTo>
                        <a:pt x="0" y="238"/>
                      </a:lnTo>
                      <a:lnTo>
                        <a:pt x="11" y="2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0" name="Freeform 156"/>
                <p:cNvSpPr>
                  <a:spLocks/>
                </p:cNvSpPr>
                <p:nvPr/>
              </p:nvSpPr>
              <p:spPr bwMode="auto">
                <a:xfrm>
                  <a:off x="3657" y="1265"/>
                  <a:ext cx="8" cy="30"/>
                </a:xfrm>
                <a:custGeom>
                  <a:avLst/>
                  <a:gdLst>
                    <a:gd name="T0" fmla="*/ 0 w 19"/>
                    <a:gd name="T1" fmla="*/ 0 h 120"/>
                    <a:gd name="T2" fmla="*/ 0 w 19"/>
                    <a:gd name="T3" fmla="*/ 0 h 120"/>
                    <a:gd name="T4" fmla="*/ 3 w 19"/>
                    <a:gd name="T5" fmla="*/ 30 h 120"/>
                    <a:gd name="T6" fmla="*/ 6 w 19"/>
                    <a:gd name="T7" fmla="*/ 59 h 120"/>
                    <a:gd name="T8" fmla="*/ 8 w 19"/>
                    <a:gd name="T9" fmla="*/ 90 h 120"/>
                    <a:gd name="T10" fmla="*/ 8 w 19"/>
                    <a:gd name="T11" fmla="*/ 120 h 120"/>
                    <a:gd name="T12" fmla="*/ 19 w 19"/>
                    <a:gd name="T13" fmla="*/ 120 h 120"/>
                    <a:gd name="T14" fmla="*/ 19 w 19"/>
                    <a:gd name="T15" fmla="*/ 90 h 120"/>
                    <a:gd name="T16" fmla="*/ 17 w 19"/>
                    <a:gd name="T17" fmla="*/ 59 h 120"/>
                    <a:gd name="T18" fmla="*/ 14 w 19"/>
                    <a:gd name="T19" fmla="*/ 30 h 120"/>
                    <a:gd name="T20" fmla="*/ 11 w 19"/>
                    <a:gd name="T21" fmla="*/ 0 h 120"/>
                    <a:gd name="T22" fmla="*/ 11 w 19"/>
                    <a:gd name="T23" fmla="*/ 0 h 120"/>
                    <a:gd name="T24" fmla="*/ 0 w 19"/>
                    <a:gd name="T25" fmla="*/ 0 h 1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9"/>
                    <a:gd name="T40" fmla="*/ 0 h 120"/>
                    <a:gd name="T41" fmla="*/ 19 w 19"/>
                    <a:gd name="T42" fmla="*/ 120 h 1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9" h="12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" y="30"/>
                      </a:lnTo>
                      <a:lnTo>
                        <a:pt x="6" y="59"/>
                      </a:lnTo>
                      <a:lnTo>
                        <a:pt x="8" y="90"/>
                      </a:lnTo>
                      <a:lnTo>
                        <a:pt x="8" y="120"/>
                      </a:lnTo>
                      <a:lnTo>
                        <a:pt x="19" y="120"/>
                      </a:lnTo>
                      <a:lnTo>
                        <a:pt x="19" y="90"/>
                      </a:lnTo>
                      <a:lnTo>
                        <a:pt x="17" y="59"/>
                      </a:lnTo>
                      <a:lnTo>
                        <a:pt x="14" y="30"/>
                      </a:lnTo>
                      <a:lnTo>
                        <a:pt x="1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1" name="Freeform 157"/>
                <p:cNvSpPr>
                  <a:spLocks/>
                </p:cNvSpPr>
                <p:nvPr/>
              </p:nvSpPr>
              <p:spPr bwMode="auto">
                <a:xfrm>
                  <a:off x="3644" y="1222"/>
                  <a:ext cx="17" cy="43"/>
                </a:xfrm>
                <a:custGeom>
                  <a:avLst/>
                  <a:gdLst>
                    <a:gd name="T0" fmla="*/ 4 w 45"/>
                    <a:gd name="T1" fmla="*/ 0 h 172"/>
                    <a:gd name="T2" fmla="*/ 0 w 45"/>
                    <a:gd name="T3" fmla="*/ 7 h 172"/>
                    <a:gd name="T4" fmla="*/ 5 w 45"/>
                    <a:gd name="T5" fmla="*/ 27 h 172"/>
                    <a:gd name="T6" fmla="*/ 9 w 45"/>
                    <a:gd name="T7" fmla="*/ 49 h 172"/>
                    <a:gd name="T8" fmla="*/ 14 w 45"/>
                    <a:gd name="T9" fmla="*/ 69 h 172"/>
                    <a:gd name="T10" fmla="*/ 18 w 45"/>
                    <a:gd name="T11" fmla="*/ 90 h 172"/>
                    <a:gd name="T12" fmla="*/ 22 w 45"/>
                    <a:gd name="T13" fmla="*/ 110 h 172"/>
                    <a:gd name="T14" fmla="*/ 27 w 45"/>
                    <a:gd name="T15" fmla="*/ 131 h 172"/>
                    <a:gd name="T16" fmla="*/ 31 w 45"/>
                    <a:gd name="T17" fmla="*/ 153 h 172"/>
                    <a:gd name="T18" fmla="*/ 34 w 45"/>
                    <a:gd name="T19" fmla="*/ 172 h 172"/>
                    <a:gd name="T20" fmla="*/ 45 w 45"/>
                    <a:gd name="T21" fmla="*/ 172 h 172"/>
                    <a:gd name="T22" fmla="*/ 42 w 45"/>
                    <a:gd name="T23" fmla="*/ 150 h 172"/>
                    <a:gd name="T24" fmla="*/ 37 w 45"/>
                    <a:gd name="T25" fmla="*/ 129 h 172"/>
                    <a:gd name="T26" fmla="*/ 33 w 45"/>
                    <a:gd name="T27" fmla="*/ 108 h 172"/>
                    <a:gd name="T28" fmla="*/ 29 w 45"/>
                    <a:gd name="T29" fmla="*/ 88 h 172"/>
                    <a:gd name="T30" fmla="*/ 24 w 45"/>
                    <a:gd name="T31" fmla="*/ 67 h 172"/>
                    <a:gd name="T32" fmla="*/ 20 w 45"/>
                    <a:gd name="T33" fmla="*/ 46 h 172"/>
                    <a:gd name="T34" fmla="*/ 16 w 45"/>
                    <a:gd name="T35" fmla="*/ 25 h 172"/>
                    <a:gd name="T36" fmla="*/ 11 w 45"/>
                    <a:gd name="T37" fmla="*/ 4 h 172"/>
                    <a:gd name="T38" fmla="*/ 8 w 45"/>
                    <a:gd name="T39" fmla="*/ 11 h 172"/>
                    <a:gd name="T40" fmla="*/ 11 w 45"/>
                    <a:gd name="T41" fmla="*/ 4 h 172"/>
                    <a:gd name="T42" fmla="*/ 9 w 45"/>
                    <a:gd name="T43" fmla="*/ 1 h 172"/>
                    <a:gd name="T44" fmla="*/ 5 w 45"/>
                    <a:gd name="T45" fmla="*/ 0 h 172"/>
                    <a:gd name="T46" fmla="*/ 2 w 45"/>
                    <a:gd name="T47" fmla="*/ 2 h 172"/>
                    <a:gd name="T48" fmla="*/ 0 w 45"/>
                    <a:gd name="T49" fmla="*/ 7 h 172"/>
                    <a:gd name="T50" fmla="*/ 4 w 45"/>
                    <a:gd name="T51" fmla="*/ 0 h 17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5"/>
                    <a:gd name="T79" fmla="*/ 0 h 172"/>
                    <a:gd name="T80" fmla="*/ 45 w 45"/>
                    <a:gd name="T81" fmla="*/ 172 h 17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5" h="172">
                      <a:moveTo>
                        <a:pt x="4" y="0"/>
                      </a:moveTo>
                      <a:lnTo>
                        <a:pt x="0" y="7"/>
                      </a:lnTo>
                      <a:lnTo>
                        <a:pt x="5" y="27"/>
                      </a:lnTo>
                      <a:lnTo>
                        <a:pt x="9" y="49"/>
                      </a:lnTo>
                      <a:lnTo>
                        <a:pt x="14" y="69"/>
                      </a:lnTo>
                      <a:lnTo>
                        <a:pt x="18" y="90"/>
                      </a:lnTo>
                      <a:lnTo>
                        <a:pt x="22" y="110"/>
                      </a:lnTo>
                      <a:lnTo>
                        <a:pt x="27" y="131"/>
                      </a:lnTo>
                      <a:lnTo>
                        <a:pt x="31" y="153"/>
                      </a:lnTo>
                      <a:lnTo>
                        <a:pt x="34" y="172"/>
                      </a:lnTo>
                      <a:lnTo>
                        <a:pt x="45" y="172"/>
                      </a:lnTo>
                      <a:lnTo>
                        <a:pt x="42" y="150"/>
                      </a:lnTo>
                      <a:lnTo>
                        <a:pt x="37" y="129"/>
                      </a:lnTo>
                      <a:lnTo>
                        <a:pt x="33" y="108"/>
                      </a:lnTo>
                      <a:lnTo>
                        <a:pt x="29" y="88"/>
                      </a:lnTo>
                      <a:lnTo>
                        <a:pt x="24" y="67"/>
                      </a:lnTo>
                      <a:lnTo>
                        <a:pt x="20" y="46"/>
                      </a:lnTo>
                      <a:lnTo>
                        <a:pt x="16" y="25"/>
                      </a:lnTo>
                      <a:lnTo>
                        <a:pt x="11" y="4"/>
                      </a:lnTo>
                      <a:lnTo>
                        <a:pt x="8" y="11"/>
                      </a:lnTo>
                      <a:lnTo>
                        <a:pt x="11" y="4"/>
                      </a:lnTo>
                      <a:lnTo>
                        <a:pt x="9" y="1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0" y="7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" name="Freeform 158"/>
                <p:cNvSpPr>
                  <a:spLocks/>
                </p:cNvSpPr>
                <p:nvPr/>
              </p:nvSpPr>
              <p:spPr bwMode="auto">
                <a:xfrm>
                  <a:off x="3645" y="1216"/>
                  <a:ext cx="22" cy="9"/>
                </a:xfrm>
                <a:custGeom>
                  <a:avLst/>
                  <a:gdLst>
                    <a:gd name="T0" fmla="*/ 48 w 56"/>
                    <a:gd name="T1" fmla="*/ 11 h 38"/>
                    <a:gd name="T2" fmla="*/ 49 w 56"/>
                    <a:gd name="T3" fmla="*/ 0 h 38"/>
                    <a:gd name="T4" fmla="*/ 43 w 56"/>
                    <a:gd name="T5" fmla="*/ 4 h 38"/>
                    <a:gd name="T6" fmla="*/ 37 w 56"/>
                    <a:gd name="T7" fmla="*/ 6 h 38"/>
                    <a:gd name="T8" fmla="*/ 31 w 56"/>
                    <a:gd name="T9" fmla="*/ 10 h 38"/>
                    <a:gd name="T10" fmla="*/ 25 w 56"/>
                    <a:gd name="T11" fmla="*/ 13 h 38"/>
                    <a:gd name="T12" fmla="*/ 19 w 56"/>
                    <a:gd name="T13" fmla="*/ 16 h 38"/>
                    <a:gd name="T14" fmla="*/ 13 w 56"/>
                    <a:gd name="T15" fmla="*/ 20 h 38"/>
                    <a:gd name="T16" fmla="*/ 6 w 56"/>
                    <a:gd name="T17" fmla="*/ 23 h 38"/>
                    <a:gd name="T18" fmla="*/ 0 w 56"/>
                    <a:gd name="T19" fmla="*/ 27 h 38"/>
                    <a:gd name="T20" fmla="*/ 4 w 56"/>
                    <a:gd name="T21" fmla="*/ 38 h 38"/>
                    <a:gd name="T22" fmla="*/ 11 w 56"/>
                    <a:gd name="T23" fmla="*/ 35 h 38"/>
                    <a:gd name="T24" fmla="*/ 17 w 56"/>
                    <a:gd name="T25" fmla="*/ 31 h 38"/>
                    <a:gd name="T26" fmla="*/ 24 w 56"/>
                    <a:gd name="T27" fmla="*/ 28 h 38"/>
                    <a:gd name="T28" fmla="*/ 29 w 56"/>
                    <a:gd name="T29" fmla="*/ 24 h 38"/>
                    <a:gd name="T30" fmla="*/ 36 w 56"/>
                    <a:gd name="T31" fmla="*/ 21 h 38"/>
                    <a:gd name="T32" fmla="*/ 41 w 56"/>
                    <a:gd name="T33" fmla="*/ 18 h 38"/>
                    <a:gd name="T34" fmla="*/ 48 w 56"/>
                    <a:gd name="T35" fmla="*/ 15 h 38"/>
                    <a:gd name="T36" fmla="*/ 53 w 56"/>
                    <a:gd name="T37" fmla="*/ 12 h 38"/>
                    <a:gd name="T38" fmla="*/ 54 w 56"/>
                    <a:gd name="T39" fmla="*/ 2 h 38"/>
                    <a:gd name="T40" fmla="*/ 53 w 56"/>
                    <a:gd name="T41" fmla="*/ 12 h 38"/>
                    <a:gd name="T42" fmla="*/ 56 w 56"/>
                    <a:gd name="T43" fmla="*/ 8 h 38"/>
                    <a:gd name="T44" fmla="*/ 56 w 56"/>
                    <a:gd name="T45" fmla="*/ 4 h 38"/>
                    <a:gd name="T46" fmla="*/ 53 w 56"/>
                    <a:gd name="T47" fmla="*/ 0 h 38"/>
                    <a:gd name="T48" fmla="*/ 49 w 56"/>
                    <a:gd name="T49" fmla="*/ 0 h 38"/>
                    <a:gd name="T50" fmla="*/ 48 w 56"/>
                    <a:gd name="T51" fmla="*/ 11 h 38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6"/>
                    <a:gd name="T79" fmla="*/ 0 h 38"/>
                    <a:gd name="T80" fmla="*/ 56 w 56"/>
                    <a:gd name="T81" fmla="*/ 38 h 38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6" h="38">
                      <a:moveTo>
                        <a:pt x="48" y="11"/>
                      </a:moveTo>
                      <a:lnTo>
                        <a:pt x="49" y="0"/>
                      </a:lnTo>
                      <a:lnTo>
                        <a:pt x="43" y="4"/>
                      </a:lnTo>
                      <a:lnTo>
                        <a:pt x="37" y="6"/>
                      </a:lnTo>
                      <a:lnTo>
                        <a:pt x="31" y="10"/>
                      </a:lnTo>
                      <a:lnTo>
                        <a:pt x="25" y="13"/>
                      </a:lnTo>
                      <a:lnTo>
                        <a:pt x="19" y="16"/>
                      </a:lnTo>
                      <a:lnTo>
                        <a:pt x="13" y="20"/>
                      </a:lnTo>
                      <a:lnTo>
                        <a:pt x="6" y="23"/>
                      </a:lnTo>
                      <a:lnTo>
                        <a:pt x="0" y="27"/>
                      </a:lnTo>
                      <a:lnTo>
                        <a:pt x="4" y="38"/>
                      </a:lnTo>
                      <a:lnTo>
                        <a:pt x="11" y="35"/>
                      </a:lnTo>
                      <a:lnTo>
                        <a:pt x="17" y="31"/>
                      </a:lnTo>
                      <a:lnTo>
                        <a:pt x="24" y="28"/>
                      </a:lnTo>
                      <a:lnTo>
                        <a:pt x="29" y="24"/>
                      </a:lnTo>
                      <a:lnTo>
                        <a:pt x="36" y="21"/>
                      </a:lnTo>
                      <a:lnTo>
                        <a:pt x="41" y="18"/>
                      </a:lnTo>
                      <a:lnTo>
                        <a:pt x="48" y="15"/>
                      </a:lnTo>
                      <a:lnTo>
                        <a:pt x="53" y="12"/>
                      </a:lnTo>
                      <a:lnTo>
                        <a:pt x="54" y="2"/>
                      </a:lnTo>
                      <a:lnTo>
                        <a:pt x="53" y="12"/>
                      </a:lnTo>
                      <a:lnTo>
                        <a:pt x="56" y="8"/>
                      </a:lnTo>
                      <a:lnTo>
                        <a:pt x="56" y="4"/>
                      </a:lnTo>
                      <a:lnTo>
                        <a:pt x="53" y="0"/>
                      </a:lnTo>
                      <a:lnTo>
                        <a:pt x="49" y="0"/>
                      </a:lnTo>
                      <a:lnTo>
                        <a:pt x="48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" name="Freeform 159"/>
                <p:cNvSpPr>
                  <a:spLocks/>
                </p:cNvSpPr>
                <p:nvPr/>
              </p:nvSpPr>
              <p:spPr bwMode="auto">
                <a:xfrm>
                  <a:off x="3644" y="1207"/>
                  <a:ext cx="22" cy="11"/>
                </a:xfrm>
                <a:custGeom>
                  <a:avLst/>
                  <a:gdLst>
                    <a:gd name="T0" fmla="*/ 0 w 58"/>
                    <a:gd name="T1" fmla="*/ 5 h 46"/>
                    <a:gd name="T2" fmla="*/ 3 w 58"/>
                    <a:gd name="T3" fmla="*/ 13 h 46"/>
                    <a:gd name="T4" fmla="*/ 9 w 58"/>
                    <a:gd name="T5" fmla="*/ 17 h 46"/>
                    <a:gd name="T6" fmla="*/ 16 w 58"/>
                    <a:gd name="T7" fmla="*/ 21 h 46"/>
                    <a:gd name="T8" fmla="*/ 22 w 58"/>
                    <a:gd name="T9" fmla="*/ 24 h 46"/>
                    <a:gd name="T10" fmla="*/ 28 w 58"/>
                    <a:gd name="T11" fmla="*/ 29 h 46"/>
                    <a:gd name="T12" fmla="*/ 34 w 58"/>
                    <a:gd name="T13" fmla="*/ 34 h 46"/>
                    <a:gd name="T14" fmla="*/ 40 w 58"/>
                    <a:gd name="T15" fmla="*/ 38 h 46"/>
                    <a:gd name="T16" fmla="*/ 46 w 58"/>
                    <a:gd name="T17" fmla="*/ 41 h 46"/>
                    <a:gd name="T18" fmla="*/ 52 w 58"/>
                    <a:gd name="T19" fmla="*/ 46 h 46"/>
                    <a:gd name="T20" fmla="*/ 58 w 58"/>
                    <a:gd name="T21" fmla="*/ 37 h 46"/>
                    <a:gd name="T22" fmla="*/ 53 w 58"/>
                    <a:gd name="T23" fmla="*/ 32 h 46"/>
                    <a:gd name="T24" fmla="*/ 46 w 58"/>
                    <a:gd name="T25" fmla="*/ 26 h 46"/>
                    <a:gd name="T26" fmla="*/ 41 w 58"/>
                    <a:gd name="T27" fmla="*/ 23 h 46"/>
                    <a:gd name="T28" fmla="*/ 34 w 58"/>
                    <a:gd name="T29" fmla="*/ 19 h 46"/>
                    <a:gd name="T30" fmla="*/ 29 w 58"/>
                    <a:gd name="T31" fmla="*/ 15 h 46"/>
                    <a:gd name="T32" fmla="*/ 22 w 58"/>
                    <a:gd name="T33" fmla="*/ 9 h 46"/>
                    <a:gd name="T34" fmla="*/ 16 w 58"/>
                    <a:gd name="T35" fmla="*/ 6 h 46"/>
                    <a:gd name="T36" fmla="*/ 9 w 58"/>
                    <a:gd name="T37" fmla="*/ 1 h 46"/>
                    <a:gd name="T38" fmla="*/ 11 w 58"/>
                    <a:gd name="T39" fmla="*/ 9 h 46"/>
                    <a:gd name="T40" fmla="*/ 9 w 58"/>
                    <a:gd name="T41" fmla="*/ 1 h 46"/>
                    <a:gd name="T42" fmla="*/ 5 w 58"/>
                    <a:gd name="T43" fmla="*/ 0 h 46"/>
                    <a:gd name="T44" fmla="*/ 2 w 58"/>
                    <a:gd name="T45" fmla="*/ 3 h 46"/>
                    <a:gd name="T46" fmla="*/ 0 w 58"/>
                    <a:gd name="T47" fmla="*/ 8 h 46"/>
                    <a:gd name="T48" fmla="*/ 3 w 58"/>
                    <a:gd name="T49" fmla="*/ 13 h 46"/>
                    <a:gd name="T50" fmla="*/ 0 w 58"/>
                    <a:gd name="T51" fmla="*/ 5 h 4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8"/>
                    <a:gd name="T79" fmla="*/ 0 h 46"/>
                    <a:gd name="T80" fmla="*/ 58 w 58"/>
                    <a:gd name="T81" fmla="*/ 46 h 4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8" h="46">
                      <a:moveTo>
                        <a:pt x="0" y="5"/>
                      </a:moveTo>
                      <a:lnTo>
                        <a:pt x="3" y="13"/>
                      </a:lnTo>
                      <a:lnTo>
                        <a:pt x="9" y="17"/>
                      </a:lnTo>
                      <a:lnTo>
                        <a:pt x="16" y="21"/>
                      </a:lnTo>
                      <a:lnTo>
                        <a:pt x="22" y="24"/>
                      </a:lnTo>
                      <a:lnTo>
                        <a:pt x="28" y="29"/>
                      </a:lnTo>
                      <a:lnTo>
                        <a:pt x="34" y="34"/>
                      </a:lnTo>
                      <a:lnTo>
                        <a:pt x="40" y="38"/>
                      </a:lnTo>
                      <a:lnTo>
                        <a:pt x="46" y="41"/>
                      </a:lnTo>
                      <a:lnTo>
                        <a:pt x="52" y="46"/>
                      </a:lnTo>
                      <a:lnTo>
                        <a:pt x="58" y="37"/>
                      </a:lnTo>
                      <a:lnTo>
                        <a:pt x="53" y="32"/>
                      </a:lnTo>
                      <a:lnTo>
                        <a:pt x="46" y="26"/>
                      </a:lnTo>
                      <a:lnTo>
                        <a:pt x="41" y="23"/>
                      </a:lnTo>
                      <a:lnTo>
                        <a:pt x="34" y="19"/>
                      </a:lnTo>
                      <a:lnTo>
                        <a:pt x="29" y="15"/>
                      </a:lnTo>
                      <a:lnTo>
                        <a:pt x="22" y="9"/>
                      </a:lnTo>
                      <a:lnTo>
                        <a:pt x="16" y="6"/>
                      </a:lnTo>
                      <a:lnTo>
                        <a:pt x="9" y="1"/>
                      </a:lnTo>
                      <a:lnTo>
                        <a:pt x="11" y="9"/>
                      </a:lnTo>
                      <a:lnTo>
                        <a:pt x="9" y="1"/>
                      </a:lnTo>
                      <a:lnTo>
                        <a:pt x="5" y="0"/>
                      </a:lnTo>
                      <a:lnTo>
                        <a:pt x="2" y="3"/>
                      </a:lnTo>
                      <a:lnTo>
                        <a:pt x="0" y="8"/>
                      </a:lnTo>
                      <a:lnTo>
                        <a:pt x="3" y="13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" name="Freeform 160"/>
                <p:cNvSpPr>
                  <a:spLocks/>
                </p:cNvSpPr>
                <p:nvPr/>
              </p:nvSpPr>
              <p:spPr bwMode="auto">
                <a:xfrm>
                  <a:off x="3644" y="1183"/>
                  <a:ext cx="19" cy="26"/>
                </a:xfrm>
                <a:custGeom>
                  <a:avLst/>
                  <a:gdLst>
                    <a:gd name="T0" fmla="*/ 43 w 52"/>
                    <a:gd name="T1" fmla="*/ 0 h 104"/>
                    <a:gd name="T2" fmla="*/ 43 w 52"/>
                    <a:gd name="T3" fmla="*/ 0 h 104"/>
                    <a:gd name="T4" fmla="*/ 34 w 52"/>
                    <a:gd name="T5" fmla="*/ 10 h 104"/>
                    <a:gd name="T6" fmla="*/ 29 w 52"/>
                    <a:gd name="T7" fmla="*/ 23 h 104"/>
                    <a:gd name="T8" fmla="*/ 23 w 52"/>
                    <a:gd name="T9" fmla="*/ 36 h 104"/>
                    <a:gd name="T10" fmla="*/ 19 w 52"/>
                    <a:gd name="T11" fmla="*/ 48 h 104"/>
                    <a:gd name="T12" fmla="*/ 15 w 52"/>
                    <a:gd name="T13" fmla="*/ 62 h 104"/>
                    <a:gd name="T14" fmla="*/ 10 w 52"/>
                    <a:gd name="T15" fmla="*/ 76 h 104"/>
                    <a:gd name="T16" fmla="*/ 6 w 52"/>
                    <a:gd name="T17" fmla="*/ 87 h 104"/>
                    <a:gd name="T18" fmla="*/ 0 w 52"/>
                    <a:gd name="T19" fmla="*/ 100 h 104"/>
                    <a:gd name="T20" fmla="*/ 11 w 52"/>
                    <a:gd name="T21" fmla="*/ 104 h 104"/>
                    <a:gd name="T22" fmla="*/ 17 w 52"/>
                    <a:gd name="T23" fmla="*/ 92 h 104"/>
                    <a:gd name="T24" fmla="*/ 21 w 52"/>
                    <a:gd name="T25" fmla="*/ 78 h 104"/>
                    <a:gd name="T26" fmla="*/ 26 w 52"/>
                    <a:gd name="T27" fmla="*/ 64 h 104"/>
                    <a:gd name="T28" fmla="*/ 30 w 52"/>
                    <a:gd name="T29" fmla="*/ 53 h 104"/>
                    <a:gd name="T30" fmla="*/ 34 w 52"/>
                    <a:gd name="T31" fmla="*/ 40 h 104"/>
                    <a:gd name="T32" fmla="*/ 40 w 52"/>
                    <a:gd name="T33" fmla="*/ 28 h 104"/>
                    <a:gd name="T34" fmla="*/ 45 w 52"/>
                    <a:gd name="T35" fmla="*/ 17 h 104"/>
                    <a:gd name="T36" fmla="*/ 52 w 52"/>
                    <a:gd name="T37" fmla="*/ 7 h 104"/>
                    <a:gd name="T38" fmla="*/ 52 w 52"/>
                    <a:gd name="T39" fmla="*/ 7 h 104"/>
                    <a:gd name="T40" fmla="*/ 43 w 52"/>
                    <a:gd name="T41" fmla="*/ 0 h 10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2"/>
                    <a:gd name="T64" fmla="*/ 0 h 104"/>
                    <a:gd name="T65" fmla="*/ 52 w 52"/>
                    <a:gd name="T66" fmla="*/ 104 h 10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2" h="104">
                      <a:moveTo>
                        <a:pt x="43" y="0"/>
                      </a:moveTo>
                      <a:lnTo>
                        <a:pt x="43" y="0"/>
                      </a:lnTo>
                      <a:lnTo>
                        <a:pt x="34" y="10"/>
                      </a:lnTo>
                      <a:lnTo>
                        <a:pt x="29" y="23"/>
                      </a:lnTo>
                      <a:lnTo>
                        <a:pt x="23" y="36"/>
                      </a:lnTo>
                      <a:lnTo>
                        <a:pt x="19" y="48"/>
                      </a:lnTo>
                      <a:lnTo>
                        <a:pt x="15" y="62"/>
                      </a:lnTo>
                      <a:lnTo>
                        <a:pt x="10" y="76"/>
                      </a:lnTo>
                      <a:lnTo>
                        <a:pt x="6" y="87"/>
                      </a:lnTo>
                      <a:lnTo>
                        <a:pt x="0" y="100"/>
                      </a:lnTo>
                      <a:lnTo>
                        <a:pt x="11" y="104"/>
                      </a:lnTo>
                      <a:lnTo>
                        <a:pt x="17" y="92"/>
                      </a:lnTo>
                      <a:lnTo>
                        <a:pt x="21" y="78"/>
                      </a:lnTo>
                      <a:lnTo>
                        <a:pt x="26" y="64"/>
                      </a:lnTo>
                      <a:lnTo>
                        <a:pt x="30" y="53"/>
                      </a:lnTo>
                      <a:lnTo>
                        <a:pt x="34" y="40"/>
                      </a:lnTo>
                      <a:lnTo>
                        <a:pt x="40" y="28"/>
                      </a:lnTo>
                      <a:lnTo>
                        <a:pt x="45" y="17"/>
                      </a:lnTo>
                      <a:lnTo>
                        <a:pt x="52" y="7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" name="Freeform 161"/>
                <p:cNvSpPr>
                  <a:spLocks/>
                </p:cNvSpPr>
                <p:nvPr/>
              </p:nvSpPr>
              <p:spPr bwMode="auto">
                <a:xfrm>
                  <a:off x="3660" y="1156"/>
                  <a:ext cx="50" cy="29"/>
                </a:xfrm>
                <a:custGeom>
                  <a:avLst/>
                  <a:gdLst>
                    <a:gd name="T0" fmla="*/ 124 w 132"/>
                    <a:gd name="T1" fmla="*/ 0 h 115"/>
                    <a:gd name="T2" fmla="*/ 123 w 132"/>
                    <a:gd name="T3" fmla="*/ 1 h 115"/>
                    <a:gd name="T4" fmla="*/ 108 w 132"/>
                    <a:gd name="T5" fmla="*/ 13 h 115"/>
                    <a:gd name="T6" fmla="*/ 91 w 132"/>
                    <a:gd name="T7" fmla="*/ 27 h 115"/>
                    <a:gd name="T8" fmla="*/ 75 w 132"/>
                    <a:gd name="T9" fmla="*/ 40 h 115"/>
                    <a:gd name="T10" fmla="*/ 60 w 132"/>
                    <a:gd name="T11" fmla="*/ 52 h 115"/>
                    <a:gd name="T12" fmla="*/ 43 w 132"/>
                    <a:gd name="T13" fmla="*/ 65 h 115"/>
                    <a:gd name="T14" fmla="*/ 28 w 132"/>
                    <a:gd name="T15" fmla="*/ 79 h 115"/>
                    <a:gd name="T16" fmla="*/ 13 w 132"/>
                    <a:gd name="T17" fmla="*/ 92 h 115"/>
                    <a:gd name="T18" fmla="*/ 0 w 132"/>
                    <a:gd name="T19" fmla="*/ 108 h 115"/>
                    <a:gd name="T20" fmla="*/ 9 w 132"/>
                    <a:gd name="T21" fmla="*/ 115 h 115"/>
                    <a:gd name="T22" fmla="*/ 22 w 132"/>
                    <a:gd name="T23" fmla="*/ 101 h 115"/>
                    <a:gd name="T24" fmla="*/ 35 w 132"/>
                    <a:gd name="T25" fmla="*/ 88 h 115"/>
                    <a:gd name="T26" fmla="*/ 50 w 132"/>
                    <a:gd name="T27" fmla="*/ 74 h 115"/>
                    <a:gd name="T28" fmla="*/ 66 w 132"/>
                    <a:gd name="T29" fmla="*/ 61 h 115"/>
                    <a:gd name="T30" fmla="*/ 82 w 132"/>
                    <a:gd name="T31" fmla="*/ 49 h 115"/>
                    <a:gd name="T32" fmla="*/ 98 w 132"/>
                    <a:gd name="T33" fmla="*/ 36 h 115"/>
                    <a:gd name="T34" fmla="*/ 114 w 132"/>
                    <a:gd name="T35" fmla="*/ 23 h 115"/>
                    <a:gd name="T36" fmla="*/ 129 w 132"/>
                    <a:gd name="T37" fmla="*/ 10 h 115"/>
                    <a:gd name="T38" fmla="*/ 128 w 132"/>
                    <a:gd name="T39" fmla="*/ 11 h 115"/>
                    <a:gd name="T40" fmla="*/ 129 w 132"/>
                    <a:gd name="T41" fmla="*/ 10 h 115"/>
                    <a:gd name="T42" fmla="*/ 132 w 132"/>
                    <a:gd name="T43" fmla="*/ 5 h 115"/>
                    <a:gd name="T44" fmla="*/ 131 w 132"/>
                    <a:gd name="T45" fmla="*/ 2 h 115"/>
                    <a:gd name="T46" fmla="*/ 127 w 132"/>
                    <a:gd name="T47" fmla="*/ 0 h 115"/>
                    <a:gd name="T48" fmla="*/ 123 w 132"/>
                    <a:gd name="T49" fmla="*/ 1 h 115"/>
                    <a:gd name="T50" fmla="*/ 124 w 132"/>
                    <a:gd name="T51" fmla="*/ 0 h 11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32"/>
                    <a:gd name="T79" fmla="*/ 0 h 115"/>
                    <a:gd name="T80" fmla="*/ 132 w 132"/>
                    <a:gd name="T81" fmla="*/ 115 h 11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32" h="115">
                      <a:moveTo>
                        <a:pt x="124" y="0"/>
                      </a:moveTo>
                      <a:lnTo>
                        <a:pt x="123" y="1"/>
                      </a:lnTo>
                      <a:lnTo>
                        <a:pt x="108" y="13"/>
                      </a:lnTo>
                      <a:lnTo>
                        <a:pt x="91" y="27"/>
                      </a:lnTo>
                      <a:lnTo>
                        <a:pt x="75" y="40"/>
                      </a:lnTo>
                      <a:lnTo>
                        <a:pt x="60" y="52"/>
                      </a:lnTo>
                      <a:lnTo>
                        <a:pt x="43" y="65"/>
                      </a:lnTo>
                      <a:lnTo>
                        <a:pt x="28" y="79"/>
                      </a:lnTo>
                      <a:lnTo>
                        <a:pt x="13" y="92"/>
                      </a:lnTo>
                      <a:lnTo>
                        <a:pt x="0" y="108"/>
                      </a:lnTo>
                      <a:lnTo>
                        <a:pt x="9" y="115"/>
                      </a:lnTo>
                      <a:lnTo>
                        <a:pt x="22" y="101"/>
                      </a:lnTo>
                      <a:lnTo>
                        <a:pt x="35" y="88"/>
                      </a:lnTo>
                      <a:lnTo>
                        <a:pt x="50" y="74"/>
                      </a:lnTo>
                      <a:lnTo>
                        <a:pt x="66" y="61"/>
                      </a:lnTo>
                      <a:lnTo>
                        <a:pt x="82" y="49"/>
                      </a:lnTo>
                      <a:lnTo>
                        <a:pt x="98" y="36"/>
                      </a:lnTo>
                      <a:lnTo>
                        <a:pt x="114" y="23"/>
                      </a:lnTo>
                      <a:lnTo>
                        <a:pt x="129" y="10"/>
                      </a:lnTo>
                      <a:lnTo>
                        <a:pt x="128" y="11"/>
                      </a:lnTo>
                      <a:lnTo>
                        <a:pt x="129" y="10"/>
                      </a:lnTo>
                      <a:lnTo>
                        <a:pt x="132" y="5"/>
                      </a:lnTo>
                      <a:lnTo>
                        <a:pt x="131" y="2"/>
                      </a:lnTo>
                      <a:lnTo>
                        <a:pt x="127" y="0"/>
                      </a:lnTo>
                      <a:lnTo>
                        <a:pt x="123" y="1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" name="Freeform 162"/>
                <p:cNvSpPr>
                  <a:spLocks/>
                </p:cNvSpPr>
                <p:nvPr/>
              </p:nvSpPr>
              <p:spPr bwMode="auto">
                <a:xfrm>
                  <a:off x="3708" y="1131"/>
                  <a:ext cx="89" cy="28"/>
                </a:xfrm>
                <a:custGeom>
                  <a:avLst/>
                  <a:gdLst>
                    <a:gd name="T0" fmla="*/ 235 w 236"/>
                    <a:gd name="T1" fmla="*/ 1 h 112"/>
                    <a:gd name="T2" fmla="*/ 228 w 236"/>
                    <a:gd name="T3" fmla="*/ 0 h 112"/>
                    <a:gd name="T4" fmla="*/ 214 w 236"/>
                    <a:gd name="T5" fmla="*/ 6 h 112"/>
                    <a:gd name="T6" fmla="*/ 200 w 236"/>
                    <a:gd name="T7" fmla="*/ 12 h 112"/>
                    <a:gd name="T8" fmla="*/ 186 w 236"/>
                    <a:gd name="T9" fmla="*/ 18 h 112"/>
                    <a:gd name="T10" fmla="*/ 172 w 236"/>
                    <a:gd name="T11" fmla="*/ 24 h 112"/>
                    <a:gd name="T12" fmla="*/ 158 w 236"/>
                    <a:gd name="T13" fmla="*/ 30 h 112"/>
                    <a:gd name="T14" fmla="*/ 144 w 236"/>
                    <a:gd name="T15" fmla="*/ 37 h 112"/>
                    <a:gd name="T16" fmla="*/ 128 w 236"/>
                    <a:gd name="T17" fmla="*/ 42 h 112"/>
                    <a:gd name="T18" fmla="*/ 114 w 236"/>
                    <a:gd name="T19" fmla="*/ 49 h 112"/>
                    <a:gd name="T20" fmla="*/ 100 w 236"/>
                    <a:gd name="T21" fmla="*/ 55 h 112"/>
                    <a:gd name="T22" fmla="*/ 85 w 236"/>
                    <a:gd name="T23" fmla="*/ 62 h 112"/>
                    <a:gd name="T24" fmla="*/ 71 w 236"/>
                    <a:gd name="T25" fmla="*/ 69 h 112"/>
                    <a:gd name="T26" fmla="*/ 57 w 236"/>
                    <a:gd name="T27" fmla="*/ 74 h 112"/>
                    <a:gd name="T28" fmla="*/ 42 w 236"/>
                    <a:gd name="T29" fmla="*/ 81 h 112"/>
                    <a:gd name="T30" fmla="*/ 28 w 236"/>
                    <a:gd name="T31" fmla="*/ 88 h 112"/>
                    <a:gd name="T32" fmla="*/ 14 w 236"/>
                    <a:gd name="T33" fmla="*/ 94 h 112"/>
                    <a:gd name="T34" fmla="*/ 0 w 236"/>
                    <a:gd name="T35" fmla="*/ 101 h 112"/>
                    <a:gd name="T36" fmla="*/ 4 w 236"/>
                    <a:gd name="T37" fmla="*/ 112 h 112"/>
                    <a:gd name="T38" fmla="*/ 18 w 236"/>
                    <a:gd name="T39" fmla="*/ 105 h 112"/>
                    <a:gd name="T40" fmla="*/ 33 w 236"/>
                    <a:gd name="T41" fmla="*/ 100 h 112"/>
                    <a:gd name="T42" fmla="*/ 47 w 236"/>
                    <a:gd name="T43" fmla="*/ 93 h 112"/>
                    <a:gd name="T44" fmla="*/ 61 w 236"/>
                    <a:gd name="T45" fmla="*/ 86 h 112"/>
                    <a:gd name="T46" fmla="*/ 75 w 236"/>
                    <a:gd name="T47" fmla="*/ 80 h 112"/>
                    <a:gd name="T48" fmla="*/ 89 w 236"/>
                    <a:gd name="T49" fmla="*/ 73 h 112"/>
                    <a:gd name="T50" fmla="*/ 104 w 236"/>
                    <a:gd name="T51" fmla="*/ 66 h 112"/>
                    <a:gd name="T52" fmla="*/ 119 w 236"/>
                    <a:gd name="T53" fmla="*/ 61 h 112"/>
                    <a:gd name="T54" fmla="*/ 133 w 236"/>
                    <a:gd name="T55" fmla="*/ 54 h 112"/>
                    <a:gd name="T56" fmla="*/ 148 w 236"/>
                    <a:gd name="T57" fmla="*/ 48 h 112"/>
                    <a:gd name="T58" fmla="*/ 162 w 236"/>
                    <a:gd name="T59" fmla="*/ 41 h 112"/>
                    <a:gd name="T60" fmla="*/ 176 w 236"/>
                    <a:gd name="T61" fmla="*/ 36 h 112"/>
                    <a:gd name="T62" fmla="*/ 190 w 236"/>
                    <a:gd name="T63" fmla="*/ 30 h 112"/>
                    <a:gd name="T64" fmla="*/ 205 w 236"/>
                    <a:gd name="T65" fmla="*/ 23 h 112"/>
                    <a:gd name="T66" fmla="*/ 219 w 236"/>
                    <a:gd name="T67" fmla="*/ 17 h 112"/>
                    <a:gd name="T68" fmla="*/ 233 w 236"/>
                    <a:gd name="T69" fmla="*/ 12 h 112"/>
                    <a:gd name="T70" fmla="*/ 226 w 236"/>
                    <a:gd name="T71" fmla="*/ 10 h 112"/>
                    <a:gd name="T72" fmla="*/ 233 w 236"/>
                    <a:gd name="T73" fmla="*/ 12 h 112"/>
                    <a:gd name="T74" fmla="*/ 236 w 236"/>
                    <a:gd name="T75" fmla="*/ 8 h 112"/>
                    <a:gd name="T76" fmla="*/ 236 w 236"/>
                    <a:gd name="T77" fmla="*/ 4 h 112"/>
                    <a:gd name="T78" fmla="*/ 233 w 236"/>
                    <a:gd name="T79" fmla="*/ 0 h 112"/>
                    <a:gd name="T80" fmla="*/ 228 w 236"/>
                    <a:gd name="T81" fmla="*/ 0 h 112"/>
                    <a:gd name="T82" fmla="*/ 235 w 236"/>
                    <a:gd name="T83" fmla="*/ 1 h 11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236"/>
                    <a:gd name="T127" fmla="*/ 0 h 112"/>
                    <a:gd name="T128" fmla="*/ 236 w 236"/>
                    <a:gd name="T129" fmla="*/ 112 h 112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236" h="112">
                      <a:moveTo>
                        <a:pt x="235" y="1"/>
                      </a:moveTo>
                      <a:lnTo>
                        <a:pt x="228" y="0"/>
                      </a:lnTo>
                      <a:lnTo>
                        <a:pt x="214" y="6"/>
                      </a:lnTo>
                      <a:lnTo>
                        <a:pt x="200" y="12"/>
                      </a:lnTo>
                      <a:lnTo>
                        <a:pt x="186" y="18"/>
                      </a:lnTo>
                      <a:lnTo>
                        <a:pt x="172" y="24"/>
                      </a:lnTo>
                      <a:lnTo>
                        <a:pt x="158" y="30"/>
                      </a:lnTo>
                      <a:lnTo>
                        <a:pt x="144" y="37"/>
                      </a:lnTo>
                      <a:lnTo>
                        <a:pt x="128" y="42"/>
                      </a:lnTo>
                      <a:lnTo>
                        <a:pt x="114" y="49"/>
                      </a:lnTo>
                      <a:lnTo>
                        <a:pt x="100" y="55"/>
                      </a:lnTo>
                      <a:lnTo>
                        <a:pt x="85" y="62"/>
                      </a:lnTo>
                      <a:lnTo>
                        <a:pt x="71" y="69"/>
                      </a:lnTo>
                      <a:lnTo>
                        <a:pt x="57" y="74"/>
                      </a:lnTo>
                      <a:lnTo>
                        <a:pt x="42" y="81"/>
                      </a:lnTo>
                      <a:lnTo>
                        <a:pt x="28" y="88"/>
                      </a:lnTo>
                      <a:lnTo>
                        <a:pt x="14" y="94"/>
                      </a:lnTo>
                      <a:lnTo>
                        <a:pt x="0" y="101"/>
                      </a:lnTo>
                      <a:lnTo>
                        <a:pt x="4" y="112"/>
                      </a:lnTo>
                      <a:lnTo>
                        <a:pt x="18" y="105"/>
                      </a:lnTo>
                      <a:lnTo>
                        <a:pt x="33" y="100"/>
                      </a:lnTo>
                      <a:lnTo>
                        <a:pt x="47" y="93"/>
                      </a:lnTo>
                      <a:lnTo>
                        <a:pt x="61" y="86"/>
                      </a:lnTo>
                      <a:lnTo>
                        <a:pt x="75" y="80"/>
                      </a:lnTo>
                      <a:lnTo>
                        <a:pt x="89" y="73"/>
                      </a:lnTo>
                      <a:lnTo>
                        <a:pt x="104" y="66"/>
                      </a:lnTo>
                      <a:lnTo>
                        <a:pt x="119" y="61"/>
                      </a:lnTo>
                      <a:lnTo>
                        <a:pt x="133" y="54"/>
                      </a:lnTo>
                      <a:lnTo>
                        <a:pt x="148" y="48"/>
                      </a:lnTo>
                      <a:lnTo>
                        <a:pt x="162" y="41"/>
                      </a:lnTo>
                      <a:lnTo>
                        <a:pt x="176" y="36"/>
                      </a:lnTo>
                      <a:lnTo>
                        <a:pt x="190" y="30"/>
                      </a:lnTo>
                      <a:lnTo>
                        <a:pt x="205" y="23"/>
                      </a:lnTo>
                      <a:lnTo>
                        <a:pt x="219" y="17"/>
                      </a:lnTo>
                      <a:lnTo>
                        <a:pt x="233" y="12"/>
                      </a:lnTo>
                      <a:lnTo>
                        <a:pt x="226" y="10"/>
                      </a:lnTo>
                      <a:lnTo>
                        <a:pt x="233" y="12"/>
                      </a:lnTo>
                      <a:lnTo>
                        <a:pt x="236" y="8"/>
                      </a:lnTo>
                      <a:lnTo>
                        <a:pt x="236" y="4"/>
                      </a:lnTo>
                      <a:lnTo>
                        <a:pt x="233" y="0"/>
                      </a:lnTo>
                      <a:lnTo>
                        <a:pt x="228" y="0"/>
                      </a:lnTo>
                      <a:lnTo>
                        <a:pt x="23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" name="Freeform 163"/>
                <p:cNvSpPr>
                  <a:spLocks/>
                </p:cNvSpPr>
                <p:nvPr/>
              </p:nvSpPr>
              <p:spPr bwMode="auto">
                <a:xfrm>
                  <a:off x="3684" y="1124"/>
                  <a:ext cx="112" cy="124"/>
                </a:xfrm>
                <a:custGeom>
                  <a:avLst/>
                  <a:gdLst>
                    <a:gd name="T0" fmla="*/ 282 w 296"/>
                    <a:gd name="T1" fmla="*/ 8 h 496"/>
                    <a:gd name="T2" fmla="*/ 291 w 296"/>
                    <a:gd name="T3" fmla="*/ 27 h 496"/>
                    <a:gd name="T4" fmla="*/ 293 w 296"/>
                    <a:gd name="T5" fmla="*/ 43 h 496"/>
                    <a:gd name="T6" fmla="*/ 281 w 296"/>
                    <a:gd name="T7" fmla="*/ 61 h 496"/>
                    <a:gd name="T8" fmla="*/ 266 w 296"/>
                    <a:gd name="T9" fmla="*/ 83 h 496"/>
                    <a:gd name="T10" fmla="*/ 249 w 296"/>
                    <a:gd name="T11" fmla="*/ 106 h 496"/>
                    <a:gd name="T12" fmla="*/ 225 w 296"/>
                    <a:gd name="T13" fmla="*/ 132 h 496"/>
                    <a:gd name="T14" fmla="*/ 192 w 296"/>
                    <a:gd name="T15" fmla="*/ 162 h 496"/>
                    <a:gd name="T16" fmla="*/ 160 w 296"/>
                    <a:gd name="T17" fmla="*/ 192 h 496"/>
                    <a:gd name="T18" fmla="*/ 128 w 296"/>
                    <a:gd name="T19" fmla="*/ 222 h 496"/>
                    <a:gd name="T20" fmla="*/ 109 w 296"/>
                    <a:gd name="T21" fmla="*/ 250 h 496"/>
                    <a:gd name="T22" fmla="*/ 98 w 296"/>
                    <a:gd name="T23" fmla="*/ 273 h 496"/>
                    <a:gd name="T24" fmla="*/ 89 w 296"/>
                    <a:gd name="T25" fmla="*/ 298 h 496"/>
                    <a:gd name="T26" fmla="*/ 81 w 296"/>
                    <a:gd name="T27" fmla="*/ 323 h 496"/>
                    <a:gd name="T28" fmla="*/ 73 w 296"/>
                    <a:gd name="T29" fmla="*/ 347 h 496"/>
                    <a:gd name="T30" fmla="*/ 65 w 296"/>
                    <a:gd name="T31" fmla="*/ 370 h 496"/>
                    <a:gd name="T32" fmla="*/ 58 w 296"/>
                    <a:gd name="T33" fmla="*/ 390 h 496"/>
                    <a:gd name="T34" fmla="*/ 49 w 296"/>
                    <a:gd name="T35" fmla="*/ 412 h 496"/>
                    <a:gd name="T36" fmla="*/ 40 w 296"/>
                    <a:gd name="T37" fmla="*/ 432 h 496"/>
                    <a:gd name="T38" fmla="*/ 30 w 296"/>
                    <a:gd name="T39" fmla="*/ 451 h 496"/>
                    <a:gd name="T40" fmla="*/ 19 w 296"/>
                    <a:gd name="T41" fmla="*/ 470 h 496"/>
                    <a:gd name="T42" fmla="*/ 7 w 296"/>
                    <a:gd name="T43" fmla="*/ 488 h 496"/>
                    <a:gd name="T44" fmla="*/ 2 w 296"/>
                    <a:gd name="T45" fmla="*/ 493 h 496"/>
                    <a:gd name="T46" fmla="*/ 0 w 296"/>
                    <a:gd name="T47" fmla="*/ 487 h 496"/>
                    <a:gd name="T48" fmla="*/ 0 w 296"/>
                    <a:gd name="T49" fmla="*/ 468 h 496"/>
                    <a:gd name="T50" fmla="*/ 0 w 296"/>
                    <a:gd name="T51" fmla="*/ 432 h 496"/>
                    <a:gd name="T52" fmla="*/ 2 w 296"/>
                    <a:gd name="T53" fmla="*/ 386 h 496"/>
                    <a:gd name="T54" fmla="*/ 6 w 296"/>
                    <a:gd name="T55" fmla="*/ 324 h 496"/>
                    <a:gd name="T56" fmla="*/ 10 w 296"/>
                    <a:gd name="T57" fmla="*/ 265 h 496"/>
                    <a:gd name="T58" fmla="*/ 16 w 296"/>
                    <a:gd name="T59" fmla="*/ 210 h 496"/>
                    <a:gd name="T60" fmla="*/ 23 w 296"/>
                    <a:gd name="T61" fmla="*/ 176 h 496"/>
                    <a:gd name="T62" fmla="*/ 29 w 296"/>
                    <a:gd name="T63" fmla="*/ 164 h 496"/>
                    <a:gd name="T64" fmla="*/ 39 w 296"/>
                    <a:gd name="T65" fmla="*/ 153 h 496"/>
                    <a:gd name="T66" fmla="*/ 49 w 296"/>
                    <a:gd name="T67" fmla="*/ 141 h 496"/>
                    <a:gd name="T68" fmla="*/ 66 w 296"/>
                    <a:gd name="T69" fmla="*/ 128 h 496"/>
                    <a:gd name="T70" fmla="*/ 91 w 296"/>
                    <a:gd name="T71" fmla="*/ 110 h 496"/>
                    <a:gd name="T72" fmla="*/ 115 w 296"/>
                    <a:gd name="T73" fmla="*/ 93 h 496"/>
                    <a:gd name="T74" fmla="*/ 139 w 296"/>
                    <a:gd name="T75" fmla="*/ 76 h 496"/>
                    <a:gd name="T76" fmla="*/ 163 w 296"/>
                    <a:gd name="T77" fmla="*/ 59 h 496"/>
                    <a:gd name="T78" fmla="*/ 187 w 296"/>
                    <a:gd name="T79" fmla="*/ 42 h 496"/>
                    <a:gd name="T80" fmla="*/ 211 w 296"/>
                    <a:gd name="T81" fmla="*/ 25 h 496"/>
                    <a:gd name="T82" fmla="*/ 236 w 296"/>
                    <a:gd name="T83" fmla="*/ 8 h 496"/>
                    <a:gd name="T84" fmla="*/ 256 w 296"/>
                    <a:gd name="T85" fmla="*/ 0 h 496"/>
                    <a:gd name="T86" fmla="*/ 269 w 296"/>
                    <a:gd name="T87" fmla="*/ 0 h 49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296"/>
                    <a:gd name="T133" fmla="*/ 0 h 496"/>
                    <a:gd name="T134" fmla="*/ 296 w 296"/>
                    <a:gd name="T135" fmla="*/ 496 h 49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296" h="496">
                      <a:moveTo>
                        <a:pt x="276" y="0"/>
                      </a:moveTo>
                      <a:lnTo>
                        <a:pt x="282" y="8"/>
                      </a:lnTo>
                      <a:lnTo>
                        <a:pt x="286" y="18"/>
                      </a:lnTo>
                      <a:lnTo>
                        <a:pt x="291" y="27"/>
                      </a:lnTo>
                      <a:lnTo>
                        <a:pt x="296" y="36"/>
                      </a:lnTo>
                      <a:lnTo>
                        <a:pt x="293" y="43"/>
                      </a:lnTo>
                      <a:lnTo>
                        <a:pt x="287" y="51"/>
                      </a:lnTo>
                      <a:lnTo>
                        <a:pt x="281" y="61"/>
                      </a:lnTo>
                      <a:lnTo>
                        <a:pt x="274" y="72"/>
                      </a:lnTo>
                      <a:lnTo>
                        <a:pt x="266" y="83"/>
                      </a:lnTo>
                      <a:lnTo>
                        <a:pt x="258" y="94"/>
                      </a:lnTo>
                      <a:lnTo>
                        <a:pt x="249" y="106"/>
                      </a:lnTo>
                      <a:lnTo>
                        <a:pt x="240" y="116"/>
                      </a:lnTo>
                      <a:lnTo>
                        <a:pt x="225" y="132"/>
                      </a:lnTo>
                      <a:lnTo>
                        <a:pt x="210" y="147"/>
                      </a:lnTo>
                      <a:lnTo>
                        <a:pt x="192" y="162"/>
                      </a:lnTo>
                      <a:lnTo>
                        <a:pt x="176" y="177"/>
                      </a:lnTo>
                      <a:lnTo>
                        <a:pt x="160" y="192"/>
                      </a:lnTo>
                      <a:lnTo>
                        <a:pt x="144" y="206"/>
                      </a:lnTo>
                      <a:lnTo>
                        <a:pt x="128" y="222"/>
                      </a:lnTo>
                      <a:lnTo>
                        <a:pt x="115" y="239"/>
                      </a:lnTo>
                      <a:lnTo>
                        <a:pt x="109" y="250"/>
                      </a:lnTo>
                      <a:lnTo>
                        <a:pt x="102" y="260"/>
                      </a:lnTo>
                      <a:lnTo>
                        <a:pt x="98" y="273"/>
                      </a:lnTo>
                      <a:lnTo>
                        <a:pt x="93" y="285"/>
                      </a:lnTo>
                      <a:lnTo>
                        <a:pt x="89" y="298"/>
                      </a:lnTo>
                      <a:lnTo>
                        <a:pt x="85" y="310"/>
                      </a:lnTo>
                      <a:lnTo>
                        <a:pt x="81" y="323"/>
                      </a:lnTo>
                      <a:lnTo>
                        <a:pt x="77" y="335"/>
                      </a:lnTo>
                      <a:lnTo>
                        <a:pt x="73" y="347"/>
                      </a:lnTo>
                      <a:lnTo>
                        <a:pt x="70" y="358"/>
                      </a:lnTo>
                      <a:lnTo>
                        <a:pt x="65" y="370"/>
                      </a:lnTo>
                      <a:lnTo>
                        <a:pt x="62" y="380"/>
                      </a:lnTo>
                      <a:lnTo>
                        <a:pt x="58" y="390"/>
                      </a:lnTo>
                      <a:lnTo>
                        <a:pt x="53" y="402"/>
                      </a:lnTo>
                      <a:lnTo>
                        <a:pt x="49" y="412"/>
                      </a:lnTo>
                      <a:lnTo>
                        <a:pt x="44" y="423"/>
                      </a:lnTo>
                      <a:lnTo>
                        <a:pt x="40" y="432"/>
                      </a:lnTo>
                      <a:lnTo>
                        <a:pt x="36" y="442"/>
                      </a:lnTo>
                      <a:lnTo>
                        <a:pt x="30" y="451"/>
                      </a:lnTo>
                      <a:lnTo>
                        <a:pt x="25" y="460"/>
                      </a:lnTo>
                      <a:lnTo>
                        <a:pt x="19" y="470"/>
                      </a:lnTo>
                      <a:lnTo>
                        <a:pt x="14" y="479"/>
                      </a:lnTo>
                      <a:lnTo>
                        <a:pt x="7" y="488"/>
                      </a:lnTo>
                      <a:lnTo>
                        <a:pt x="2" y="496"/>
                      </a:lnTo>
                      <a:lnTo>
                        <a:pt x="2" y="493"/>
                      </a:lnTo>
                      <a:lnTo>
                        <a:pt x="1" y="490"/>
                      </a:lnTo>
                      <a:lnTo>
                        <a:pt x="0" y="487"/>
                      </a:lnTo>
                      <a:lnTo>
                        <a:pt x="0" y="485"/>
                      </a:lnTo>
                      <a:lnTo>
                        <a:pt x="0" y="468"/>
                      </a:lnTo>
                      <a:lnTo>
                        <a:pt x="0" y="450"/>
                      </a:lnTo>
                      <a:lnTo>
                        <a:pt x="0" y="432"/>
                      </a:lnTo>
                      <a:lnTo>
                        <a:pt x="0" y="416"/>
                      </a:lnTo>
                      <a:lnTo>
                        <a:pt x="2" y="386"/>
                      </a:lnTo>
                      <a:lnTo>
                        <a:pt x="4" y="355"/>
                      </a:lnTo>
                      <a:lnTo>
                        <a:pt x="6" y="324"/>
                      </a:lnTo>
                      <a:lnTo>
                        <a:pt x="9" y="293"/>
                      </a:lnTo>
                      <a:lnTo>
                        <a:pt x="10" y="265"/>
                      </a:lnTo>
                      <a:lnTo>
                        <a:pt x="12" y="237"/>
                      </a:lnTo>
                      <a:lnTo>
                        <a:pt x="16" y="210"/>
                      </a:lnTo>
                      <a:lnTo>
                        <a:pt x="21" y="182"/>
                      </a:lnTo>
                      <a:lnTo>
                        <a:pt x="23" y="176"/>
                      </a:lnTo>
                      <a:lnTo>
                        <a:pt x="26" y="170"/>
                      </a:lnTo>
                      <a:lnTo>
                        <a:pt x="29" y="164"/>
                      </a:lnTo>
                      <a:lnTo>
                        <a:pt x="34" y="157"/>
                      </a:lnTo>
                      <a:lnTo>
                        <a:pt x="39" y="153"/>
                      </a:lnTo>
                      <a:lnTo>
                        <a:pt x="44" y="147"/>
                      </a:lnTo>
                      <a:lnTo>
                        <a:pt x="49" y="141"/>
                      </a:lnTo>
                      <a:lnTo>
                        <a:pt x="53" y="137"/>
                      </a:lnTo>
                      <a:lnTo>
                        <a:pt x="66" y="128"/>
                      </a:lnTo>
                      <a:lnTo>
                        <a:pt x="78" y="120"/>
                      </a:lnTo>
                      <a:lnTo>
                        <a:pt x="91" y="110"/>
                      </a:lnTo>
                      <a:lnTo>
                        <a:pt x="103" y="101"/>
                      </a:lnTo>
                      <a:lnTo>
                        <a:pt x="115" y="93"/>
                      </a:lnTo>
                      <a:lnTo>
                        <a:pt x="127" y="84"/>
                      </a:lnTo>
                      <a:lnTo>
                        <a:pt x="139" y="76"/>
                      </a:lnTo>
                      <a:lnTo>
                        <a:pt x="151" y="67"/>
                      </a:lnTo>
                      <a:lnTo>
                        <a:pt x="163" y="59"/>
                      </a:lnTo>
                      <a:lnTo>
                        <a:pt x="175" y="50"/>
                      </a:lnTo>
                      <a:lnTo>
                        <a:pt x="187" y="42"/>
                      </a:lnTo>
                      <a:lnTo>
                        <a:pt x="199" y="33"/>
                      </a:lnTo>
                      <a:lnTo>
                        <a:pt x="211" y="25"/>
                      </a:lnTo>
                      <a:lnTo>
                        <a:pt x="223" y="17"/>
                      </a:lnTo>
                      <a:lnTo>
                        <a:pt x="236" y="8"/>
                      </a:lnTo>
                      <a:lnTo>
                        <a:pt x="249" y="0"/>
                      </a:lnTo>
                      <a:lnTo>
                        <a:pt x="256" y="0"/>
                      </a:lnTo>
                      <a:lnTo>
                        <a:pt x="262" y="0"/>
                      </a:lnTo>
                      <a:lnTo>
                        <a:pt x="269" y="0"/>
                      </a:lnTo>
                      <a:lnTo>
                        <a:pt x="276" y="0"/>
                      </a:lnTo>
                      <a:close/>
                    </a:path>
                  </a:pathLst>
                </a:custGeom>
                <a:solidFill>
                  <a:srgbClr val="DFE6E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8" name="Freeform 164"/>
                <p:cNvSpPr>
                  <a:spLocks/>
                </p:cNvSpPr>
                <p:nvPr/>
              </p:nvSpPr>
              <p:spPr bwMode="auto">
                <a:xfrm>
                  <a:off x="3787" y="1123"/>
                  <a:ext cx="11" cy="11"/>
                </a:xfrm>
                <a:custGeom>
                  <a:avLst/>
                  <a:gdLst>
                    <a:gd name="T0" fmla="*/ 29 w 30"/>
                    <a:gd name="T1" fmla="*/ 42 h 46"/>
                    <a:gd name="T2" fmla="*/ 29 w 30"/>
                    <a:gd name="T3" fmla="*/ 37 h 46"/>
                    <a:gd name="T4" fmla="*/ 25 w 30"/>
                    <a:gd name="T5" fmla="*/ 29 h 46"/>
                    <a:gd name="T6" fmla="*/ 19 w 30"/>
                    <a:gd name="T7" fmla="*/ 20 h 46"/>
                    <a:gd name="T8" fmla="*/ 15 w 30"/>
                    <a:gd name="T9" fmla="*/ 9 h 46"/>
                    <a:gd name="T10" fmla="*/ 9 w 30"/>
                    <a:gd name="T11" fmla="*/ 0 h 46"/>
                    <a:gd name="T12" fmla="*/ 0 w 30"/>
                    <a:gd name="T13" fmla="*/ 7 h 46"/>
                    <a:gd name="T14" fmla="*/ 4 w 30"/>
                    <a:gd name="T15" fmla="*/ 14 h 46"/>
                    <a:gd name="T16" fmla="*/ 9 w 30"/>
                    <a:gd name="T17" fmla="*/ 24 h 46"/>
                    <a:gd name="T18" fmla="*/ 14 w 30"/>
                    <a:gd name="T19" fmla="*/ 33 h 46"/>
                    <a:gd name="T20" fmla="*/ 18 w 30"/>
                    <a:gd name="T21" fmla="*/ 44 h 46"/>
                    <a:gd name="T22" fmla="*/ 18 w 30"/>
                    <a:gd name="T23" fmla="*/ 38 h 46"/>
                    <a:gd name="T24" fmla="*/ 18 w 30"/>
                    <a:gd name="T25" fmla="*/ 44 h 46"/>
                    <a:gd name="T26" fmla="*/ 23 w 30"/>
                    <a:gd name="T27" fmla="*/ 46 h 46"/>
                    <a:gd name="T28" fmla="*/ 27 w 30"/>
                    <a:gd name="T29" fmla="*/ 45 h 46"/>
                    <a:gd name="T30" fmla="*/ 30 w 30"/>
                    <a:gd name="T31" fmla="*/ 41 h 46"/>
                    <a:gd name="T32" fmla="*/ 29 w 30"/>
                    <a:gd name="T33" fmla="*/ 37 h 46"/>
                    <a:gd name="T34" fmla="*/ 29 w 30"/>
                    <a:gd name="T35" fmla="*/ 42 h 4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0"/>
                    <a:gd name="T55" fmla="*/ 0 h 46"/>
                    <a:gd name="T56" fmla="*/ 30 w 30"/>
                    <a:gd name="T57" fmla="*/ 46 h 4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0" h="46">
                      <a:moveTo>
                        <a:pt x="29" y="42"/>
                      </a:moveTo>
                      <a:lnTo>
                        <a:pt x="29" y="37"/>
                      </a:lnTo>
                      <a:lnTo>
                        <a:pt x="25" y="29"/>
                      </a:lnTo>
                      <a:lnTo>
                        <a:pt x="19" y="20"/>
                      </a:lnTo>
                      <a:lnTo>
                        <a:pt x="15" y="9"/>
                      </a:lnTo>
                      <a:lnTo>
                        <a:pt x="9" y="0"/>
                      </a:lnTo>
                      <a:lnTo>
                        <a:pt x="0" y="7"/>
                      </a:lnTo>
                      <a:lnTo>
                        <a:pt x="4" y="14"/>
                      </a:lnTo>
                      <a:lnTo>
                        <a:pt x="9" y="24"/>
                      </a:lnTo>
                      <a:lnTo>
                        <a:pt x="14" y="33"/>
                      </a:lnTo>
                      <a:lnTo>
                        <a:pt x="18" y="44"/>
                      </a:lnTo>
                      <a:lnTo>
                        <a:pt x="18" y="38"/>
                      </a:lnTo>
                      <a:lnTo>
                        <a:pt x="18" y="44"/>
                      </a:lnTo>
                      <a:lnTo>
                        <a:pt x="23" y="46"/>
                      </a:lnTo>
                      <a:lnTo>
                        <a:pt x="27" y="45"/>
                      </a:lnTo>
                      <a:lnTo>
                        <a:pt x="30" y="41"/>
                      </a:lnTo>
                      <a:lnTo>
                        <a:pt x="29" y="37"/>
                      </a:lnTo>
                      <a:lnTo>
                        <a:pt x="29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9" name="Freeform 165"/>
                <p:cNvSpPr>
                  <a:spLocks/>
                </p:cNvSpPr>
                <p:nvPr/>
              </p:nvSpPr>
              <p:spPr bwMode="auto">
                <a:xfrm>
                  <a:off x="3773" y="1132"/>
                  <a:ext cx="25" cy="22"/>
                </a:xfrm>
                <a:custGeom>
                  <a:avLst/>
                  <a:gdLst>
                    <a:gd name="T0" fmla="*/ 9 w 65"/>
                    <a:gd name="T1" fmla="*/ 87 h 87"/>
                    <a:gd name="T2" fmla="*/ 9 w 65"/>
                    <a:gd name="T3" fmla="*/ 87 h 87"/>
                    <a:gd name="T4" fmla="*/ 17 w 65"/>
                    <a:gd name="T5" fmla="*/ 75 h 87"/>
                    <a:gd name="T6" fmla="*/ 26 w 65"/>
                    <a:gd name="T7" fmla="*/ 64 h 87"/>
                    <a:gd name="T8" fmla="*/ 35 w 65"/>
                    <a:gd name="T9" fmla="*/ 52 h 87"/>
                    <a:gd name="T10" fmla="*/ 42 w 65"/>
                    <a:gd name="T11" fmla="*/ 41 h 87"/>
                    <a:gd name="T12" fmla="*/ 49 w 65"/>
                    <a:gd name="T13" fmla="*/ 31 h 87"/>
                    <a:gd name="T14" fmla="*/ 55 w 65"/>
                    <a:gd name="T15" fmla="*/ 20 h 87"/>
                    <a:gd name="T16" fmla="*/ 62 w 65"/>
                    <a:gd name="T17" fmla="*/ 12 h 87"/>
                    <a:gd name="T18" fmla="*/ 65 w 65"/>
                    <a:gd name="T19" fmla="*/ 4 h 87"/>
                    <a:gd name="T20" fmla="*/ 54 w 65"/>
                    <a:gd name="T21" fmla="*/ 0 h 87"/>
                    <a:gd name="T22" fmla="*/ 51 w 65"/>
                    <a:gd name="T23" fmla="*/ 6 h 87"/>
                    <a:gd name="T24" fmla="*/ 47 w 65"/>
                    <a:gd name="T25" fmla="*/ 14 h 87"/>
                    <a:gd name="T26" fmla="*/ 40 w 65"/>
                    <a:gd name="T27" fmla="*/ 24 h 87"/>
                    <a:gd name="T28" fmla="*/ 34 w 65"/>
                    <a:gd name="T29" fmla="*/ 34 h 87"/>
                    <a:gd name="T30" fmla="*/ 26 w 65"/>
                    <a:gd name="T31" fmla="*/ 46 h 87"/>
                    <a:gd name="T32" fmla="*/ 17 w 65"/>
                    <a:gd name="T33" fmla="*/ 57 h 87"/>
                    <a:gd name="T34" fmla="*/ 9 w 65"/>
                    <a:gd name="T35" fmla="*/ 68 h 87"/>
                    <a:gd name="T36" fmla="*/ 0 w 65"/>
                    <a:gd name="T37" fmla="*/ 78 h 87"/>
                    <a:gd name="T38" fmla="*/ 0 w 65"/>
                    <a:gd name="T39" fmla="*/ 78 h 87"/>
                    <a:gd name="T40" fmla="*/ 9 w 65"/>
                    <a:gd name="T41" fmla="*/ 87 h 8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5"/>
                    <a:gd name="T64" fmla="*/ 0 h 87"/>
                    <a:gd name="T65" fmla="*/ 65 w 65"/>
                    <a:gd name="T66" fmla="*/ 87 h 8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5" h="87">
                      <a:moveTo>
                        <a:pt x="9" y="87"/>
                      </a:moveTo>
                      <a:lnTo>
                        <a:pt x="9" y="87"/>
                      </a:lnTo>
                      <a:lnTo>
                        <a:pt x="17" y="75"/>
                      </a:lnTo>
                      <a:lnTo>
                        <a:pt x="26" y="64"/>
                      </a:lnTo>
                      <a:lnTo>
                        <a:pt x="35" y="52"/>
                      </a:lnTo>
                      <a:lnTo>
                        <a:pt x="42" y="41"/>
                      </a:lnTo>
                      <a:lnTo>
                        <a:pt x="49" y="31"/>
                      </a:lnTo>
                      <a:lnTo>
                        <a:pt x="55" y="20"/>
                      </a:lnTo>
                      <a:lnTo>
                        <a:pt x="62" y="12"/>
                      </a:lnTo>
                      <a:lnTo>
                        <a:pt x="65" y="4"/>
                      </a:lnTo>
                      <a:lnTo>
                        <a:pt x="54" y="0"/>
                      </a:lnTo>
                      <a:lnTo>
                        <a:pt x="51" y="6"/>
                      </a:lnTo>
                      <a:lnTo>
                        <a:pt x="47" y="14"/>
                      </a:lnTo>
                      <a:lnTo>
                        <a:pt x="40" y="24"/>
                      </a:lnTo>
                      <a:lnTo>
                        <a:pt x="34" y="34"/>
                      </a:lnTo>
                      <a:lnTo>
                        <a:pt x="26" y="46"/>
                      </a:lnTo>
                      <a:lnTo>
                        <a:pt x="17" y="57"/>
                      </a:lnTo>
                      <a:lnTo>
                        <a:pt x="9" y="68"/>
                      </a:lnTo>
                      <a:lnTo>
                        <a:pt x="0" y="78"/>
                      </a:lnTo>
                      <a:lnTo>
                        <a:pt x="9" y="8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0" name="Freeform 166"/>
                <p:cNvSpPr>
                  <a:spLocks/>
                </p:cNvSpPr>
                <p:nvPr/>
              </p:nvSpPr>
              <p:spPr bwMode="auto">
                <a:xfrm>
                  <a:off x="3726" y="1152"/>
                  <a:ext cx="50" cy="32"/>
                </a:xfrm>
                <a:custGeom>
                  <a:avLst/>
                  <a:gdLst>
                    <a:gd name="T0" fmla="*/ 9 w 134"/>
                    <a:gd name="T1" fmla="*/ 131 h 131"/>
                    <a:gd name="T2" fmla="*/ 9 w 134"/>
                    <a:gd name="T3" fmla="*/ 131 h 131"/>
                    <a:gd name="T4" fmla="*/ 22 w 134"/>
                    <a:gd name="T5" fmla="*/ 114 h 131"/>
                    <a:gd name="T6" fmla="*/ 37 w 134"/>
                    <a:gd name="T7" fmla="*/ 99 h 131"/>
                    <a:gd name="T8" fmla="*/ 52 w 134"/>
                    <a:gd name="T9" fmla="*/ 84 h 131"/>
                    <a:gd name="T10" fmla="*/ 68 w 134"/>
                    <a:gd name="T11" fmla="*/ 69 h 131"/>
                    <a:gd name="T12" fmla="*/ 85 w 134"/>
                    <a:gd name="T13" fmla="*/ 54 h 131"/>
                    <a:gd name="T14" fmla="*/ 102 w 134"/>
                    <a:gd name="T15" fmla="*/ 40 h 131"/>
                    <a:gd name="T16" fmla="*/ 118 w 134"/>
                    <a:gd name="T17" fmla="*/ 25 h 131"/>
                    <a:gd name="T18" fmla="*/ 134 w 134"/>
                    <a:gd name="T19" fmla="*/ 9 h 131"/>
                    <a:gd name="T20" fmla="*/ 125 w 134"/>
                    <a:gd name="T21" fmla="*/ 0 h 131"/>
                    <a:gd name="T22" fmla="*/ 110 w 134"/>
                    <a:gd name="T23" fmla="*/ 16 h 131"/>
                    <a:gd name="T24" fmla="*/ 96 w 134"/>
                    <a:gd name="T25" fmla="*/ 30 h 131"/>
                    <a:gd name="T26" fmla="*/ 78 w 134"/>
                    <a:gd name="T27" fmla="*/ 45 h 131"/>
                    <a:gd name="T28" fmla="*/ 62 w 134"/>
                    <a:gd name="T29" fmla="*/ 60 h 131"/>
                    <a:gd name="T30" fmla="*/ 46 w 134"/>
                    <a:gd name="T31" fmla="*/ 75 h 131"/>
                    <a:gd name="T32" fmla="*/ 28 w 134"/>
                    <a:gd name="T33" fmla="*/ 90 h 131"/>
                    <a:gd name="T34" fmla="*/ 13 w 134"/>
                    <a:gd name="T35" fmla="*/ 107 h 131"/>
                    <a:gd name="T36" fmla="*/ 0 w 134"/>
                    <a:gd name="T37" fmla="*/ 124 h 131"/>
                    <a:gd name="T38" fmla="*/ 0 w 134"/>
                    <a:gd name="T39" fmla="*/ 124 h 131"/>
                    <a:gd name="T40" fmla="*/ 9 w 134"/>
                    <a:gd name="T41" fmla="*/ 131 h 13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4"/>
                    <a:gd name="T64" fmla="*/ 0 h 131"/>
                    <a:gd name="T65" fmla="*/ 134 w 134"/>
                    <a:gd name="T66" fmla="*/ 131 h 13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4" h="131">
                      <a:moveTo>
                        <a:pt x="9" y="131"/>
                      </a:moveTo>
                      <a:lnTo>
                        <a:pt x="9" y="131"/>
                      </a:lnTo>
                      <a:lnTo>
                        <a:pt x="22" y="114"/>
                      </a:lnTo>
                      <a:lnTo>
                        <a:pt x="37" y="99"/>
                      </a:lnTo>
                      <a:lnTo>
                        <a:pt x="52" y="84"/>
                      </a:lnTo>
                      <a:lnTo>
                        <a:pt x="68" y="69"/>
                      </a:lnTo>
                      <a:lnTo>
                        <a:pt x="85" y="54"/>
                      </a:lnTo>
                      <a:lnTo>
                        <a:pt x="102" y="40"/>
                      </a:lnTo>
                      <a:lnTo>
                        <a:pt x="118" y="25"/>
                      </a:lnTo>
                      <a:lnTo>
                        <a:pt x="134" y="9"/>
                      </a:lnTo>
                      <a:lnTo>
                        <a:pt x="125" y="0"/>
                      </a:lnTo>
                      <a:lnTo>
                        <a:pt x="110" y="16"/>
                      </a:lnTo>
                      <a:lnTo>
                        <a:pt x="96" y="30"/>
                      </a:lnTo>
                      <a:lnTo>
                        <a:pt x="78" y="45"/>
                      </a:lnTo>
                      <a:lnTo>
                        <a:pt x="62" y="60"/>
                      </a:lnTo>
                      <a:lnTo>
                        <a:pt x="46" y="75"/>
                      </a:lnTo>
                      <a:lnTo>
                        <a:pt x="28" y="90"/>
                      </a:lnTo>
                      <a:lnTo>
                        <a:pt x="13" y="107"/>
                      </a:lnTo>
                      <a:lnTo>
                        <a:pt x="0" y="124"/>
                      </a:lnTo>
                      <a:lnTo>
                        <a:pt x="9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1" name="Freeform 167"/>
                <p:cNvSpPr>
                  <a:spLocks/>
                </p:cNvSpPr>
                <p:nvPr/>
              </p:nvSpPr>
              <p:spPr bwMode="auto">
                <a:xfrm>
                  <a:off x="3711" y="1183"/>
                  <a:ext cx="19" cy="25"/>
                </a:xfrm>
                <a:custGeom>
                  <a:avLst/>
                  <a:gdLst>
                    <a:gd name="T0" fmla="*/ 11 w 48"/>
                    <a:gd name="T1" fmla="*/ 102 h 102"/>
                    <a:gd name="T2" fmla="*/ 11 w 48"/>
                    <a:gd name="T3" fmla="*/ 102 h 102"/>
                    <a:gd name="T4" fmla="*/ 15 w 48"/>
                    <a:gd name="T5" fmla="*/ 88 h 102"/>
                    <a:gd name="T6" fmla="*/ 18 w 48"/>
                    <a:gd name="T7" fmla="*/ 75 h 102"/>
                    <a:gd name="T8" fmla="*/ 23 w 48"/>
                    <a:gd name="T9" fmla="*/ 64 h 102"/>
                    <a:gd name="T10" fmla="*/ 27 w 48"/>
                    <a:gd name="T11" fmla="*/ 51 h 102"/>
                    <a:gd name="T12" fmla="*/ 31 w 48"/>
                    <a:gd name="T13" fmla="*/ 39 h 102"/>
                    <a:gd name="T14" fmla="*/ 36 w 48"/>
                    <a:gd name="T15" fmla="*/ 26 h 102"/>
                    <a:gd name="T16" fmla="*/ 41 w 48"/>
                    <a:gd name="T17" fmla="*/ 17 h 102"/>
                    <a:gd name="T18" fmla="*/ 48 w 48"/>
                    <a:gd name="T19" fmla="*/ 7 h 102"/>
                    <a:gd name="T20" fmla="*/ 39 w 48"/>
                    <a:gd name="T21" fmla="*/ 0 h 102"/>
                    <a:gd name="T22" fmla="*/ 32 w 48"/>
                    <a:gd name="T23" fmla="*/ 10 h 102"/>
                    <a:gd name="T24" fmla="*/ 25 w 48"/>
                    <a:gd name="T25" fmla="*/ 22 h 102"/>
                    <a:gd name="T26" fmla="*/ 20 w 48"/>
                    <a:gd name="T27" fmla="*/ 34 h 102"/>
                    <a:gd name="T28" fmla="*/ 16 w 48"/>
                    <a:gd name="T29" fmla="*/ 47 h 102"/>
                    <a:gd name="T30" fmla="*/ 12 w 48"/>
                    <a:gd name="T31" fmla="*/ 59 h 102"/>
                    <a:gd name="T32" fmla="*/ 7 w 48"/>
                    <a:gd name="T33" fmla="*/ 73 h 102"/>
                    <a:gd name="T34" fmla="*/ 4 w 48"/>
                    <a:gd name="T35" fmla="*/ 86 h 102"/>
                    <a:gd name="T36" fmla="*/ 0 w 48"/>
                    <a:gd name="T37" fmla="*/ 97 h 102"/>
                    <a:gd name="T38" fmla="*/ 0 w 48"/>
                    <a:gd name="T39" fmla="*/ 97 h 102"/>
                    <a:gd name="T40" fmla="*/ 11 w 48"/>
                    <a:gd name="T41" fmla="*/ 102 h 10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8"/>
                    <a:gd name="T64" fmla="*/ 0 h 102"/>
                    <a:gd name="T65" fmla="*/ 48 w 48"/>
                    <a:gd name="T66" fmla="*/ 102 h 10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8" h="102">
                      <a:moveTo>
                        <a:pt x="11" y="102"/>
                      </a:moveTo>
                      <a:lnTo>
                        <a:pt x="11" y="102"/>
                      </a:lnTo>
                      <a:lnTo>
                        <a:pt x="15" y="88"/>
                      </a:lnTo>
                      <a:lnTo>
                        <a:pt x="18" y="75"/>
                      </a:lnTo>
                      <a:lnTo>
                        <a:pt x="23" y="64"/>
                      </a:lnTo>
                      <a:lnTo>
                        <a:pt x="27" y="51"/>
                      </a:lnTo>
                      <a:lnTo>
                        <a:pt x="31" y="39"/>
                      </a:lnTo>
                      <a:lnTo>
                        <a:pt x="36" y="26"/>
                      </a:lnTo>
                      <a:lnTo>
                        <a:pt x="41" y="17"/>
                      </a:lnTo>
                      <a:lnTo>
                        <a:pt x="48" y="7"/>
                      </a:lnTo>
                      <a:lnTo>
                        <a:pt x="39" y="0"/>
                      </a:lnTo>
                      <a:lnTo>
                        <a:pt x="32" y="10"/>
                      </a:lnTo>
                      <a:lnTo>
                        <a:pt x="25" y="22"/>
                      </a:lnTo>
                      <a:lnTo>
                        <a:pt x="20" y="34"/>
                      </a:lnTo>
                      <a:lnTo>
                        <a:pt x="16" y="47"/>
                      </a:lnTo>
                      <a:lnTo>
                        <a:pt x="12" y="59"/>
                      </a:lnTo>
                      <a:lnTo>
                        <a:pt x="7" y="73"/>
                      </a:lnTo>
                      <a:lnTo>
                        <a:pt x="4" y="86"/>
                      </a:lnTo>
                      <a:lnTo>
                        <a:pt x="0" y="97"/>
                      </a:lnTo>
                      <a:lnTo>
                        <a:pt x="11" y="10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2" name="Freeform 168"/>
                <p:cNvSpPr>
                  <a:spLocks/>
                </p:cNvSpPr>
                <p:nvPr/>
              </p:nvSpPr>
              <p:spPr bwMode="auto">
                <a:xfrm>
                  <a:off x="3699" y="1207"/>
                  <a:ext cx="16" cy="23"/>
                </a:xfrm>
                <a:custGeom>
                  <a:avLst/>
                  <a:gdLst>
                    <a:gd name="T0" fmla="*/ 11 w 44"/>
                    <a:gd name="T1" fmla="*/ 93 h 93"/>
                    <a:gd name="T2" fmla="*/ 11 w 44"/>
                    <a:gd name="T3" fmla="*/ 93 h 93"/>
                    <a:gd name="T4" fmla="*/ 15 w 44"/>
                    <a:gd name="T5" fmla="*/ 81 h 93"/>
                    <a:gd name="T6" fmla="*/ 20 w 44"/>
                    <a:gd name="T7" fmla="*/ 71 h 93"/>
                    <a:gd name="T8" fmla="*/ 24 w 44"/>
                    <a:gd name="T9" fmla="*/ 60 h 93"/>
                    <a:gd name="T10" fmla="*/ 28 w 44"/>
                    <a:gd name="T11" fmla="*/ 49 h 93"/>
                    <a:gd name="T12" fmla="*/ 32 w 44"/>
                    <a:gd name="T13" fmla="*/ 39 h 93"/>
                    <a:gd name="T14" fmla="*/ 36 w 44"/>
                    <a:gd name="T15" fmla="*/ 26 h 93"/>
                    <a:gd name="T16" fmla="*/ 39 w 44"/>
                    <a:gd name="T17" fmla="*/ 15 h 93"/>
                    <a:gd name="T18" fmla="*/ 44 w 44"/>
                    <a:gd name="T19" fmla="*/ 5 h 93"/>
                    <a:gd name="T20" fmla="*/ 33 w 44"/>
                    <a:gd name="T21" fmla="*/ 0 h 93"/>
                    <a:gd name="T22" fmla="*/ 28 w 44"/>
                    <a:gd name="T23" fmla="*/ 13 h 93"/>
                    <a:gd name="T24" fmla="*/ 25 w 44"/>
                    <a:gd name="T25" fmla="*/ 24 h 93"/>
                    <a:gd name="T26" fmla="*/ 21 w 44"/>
                    <a:gd name="T27" fmla="*/ 34 h 93"/>
                    <a:gd name="T28" fmla="*/ 17 w 44"/>
                    <a:gd name="T29" fmla="*/ 45 h 93"/>
                    <a:gd name="T30" fmla="*/ 13 w 44"/>
                    <a:gd name="T31" fmla="*/ 55 h 93"/>
                    <a:gd name="T32" fmla="*/ 9 w 44"/>
                    <a:gd name="T33" fmla="*/ 66 h 93"/>
                    <a:gd name="T34" fmla="*/ 4 w 44"/>
                    <a:gd name="T35" fmla="*/ 77 h 93"/>
                    <a:gd name="T36" fmla="*/ 0 w 44"/>
                    <a:gd name="T37" fmla="*/ 88 h 93"/>
                    <a:gd name="T38" fmla="*/ 0 w 44"/>
                    <a:gd name="T39" fmla="*/ 88 h 93"/>
                    <a:gd name="T40" fmla="*/ 11 w 44"/>
                    <a:gd name="T41" fmla="*/ 93 h 9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4"/>
                    <a:gd name="T64" fmla="*/ 0 h 93"/>
                    <a:gd name="T65" fmla="*/ 44 w 44"/>
                    <a:gd name="T66" fmla="*/ 93 h 9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4" h="93">
                      <a:moveTo>
                        <a:pt x="11" y="93"/>
                      </a:moveTo>
                      <a:lnTo>
                        <a:pt x="11" y="93"/>
                      </a:lnTo>
                      <a:lnTo>
                        <a:pt x="15" y="81"/>
                      </a:lnTo>
                      <a:lnTo>
                        <a:pt x="20" y="71"/>
                      </a:lnTo>
                      <a:lnTo>
                        <a:pt x="24" y="60"/>
                      </a:lnTo>
                      <a:lnTo>
                        <a:pt x="28" y="49"/>
                      </a:lnTo>
                      <a:lnTo>
                        <a:pt x="32" y="39"/>
                      </a:lnTo>
                      <a:lnTo>
                        <a:pt x="36" y="26"/>
                      </a:lnTo>
                      <a:lnTo>
                        <a:pt x="39" y="15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28" y="13"/>
                      </a:lnTo>
                      <a:lnTo>
                        <a:pt x="25" y="24"/>
                      </a:lnTo>
                      <a:lnTo>
                        <a:pt x="21" y="34"/>
                      </a:lnTo>
                      <a:lnTo>
                        <a:pt x="17" y="45"/>
                      </a:lnTo>
                      <a:lnTo>
                        <a:pt x="13" y="55"/>
                      </a:lnTo>
                      <a:lnTo>
                        <a:pt x="9" y="66"/>
                      </a:lnTo>
                      <a:lnTo>
                        <a:pt x="4" y="77"/>
                      </a:lnTo>
                      <a:lnTo>
                        <a:pt x="0" y="88"/>
                      </a:lnTo>
                      <a:lnTo>
                        <a:pt x="11" y="9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3" name="Freeform 169"/>
                <p:cNvSpPr>
                  <a:spLocks/>
                </p:cNvSpPr>
                <p:nvPr/>
              </p:nvSpPr>
              <p:spPr bwMode="auto">
                <a:xfrm>
                  <a:off x="3682" y="1229"/>
                  <a:ext cx="20" cy="20"/>
                </a:xfrm>
                <a:custGeom>
                  <a:avLst/>
                  <a:gdLst>
                    <a:gd name="T0" fmla="*/ 0 w 54"/>
                    <a:gd name="T1" fmla="*/ 75 h 81"/>
                    <a:gd name="T2" fmla="*/ 10 w 54"/>
                    <a:gd name="T3" fmla="*/ 79 h 81"/>
                    <a:gd name="T4" fmla="*/ 16 w 54"/>
                    <a:gd name="T5" fmla="*/ 71 h 81"/>
                    <a:gd name="T6" fmla="*/ 22 w 54"/>
                    <a:gd name="T7" fmla="*/ 62 h 81"/>
                    <a:gd name="T8" fmla="*/ 29 w 54"/>
                    <a:gd name="T9" fmla="*/ 53 h 81"/>
                    <a:gd name="T10" fmla="*/ 34 w 54"/>
                    <a:gd name="T11" fmla="*/ 42 h 81"/>
                    <a:gd name="T12" fmla="*/ 40 w 54"/>
                    <a:gd name="T13" fmla="*/ 33 h 81"/>
                    <a:gd name="T14" fmla="*/ 45 w 54"/>
                    <a:gd name="T15" fmla="*/ 23 h 81"/>
                    <a:gd name="T16" fmla="*/ 50 w 54"/>
                    <a:gd name="T17" fmla="*/ 14 h 81"/>
                    <a:gd name="T18" fmla="*/ 54 w 54"/>
                    <a:gd name="T19" fmla="*/ 5 h 81"/>
                    <a:gd name="T20" fmla="*/ 43 w 54"/>
                    <a:gd name="T21" fmla="*/ 0 h 81"/>
                    <a:gd name="T22" fmla="*/ 39 w 54"/>
                    <a:gd name="T23" fmla="*/ 9 h 81"/>
                    <a:gd name="T24" fmla="*/ 34 w 54"/>
                    <a:gd name="T25" fmla="*/ 18 h 81"/>
                    <a:gd name="T26" fmla="*/ 29 w 54"/>
                    <a:gd name="T27" fmla="*/ 26 h 81"/>
                    <a:gd name="T28" fmla="*/ 23 w 54"/>
                    <a:gd name="T29" fmla="*/ 35 h 81"/>
                    <a:gd name="T30" fmla="*/ 18 w 54"/>
                    <a:gd name="T31" fmla="*/ 46 h 81"/>
                    <a:gd name="T32" fmla="*/ 14 w 54"/>
                    <a:gd name="T33" fmla="*/ 55 h 81"/>
                    <a:gd name="T34" fmla="*/ 7 w 54"/>
                    <a:gd name="T35" fmla="*/ 64 h 81"/>
                    <a:gd name="T36" fmla="*/ 2 w 54"/>
                    <a:gd name="T37" fmla="*/ 72 h 81"/>
                    <a:gd name="T38" fmla="*/ 13 w 54"/>
                    <a:gd name="T39" fmla="*/ 75 h 81"/>
                    <a:gd name="T40" fmla="*/ 2 w 54"/>
                    <a:gd name="T41" fmla="*/ 72 h 81"/>
                    <a:gd name="T42" fmla="*/ 1 w 54"/>
                    <a:gd name="T43" fmla="*/ 77 h 81"/>
                    <a:gd name="T44" fmla="*/ 3 w 54"/>
                    <a:gd name="T45" fmla="*/ 80 h 81"/>
                    <a:gd name="T46" fmla="*/ 7 w 54"/>
                    <a:gd name="T47" fmla="*/ 81 h 81"/>
                    <a:gd name="T48" fmla="*/ 10 w 54"/>
                    <a:gd name="T49" fmla="*/ 79 h 81"/>
                    <a:gd name="T50" fmla="*/ 0 w 54"/>
                    <a:gd name="T51" fmla="*/ 75 h 81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4"/>
                    <a:gd name="T79" fmla="*/ 0 h 81"/>
                    <a:gd name="T80" fmla="*/ 54 w 54"/>
                    <a:gd name="T81" fmla="*/ 81 h 81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4" h="81">
                      <a:moveTo>
                        <a:pt x="0" y="75"/>
                      </a:moveTo>
                      <a:lnTo>
                        <a:pt x="10" y="79"/>
                      </a:lnTo>
                      <a:lnTo>
                        <a:pt x="16" y="71"/>
                      </a:lnTo>
                      <a:lnTo>
                        <a:pt x="22" y="62"/>
                      </a:lnTo>
                      <a:lnTo>
                        <a:pt x="29" y="53"/>
                      </a:lnTo>
                      <a:lnTo>
                        <a:pt x="34" y="42"/>
                      </a:lnTo>
                      <a:lnTo>
                        <a:pt x="40" y="33"/>
                      </a:lnTo>
                      <a:lnTo>
                        <a:pt x="45" y="23"/>
                      </a:lnTo>
                      <a:lnTo>
                        <a:pt x="50" y="14"/>
                      </a:lnTo>
                      <a:lnTo>
                        <a:pt x="54" y="5"/>
                      </a:lnTo>
                      <a:lnTo>
                        <a:pt x="43" y="0"/>
                      </a:lnTo>
                      <a:lnTo>
                        <a:pt x="39" y="9"/>
                      </a:lnTo>
                      <a:lnTo>
                        <a:pt x="34" y="18"/>
                      </a:lnTo>
                      <a:lnTo>
                        <a:pt x="29" y="26"/>
                      </a:lnTo>
                      <a:lnTo>
                        <a:pt x="23" y="35"/>
                      </a:lnTo>
                      <a:lnTo>
                        <a:pt x="18" y="46"/>
                      </a:lnTo>
                      <a:lnTo>
                        <a:pt x="14" y="55"/>
                      </a:lnTo>
                      <a:lnTo>
                        <a:pt x="7" y="64"/>
                      </a:lnTo>
                      <a:lnTo>
                        <a:pt x="2" y="72"/>
                      </a:lnTo>
                      <a:lnTo>
                        <a:pt x="13" y="75"/>
                      </a:lnTo>
                      <a:lnTo>
                        <a:pt x="2" y="72"/>
                      </a:lnTo>
                      <a:lnTo>
                        <a:pt x="1" y="77"/>
                      </a:lnTo>
                      <a:lnTo>
                        <a:pt x="3" y="80"/>
                      </a:lnTo>
                      <a:lnTo>
                        <a:pt x="7" y="81"/>
                      </a:lnTo>
                      <a:lnTo>
                        <a:pt x="10" y="79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4" name="Freeform 170"/>
                <p:cNvSpPr>
                  <a:spLocks/>
                </p:cNvSpPr>
                <p:nvPr/>
              </p:nvSpPr>
              <p:spPr bwMode="auto">
                <a:xfrm>
                  <a:off x="3680" y="1245"/>
                  <a:ext cx="7" cy="3"/>
                </a:xfrm>
                <a:custGeom>
                  <a:avLst/>
                  <a:gdLst>
                    <a:gd name="T0" fmla="*/ 0 w 16"/>
                    <a:gd name="T1" fmla="*/ 0 h 11"/>
                    <a:gd name="T2" fmla="*/ 0 w 16"/>
                    <a:gd name="T3" fmla="*/ 0 h 11"/>
                    <a:gd name="T4" fmla="*/ 1 w 16"/>
                    <a:gd name="T5" fmla="*/ 3 h 11"/>
                    <a:gd name="T6" fmla="*/ 3 w 16"/>
                    <a:gd name="T7" fmla="*/ 7 h 11"/>
                    <a:gd name="T8" fmla="*/ 4 w 16"/>
                    <a:gd name="T9" fmla="*/ 8 h 11"/>
                    <a:gd name="T10" fmla="*/ 3 w 16"/>
                    <a:gd name="T11" fmla="*/ 11 h 11"/>
                    <a:gd name="T12" fmla="*/ 16 w 16"/>
                    <a:gd name="T13" fmla="*/ 11 h 11"/>
                    <a:gd name="T14" fmla="*/ 14 w 16"/>
                    <a:gd name="T15" fmla="*/ 8 h 11"/>
                    <a:gd name="T16" fmla="*/ 13 w 16"/>
                    <a:gd name="T17" fmla="*/ 2 h 11"/>
                    <a:gd name="T18" fmla="*/ 12 w 16"/>
                    <a:gd name="T19" fmla="*/ 1 h 11"/>
                    <a:gd name="T20" fmla="*/ 13 w 16"/>
                    <a:gd name="T21" fmla="*/ 0 h 11"/>
                    <a:gd name="T22" fmla="*/ 13 w 16"/>
                    <a:gd name="T23" fmla="*/ 0 h 11"/>
                    <a:gd name="T24" fmla="*/ 0 w 16"/>
                    <a:gd name="T25" fmla="*/ 0 h 1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6"/>
                    <a:gd name="T40" fmla="*/ 0 h 11"/>
                    <a:gd name="T41" fmla="*/ 16 w 16"/>
                    <a:gd name="T42" fmla="*/ 11 h 1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6" h="1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4" y="8"/>
                      </a:lnTo>
                      <a:lnTo>
                        <a:pt x="3" y="11"/>
                      </a:lnTo>
                      <a:lnTo>
                        <a:pt x="16" y="11"/>
                      </a:lnTo>
                      <a:lnTo>
                        <a:pt x="14" y="8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5" name="Freeform 171"/>
                <p:cNvSpPr>
                  <a:spLocks/>
                </p:cNvSpPr>
                <p:nvPr/>
              </p:nvSpPr>
              <p:spPr bwMode="auto">
                <a:xfrm>
                  <a:off x="3680" y="1228"/>
                  <a:ext cx="6" cy="17"/>
                </a:xfrm>
                <a:custGeom>
                  <a:avLst/>
                  <a:gdLst>
                    <a:gd name="T0" fmla="*/ 1 w 13"/>
                    <a:gd name="T1" fmla="*/ 0 h 69"/>
                    <a:gd name="T2" fmla="*/ 1 w 13"/>
                    <a:gd name="T3" fmla="*/ 0 h 69"/>
                    <a:gd name="T4" fmla="*/ 0 w 13"/>
                    <a:gd name="T5" fmla="*/ 16 h 69"/>
                    <a:gd name="T6" fmla="*/ 0 w 13"/>
                    <a:gd name="T7" fmla="*/ 34 h 69"/>
                    <a:gd name="T8" fmla="*/ 0 w 13"/>
                    <a:gd name="T9" fmla="*/ 52 h 69"/>
                    <a:gd name="T10" fmla="*/ 0 w 13"/>
                    <a:gd name="T11" fmla="*/ 69 h 69"/>
                    <a:gd name="T12" fmla="*/ 13 w 13"/>
                    <a:gd name="T13" fmla="*/ 69 h 69"/>
                    <a:gd name="T14" fmla="*/ 13 w 13"/>
                    <a:gd name="T15" fmla="*/ 52 h 69"/>
                    <a:gd name="T16" fmla="*/ 13 w 13"/>
                    <a:gd name="T17" fmla="*/ 34 h 69"/>
                    <a:gd name="T18" fmla="*/ 13 w 13"/>
                    <a:gd name="T19" fmla="*/ 16 h 69"/>
                    <a:gd name="T20" fmla="*/ 12 w 13"/>
                    <a:gd name="T21" fmla="*/ 0 h 69"/>
                    <a:gd name="T22" fmla="*/ 12 w 13"/>
                    <a:gd name="T23" fmla="*/ 0 h 69"/>
                    <a:gd name="T24" fmla="*/ 1 w 13"/>
                    <a:gd name="T25" fmla="*/ 0 h 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3"/>
                    <a:gd name="T40" fmla="*/ 0 h 69"/>
                    <a:gd name="T41" fmla="*/ 13 w 13"/>
                    <a:gd name="T42" fmla="*/ 69 h 6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3" h="69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16"/>
                      </a:lnTo>
                      <a:lnTo>
                        <a:pt x="0" y="34"/>
                      </a:lnTo>
                      <a:lnTo>
                        <a:pt x="0" y="52"/>
                      </a:lnTo>
                      <a:lnTo>
                        <a:pt x="0" y="69"/>
                      </a:lnTo>
                      <a:lnTo>
                        <a:pt x="13" y="69"/>
                      </a:lnTo>
                      <a:lnTo>
                        <a:pt x="13" y="52"/>
                      </a:lnTo>
                      <a:lnTo>
                        <a:pt x="13" y="34"/>
                      </a:lnTo>
                      <a:lnTo>
                        <a:pt x="13" y="16"/>
                      </a:lnTo>
                      <a:lnTo>
                        <a:pt x="12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6" name="Freeform 172"/>
                <p:cNvSpPr>
                  <a:spLocks/>
                </p:cNvSpPr>
                <p:nvPr/>
              </p:nvSpPr>
              <p:spPr bwMode="auto">
                <a:xfrm>
                  <a:off x="3682" y="1197"/>
                  <a:ext cx="8" cy="31"/>
                </a:xfrm>
                <a:custGeom>
                  <a:avLst/>
                  <a:gdLst>
                    <a:gd name="T0" fmla="*/ 8 w 21"/>
                    <a:gd name="T1" fmla="*/ 0 h 123"/>
                    <a:gd name="T2" fmla="*/ 9 w 21"/>
                    <a:gd name="T3" fmla="*/ 0 h 123"/>
                    <a:gd name="T4" fmla="*/ 7 w 21"/>
                    <a:gd name="T5" fmla="*/ 31 h 123"/>
                    <a:gd name="T6" fmla="*/ 5 w 21"/>
                    <a:gd name="T7" fmla="*/ 62 h 123"/>
                    <a:gd name="T8" fmla="*/ 3 w 21"/>
                    <a:gd name="T9" fmla="*/ 93 h 123"/>
                    <a:gd name="T10" fmla="*/ 0 w 21"/>
                    <a:gd name="T11" fmla="*/ 123 h 123"/>
                    <a:gd name="T12" fmla="*/ 11 w 21"/>
                    <a:gd name="T13" fmla="*/ 123 h 123"/>
                    <a:gd name="T14" fmla="*/ 13 w 21"/>
                    <a:gd name="T15" fmla="*/ 93 h 123"/>
                    <a:gd name="T16" fmla="*/ 16 w 21"/>
                    <a:gd name="T17" fmla="*/ 62 h 123"/>
                    <a:gd name="T18" fmla="*/ 18 w 21"/>
                    <a:gd name="T19" fmla="*/ 31 h 123"/>
                    <a:gd name="T20" fmla="*/ 20 w 21"/>
                    <a:gd name="T21" fmla="*/ 0 h 123"/>
                    <a:gd name="T22" fmla="*/ 21 w 21"/>
                    <a:gd name="T23" fmla="*/ 0 h 123"/>
                    <a:gd name="T24" fmla="*/ 8 w 21"/>
                    <a:gd name="T25" fmla="*/ 0 h 1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1"/>
                    <a:gd name="T40" fmla="*/ 0 h 123"/>
                    <a:gd name="T41" fmla="*/ 21 w 21"/>
                    <a:gd name="T42" fmla="*/ 123 h 1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1" h="123">
                      <a:moveTo>
                        <a:pt x="8" y="0"/>
                      </a:moveTo>
                      <a:lnTo>
                        <a:pt x="9" y="0"/>
                      </a:lnTo>
                      <a:lnTo>
                        <a:pt x="7" y="31"/>
                      </a:lnTo>
                      <a:lnTo>
                        <a:pt x="5" y="62"/>
                      </a:lnTo>
                      <a:lnTo>
                        <a:pt x="3" y="93"/>
                      </a:lnTo>
                      <a:lnTo>
                        <a:pt x="0" y="123"/>
                      </a:lnTo>
                      <a:lnTo>
                        <a:pt x="11" y="123"/>
                      </a:lnTo>
                      <a:lnTo>
                        <a:pt x="13" y="93"/>
                      </a:lnTo>
                      <a:lnTo>
                        <a:pt x="16" y="62"/>
                      </a:lnTo>
                      <a:lnTo>
                        <a:pt x="18" y="31"/>
                      </a:lnTo>
                      <a:lnTo>
                        <a:pt x="20" y="0"/>
                      </a:lnTo>
                      <a:lnTo>
                        <a:pt x="21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" name="Freeform 173"/>
                <p:cNvSpPr>
                  <a:spLocks/>
                </p:cNvSpPr>
                <p:nvPr/>
              </p:nvSpPr>
              <p:spPr bwMode="auto">
                <a:xfrm>
                  <a:off x="3684" y="1169"/>
                  <a:ext cx="9" cy="28"/>
                </a:xfrm>
                <a:custGeom>
                  <a:avLst/>
                  <a:gdLst>
                    <a:gd name="T0" fmla="*/ 13 w 24"/>
                    <a:gd name="T1" fmla="*/ 0 h 112"/>
                    <a:gd name="T2" fmla="*/ 13 w 24"/>
                    <a:gd name="T3" fmla="*/ 0 h 112"/>
                    <a:gd name="T4" fmla="*/ 9 w 24"/>
                    <a:gd name="T5" fmla="*/ 29 h 112"/>
                    <a:gd name="T6" fmla="*/ 4 w 24"/>
                    <a:gd name="T7" fmla="*/ 56 h 112"/>
                    <a:gd name="T8" fmla="*/ 2 w 24"/>
                    <a:gd name="T9" fmla="*/ 84 h 112"/>
                    <a:gd name="T10" fmla="*/ 0 w 24"/>
                    <a:gd name="T11" fmla="*/ 112 h 112"/>
                    <a:gd name="T12" fmla="*/ 13 w 24"/>
                    <a:gd name="T13" fmla="*/ 112 h 112"/>
                    <a:gd name="T14" fmla="*/ 13 w 24"/>
                    <a:gd name="T15" fmla="*/ 84 h 112"/>
                    <a:gd name="T16" fmla="*/ 15 w 24"/>
                    <a:gd name="T17" fmla="*/ 56 h 112"/>
                    <a:gd name="T18" fmla="*/ 20 w 24"/>
                    <a:gd name="T19" fmla="*/ 29 h 112"/>
                    <a:gd name="T20" fmla="*/ 24 w 24"/>
                    <a:gd name="T21" fmla="*/ 3 h 112"/>
                    <a:gd name="T22" fmla="*/ 24 w 24"/>
                    <a:gd name="T23" fmla="*/ 3 h 112"/>
                    <a:gd name="T24" fmla="*/ 13 w 24"/>
                    <a:gd name="T25" fmla="*/ 0 h 11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4"/>
                    <a:gd name="T40" fmla="*/ 0 h 112"/>
                    <a:gd name="T41" fmla="*/ 24 w 24"/>
                    <a:gd name="T42" fmla="*/ 112 h 11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4" h="112">
                      <a:moveTo>
                        <a:pt x="13" y="0"/>
                      </a:moveTo>
                      <a:lnTo>
                        <a:pt x="13" y="0"/>
                      </a:lnTo>
                      <a:lnTo>
                        <a:pt x="9" y="29"/>
                      </a:lnTo>
                      <a:lnTo>
                        <a:pt x="4" y="56"/>
                      </a:lnTo>
                      <a:lnTo>
                        <a:pt x="2" y="84"/>
                      </a:lnTo>
                      <a:lnTo>
                        <a:pt x="0" y="112"/>
                      </a:lnTo>
                      <a:lnTo>
                        <a:pt x="13" y="112"/>
                      </a:lnTo>
                      <a:lnTo>
                        <a:pt x="13" y="84"/>
                      </a:lnTo>
                      <a:lnTo>
                        <a:pt x="15" y="56"/>
                      </a:lnTo>
                      <a:lnTo>
                        <a:pt x="20" y="29"/>
                      </a:lnTo>
                      <a:lnTo>
                        <a:pt x="24" y="3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" name="Freeform 174"/>
                <p:cNvSpPr>
                  <a:spLocks/>
                </p:cNvSpPr>
                <p:nvPr/>
              </p:nvSpPr>
              <p:spPr bwMode="auto">
                <a:xfrm>
                  <a:off x="3690" y="1156"/>
                  <a:ext cx="17" cy="14"/>
                </a:xfrm>
                <a:custGeom>
                  <a:avLst/>
                  <a:gdLst>
                    <a:gd name="T0" fmla="*/ 35 w 45"/>
                    <a:gd name="T1" fmla="*/ 1 h 54"/>
                    <a:gd name="T2" fmla="*/ 34 w 45"/>
                    <a:gd name="T3" fmla="*/ 2 h 54"/>
                    <a:gd name="T4" fmla="*/ 29 w 45"/>
                    <a:gd name="T5" fmla="*/ 8 h 54"/>
                    <a:gd name="T6" fmla="*/ 25 w 45"/>
                    <a:gd name="T7" fmla="*/ 12 h 54"/>
                    <a:gd name="T8" fmla="*/ 20 w 45"/>
                    <a:gd name="T9" fmla="*/ 18 h 54"/>
                    <a:gd name="T10" fmla="*/ 14 w 45"/>
                    <a:gd name="T11" fmla="*/ 23 h 54"/>
                    <a:gd name="T12" fmla="*/ 9 w 45"/>
                    <a:gd name="T13" fmla="*/ 31 h 54"/>
                    <a:gd name="T14" fmla="*/ 6 w 45"/>
                    <a:gd name="T15" fmla="*/ 36 h 54"/>
                    <a:gd name="T16" fmla="*/ 2 w 45"/>
                    <a:gd name="T17" fmla="*/ 43 h 54"/>
                    <a:gd name="T18" fmla="*/ 0 w 45"/>
                    <a:gd name="T19" fmla="*/ 51 h 54"/>
                    <a:gd name="T20" fmla="*/ 11 w 45"/>
                    <a:gd name="T21" fmla="*/ 54 h 54"/>
                    <a:gd name="T22" fmla="*/ 13 w 45"/>
                    <a:gd name="T23" fmla="*/ 48 h 54"/>
                    <a:gd name="T24" fmla="*/ 16 w 45"/>
                    <a:gd name="T25" fmla="*/ 43 h 54"/>
                    <a:gd name="T26" fmla="*/ 20 w 45"/>
                    <a:gd name="T27" fmla="*/ 38 h 54"/>
                    <a:gd name="T28" fmla="*/ 23 w 45"/>
                    <a:gd name="T29" fmla="*/ 32 h 54"/>
                    <a:gd name="T30" fmla="*/ 28 w 45"/>
                    <a:gd name="T31" fmla="*/ 27 h 54"/>
                    <a:gd name="T32" fmla="*/ 34 w 45"/>
                    <a:gd name="T33" fmla="*/ 22 h 54"/>
                    <a:gd name="T34" fmla="*/ 38 w 45"/>
                    <a:gd name="T35" fmla="*/ 15 h 54"/>
                    <a:gd name="T36" fmla="*/ 43 w 45"/>
                    <a:gd name="T37" fmla="*/ 11 h 54"/>
                    <a:gd name="T38" fmla="*/ 41 w 45"/>
                    <a:gd name="T39" fmla="*/ 12 h 54"/>
                    <a:gd name="T40" fmla="*/ 43 w 45"/>
                    <a:gd name="T41" fmla="*/ 11 h 54"/>
                    <a:gd name="T42" fmla="*/ 45 w 45"/>
                    <a:gd name="T43" fmla="*/ 7 h 54"/>
                    <a:gd name="T44" fmla="*/ 43 w 45"/>
                    <a:gd name="T45" fmla="*/ 2 h 54"/>
                    <a:gd name="T46" fmla="*/ 38 w 45"/>
                    <a:gd name="T47" fmla="*/ 0 h 54"/>
                    <a:gd name="T48" fmla="*/ 34 w 45"/>
                    <a:gd name="T49" fmla="*/ 2 h 54"/>
                    <a:gd name="T50" fmla="*/ 35 w 45"/>
                    <a:gd name="T51" fmla="*/ 1 h 5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5"/>
                    <a:gd name="T79" fmla="*/ 0 h 54"/>
                    <a:gd name="T80" fmla="*/ 45 w 45"/>
                    <a:gd name="T81" fmla="*/ 54 h 5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5" h="54">
                      <a:moveTo>
                        <a:pt x="35" y="1"/>
                      </a:moveTo>
                      <a:lnTo>
                        <a:pt x="34" y="2"/>
                      </a:lnTo>
                      <a:lnTo>
                        <a:pt x="29" y="8"/>
                      </a:lnTo>
                      <a:lnTo>
                        <a:pt x="25" y="12"/>
                      </a:lnTo>
                      <a:lnTo>
                        <a:pt x="20" y="18"/>
                      </a:lnTo>
                      <a:lnTo>
                        <a:pt x="14" y="23"/>
                      </a:lnTo>
                      <a:lnTo>
                        <a:pt x="9" y="31"/>
                      </a:lnTo>
                      <a:lnTo>
                        <a:pt x="6" y="36"/>
                      </a:lnTo>
                      <a:lnTo>
                        <a:pt x="2" y="43"/>
                      </a:lnTo>
                      <a:lnTo>
                        <a:pt x="0" y="51"/>
                      </a:lnTo>
                      <a:lnTo>
                        <a:pt x="11" y="54"/>
                      </a:lnTo>
                      <a:lnTo>
                        <a:pt x="13" y="48"/>
                      </a:lnTo>
                      <a:lnTo>
                        <a:pt x="16" y="43"/>
                      </a:lnTo>
                      <a:lnTo>
                        <a:pt x="20" y="38"/>
                      </a:lnTo>
                      <a:lnTo>
                        <a:pt x="23" y="32"/>
                      </a:lnTo>
                      <a:lnTo>
                        <a:pt x="28" y="27"/>
                      </a:lnTo>
                      <a:lnTo>
                        <a:pt x="34" y="22"/>
                      </a:lnTo>
                      <a:lnTo>
                        <a:pt x="38" y="15"/>
                      </a:lnTo>
                      <a:lnTo>
                        <a:pt x="43" y="11"/>
                      </a:lnTo>
                      <a:lnTo>
                        <a:pt x="41" y="12"/>
                      </a:lnTo>
                      <a:lnTo>
                        <a:pt x="43" y="11"/>
                      </a:lnTo>
                      <a:lnTo>
                        <a:pt x="45" y="7"/>
                      </a:lnTo>
                      <a:lnTo>
                        <a:pt x="43" y="2"/>
                      </a:lnTo>
                      <a:lnTo>
                        <a:pt x="38" y="0"/>
                      </a:lnTo>
                      <a:lnTo>
                        <a:pt x="34" y="2"/>
                      </a:lnTo>
                      <a:lnTo>
                        <a:pt x="3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" name="Freeform 175"/>
                <p:cNvSpPr>
                  <a:spLocks/>
                </p:cNvSpPr>
                <p:nvPr/>
              </p:nvSpPr>
              <p:spPr bwMode="auto">
                <a:xfrm>
                  <a:off x="3702" y="1122"/>
                  <a:ext cx="78" cy="37"/>
                </a:xfrm>
                <a:custGeom>
                  <a:avLst/>
                  <a:gdLst>
                    <a:gd name="T0" fmla="*/ 199 w 204"/>
                    <a:gd name="T1" fmla="*/ 0 h 149"/>
                    <a:gd name="T2" fmla="*/ 196 w 204"/>
                    <a:gd name="T3" fmla="*/ 1 h 149"/>
                    <a:gd name="T4" fmla="*/ 183 w 204"/>
                    <a:gd name="T5" fmla="*/ 9 h 149"/>
                    <a:gd name="T6" fmla="*/ 170 w 204"/>
                    <a:gd name="T7" fmla="*/ 18 h 149"/>
                    <a:gd name="T8" fmla="*/ 158 w 204"/>
                    <a:gd name="T9" fmla="*/ 26 h 149"/>
                    <a:gd name="T10" fmla="*/ 146 w 204"/>
                    <a:gd name="T11" fmla="*/ 35 h 149"/>
                    <a:gd name="T12" fmla="*/ 134 w 204"/>
                    <a:gd name="T13" fmla="*/ 44 h 149"/>
                    <a:gd name="T14" fmla="*/ 122 w 204"/>
                    <a:gd name="T15" fmla="*/ 52 h 149"/>
                    <a:gd name="T16" fmla="*/ 110 w 204"/>
                    <a:gd name="T17" fmla="*/ 61 h 149"/>
                    <a:gd name="T18" fmla="*/ 98 w 204"/>
                    <a:gd name="T19" fmla="*/ 69 h 149"/>
                    <a:gd name="T20" fmla="*/ 86 w 204"/>
                    <a:gd name="T21" fmla="*/ 79 h 149"/>
                    <a:gd name="T22" fmla="*/ 74 w 204"/>
                    <a:gd name="T23" fmla="*/ 87 h 149"/>
                    <a:gd name="T24" fmla="*/ 62 w 204"/>
                    <a:gd name="T25" fmla="*/ 96 h 149"/>
                    <a:gd name="T26" fmla="*/ 50 w 204"/>
                    <a:gd name="T27" fmla="*/ 104 h 149"/>
                    <a:gd name="T28" fmla="*/ 38 w 204"/>
                    <a:gd name="T29" fmla="*/ 113 h 149"/>
                    <a:gd name="T30" fmla="*/ 25 w 204"/>
                    <a:gd name="T31" fmla="*/ 121 h 149"/>
                    <a:gd name="T32" fmla="*/ 13 w 204"/>
                    <a:gd name="T33" fmla="*/ 129 h 149"/>
                    <a:gd name="T34" fmla="*/ 0 w 204"/>
                    <a:gd name="T35" fmla="*/ 138 h 149"/>
                    <a:gd name="T36" fmla="*/ 6 w 204"/>
                    <a:gd name="T37" fmla="*/ 149 h 149"/>
                    <a:gd name="T38" fmla="*/ 20 w 204"/>
                    <a:gd name="T39" fmla="*/ 140 h 149"/>
                    <a:gd name="T40" fmla="*/ 31 w 204"/>
                    <a:gd name="T41" fmla="*/ 132 h 149"/>
                    <a:gd name="T42" fmla="*/ 45 w 204"/>
                    <a:gd name="T43" fmla="*/ 122 h 149"/>
                    <a:gd name="T44" fmla="*/ 57 w 204"/>
                    <a:gd name="T45" fmla="*/ 113 h 149"/>
                    <a:gd name="T46" fmla="*/ 68 w 204"/>
                    <a:gd name="T47" fmla="*/ 105 h 149"/>
                    <a:gd name="T48" fmla="*/ 80 w 204"/>
                    <a:gd name="T49" fmla="*/ 96 h 149"/>
                    <a:gd name="T50" fmla="*/ 92 w 204"/>
                    <a:gd name="T51" fmla="*/ 88 h 149"/>
                    <a:gd name="T52" fmla="*/ 104 w 204"/>
                    <a:gd name="T53" fmla="*/ 79 h 149"/>
                    <a:gd name="T54" fmla="*/ 116 w 204"/>
                    <a:gd name="T55" fmla="*/ 71 h 149"/>
                    <a:gd name="T56" fmla="*/ 128 w 204"/>
                    <a:gd name="T57" fmla="*/ 61 h 149"/>
                    <a:gd name="T58" fmla="*/ 140 w 204"/>
                    <a:gd name="T59" fmla="*/ 53 h 149"/>
                    <a:gd name="T60" fmla="*/ 152 w 204"/>
                    <a:gd name="T61" fmla="*/ 44 h 149"/>
                    <a:gd name="T62" fmla="*/ 164 w 204"/>
                    <a:gd name="T63" fmla="*/ 37 h 149"/>
                    <a:gd name="T64" fmla="*/ 176 w 204"/>
                    <a:gd name="T65" fmla="*/ 29 h 149"/>
                    <a:gd name="T66" fmla="*/ 189 w 204"/>
                    <a:gd name="T67" fmla="*/ 20 h 149"/>
                    <a:gd name="T68" fmla="*/ 202 w 204"/>
                    <a:gd name="T69" fmla="*/ 12 h 149"/>
                    <a:gd name="T70" fmla="*/ 199 w 204"/>
                    <a:gd name="T71" fmla="*/ 14 h 149"/>
                    <a:gd name="T72" fmla="*/ 202 w 204"/>
                    <a:gd name="T73" fmla="*/ 12 h 149"/>
                    <a:gd name="T74" fmla="*/ 204 w 204"/>
                    <a:gd name="T75" fmla="*/ 8 h 149"/>
                    <a:gd name="T76" fmla="*/ 204 w 204"/>
                    <a:gd name="T77" fmla="*/ 3 h 149"/>
                    <a:gd name="T78" fmla="*/ 200 w 204"/>
                    <a:gd name="T79" fmla="*/ 0 h 149"/>
                    <a:gd name="T80" fmla="*/ 196 w 204"/>
                    <a:gd name="T81" fmla="*/ 1 h 149"/>
                    <a:gd name="T82" fmla="*/ 199 w 204"/>
                    <a:gd name="T83" fmla="*/ 0 h 149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204"/>
                    <a:gd name="T127" fmla="*/ 0 h 149"/>
                    <a:gd name="T128" fmla="*/ 204 w 204"/>
                    <a:gd name="T129" fmla="*/ 149 h 149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204" h="149">
                      <a:moveTo>
                        <a:pt x="199" y="0"/>
                      </a:moveTo>
                      <a:lnTo>
                        <a:pt x="196" y="1"/>
                      </a:lnTo>
                      <a:lnTo>
                        <a:pt x="183" y="9"/>
                      </a:lnTo>
                      <a:lnTo>
                        <a:pt x="170" y="18"/>
                      </a:lnTo>
                      <a:lnTo>
                        <a:pt x="158" y="26"/>
                      </a:lnTo>
                      <a:lnTo>
                        <a:pt x="146" y="35"/>
                      </a:lnTo>
                      <a:lnTo>
                        <a:pt x="134" y="44"/>
                      </a:lnTo>
                      <a:lnTo>
                        <a:pt x="122" y="52"/>
                      </a:lnTo>
                      <a:lnTo>
                        <a:pt x="110" y="61"/>
                      </a:lnTo>
                      <a:lnTo>
                        <a:pt x="98" y="69"/>
                      </a:lnTo>
                      <a:lnTo>
                        <a:pt x="86" y="79"/>
                      </a:lnTo>
                      <a:lnTo>
                        <a:pt x="74" y="87"/>
                      </a:lnTo>
                      <a:lnTo>
                        <a:pt x="62" y="96"/>
                      </a:lnTo>
                      <a:lnTo>
                        <a:pt x="50" y="104"/>
                      </a:lnTo>
                      <a:lnTo>
                        <a:pt x="38" y="113"/>
                      </a:lnTo>
                      <a:lnTo>
                        <a:pt x="25" y="121"/>
                      </a:lnTo>
                      <a:lnTo>
                        <a:pt x="13" y="129"/>
                      </a:lnTo>
                      <a:lnTo>
                        <a:pt x="0" y="138"/>
                      </a:lnTo>
                      <a:lnTo>
                        <a:pt x="6" y="149"/>
                      </a:lnTo>
                      <a:lnTo>
                        <a:pt x="20" y="140"/>
                      </a:lnTo>
                      <a:lnTo>
                        <a:pt x="31" y="132"/>
                      </a:lnTo>
                      <a:lnTo>
                        <a:pt x="45" y="122"/>
                      </a:lnTo>
                      <a:lnTo>
                        <a:pt x="57" y="113"/>
                      </a:lnTo>
                      <a:lnTo>
                        <a:pt x="68" y="105"/>
                      </a:lnTo>
                      <a:lnTo>
                        <a:pt x="80" y="96"/>
                      </a:lnTo>
                      <a:lnTo>
                        <a:pt x="92" y="88"/>
                      </a:lnTo>
                      <a:lnTo>
                        <a:pt x="104" y="79"/>
                      </a:lnTo>
                      <a:lnTo>
                        <a:pt x="116" y="71"/>
                      </a:lnTo>
                      <a:lnTo>
                        <a:pt x="128" y="61"/>
                      </a:lnTo>
                      <a:lnTo>
                        <a:pt x="140" y="53"/>
                      </a:lnTo>
                      <a:lnTo>
                        <a:pt x="152" y="44"/>
                      </a:lnTo>
                      <a:lnTo>
                        <a:pt x="164" y="37"/>
                      </a:lnTo>
                      <a:lnTo>
                        <a:pt x="176" y="29"/>
                      </a:lnTo>
                      <a:lnTo>
                        <a:pt x="189" y="20"/>
                      </a:lnTo>
                      <a:lnTo>
                        <a:pt x="202" y="12"/>
                      </a:lnTo>
                      <a:lnTo>
                        <a:pt x="199" y="14"/>
                      </a:lnTo>
                      <a:lnTo>
                        <a:pt x="202" y="12"/>
                      </a:lnTo>
                      <a:lnTo>
                        <a:pt x="204" y="8"/>
                      </a:lnTo>
                      <a:lnTo>
                        <a:pt x="204" y="3"/>
                      </a:lnTo>
                      <a:lnTo>
                        <a:pt x="200" y="0"/>
                      </a:lnTo>
                      <a:lnTo>
                        <a:pt x="196" y="1"/>
                      </a:lnTo>
                      <a:lnTo>
                        <a:pt x="19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" name="Freeform 176"/>
                <p:cNvSpPr>
                  <a:spLocks/>
                </p:cNvSpPr>
                <p:nvPr/>
              </p:nvSpPr>
              <p:spPr bwMode="auto">
                <a:xfrm>
                  <a:off x="3779" y="1122"/>
                  <a:ext cx="12" cy="3"/>
                </a:xfrm>
                <a:custGeom>
                  <a:avLst/>
                  <a:gdLst>
                    <a:gd name="T0" fmla="*/ 32 w 34"/>
                    <a:gd name="T1" fmla="*/ 3 h 14"/>
                    <a:gd name="T2" fmla="*/ 27 w 34"/>
                    <a:gd name="T3" fmla="*/ 0 h 14"/>
                    <a:gd name="T4" fmla="*/ 20 w 34"/>
                    <a:gd name="T5" fmla="*/ 0 h 14"/>
                    <a:gd name="T6" fmla="*/ 13 w 34"/>
                    <a:gd name="T7" fmla="*/ 0 h 14"/>
                    <a:gd name="T8" fmla="*/ 7 w 34"/>
                    <a:gd name="T9" fmla="*/ 0 h 14"/>
                    <a:gd name="T10" fmla="*/ 0 w 34"/>
                    <a:gd name="T11" fmla="*/ 0 h 14"/>
                    <a:gd name="T12" fmla="*/ 0 w 34"/>
                    <a:gd name="T13" fmla="*/ 14 h 14"/>
                    <a:gd name="T14" fmla="*/ 7 w 34"/>
                    <a:gd name="T15" fmla="*/ 14 h 14"/>
                    <a:gd name="T16" fmla="*/ 13 w 34"/>
                    <a:gd name="T17" fmla="*/ 14 h 14"/>
                    <a:gd name="T18" fmla="*/ 20 w 34"/>
                    <a:gd name="T19" fmla="*/ 14 h 14"/>
                    <a:gd name="T20" fmla="*/ 27 w 34"/>
                    <a:gd name="T21" fmla="*/ 14 h 14"/>
                    <a:gd name="T22" fmla="*/ 23 w 34"/>
                    <a:gd name="T23" fmla="*/ 10 h 14"/>
                    <a:gd name="T24" fmla="*/ 27 w 34"/>
                    <a:gd name="T25" fmla="*/ 14 h 14"/>
                    <a:gd name="T26" fmla="*/ 33 w 34"/>
                    <a:gd name="T27" fmla="*/ 11 h 14"/>
                    <a:gd name="T28" fmla="*/ 34 w 34"/>
                    <a:gd name="T29" fmla="*/ 7 h 14"/>
                    <a:gd name="T30" fmla="*/ 33 w 34"/>
                    <a:gd name="T31" fmla="*/ 2 h 14"/>
                    <a:gd name="T32" fmla="*/ 27 w 34"/>
                    <a:gd name="T33" fmla="*/ 0 h 14"/>
                    <a:gd name="T34" fmla="*/ 32 w 34"/>
                    <a:gd name="T35" fmla="*/ 3 h 1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4"/>
                    <a:gd name="T55" fmla="*/ 0 h 14"/>
                    <a:gd name="T56" fmla="*/ 34 w 34"/>
                    <a:gd name="T57" fmla="*/ 14 h 14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4" h="14">
                      <a:moveTo>
                        <a:pt x="32" y="3"/>
                      </a:moveTo>
                      <a:lnTo>
                        <a:pt x="27" y="0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7" y="14"/>
                      </a:lnTo>
                      <a:lnTo>
                        <a:pt x="13" y="14"/>
                      </a:lnTo>
                      <a:lnTo>
                        <a:pt x="20" y="14"/>
                      </a:lnTo>
                      <a:lnTo>
                        <a:pt x="27" y="14"/>
                      </a:lnTo>
                      <a:lnTo>
                        <a:pt x="23" y="10"/>
                      </a:lnTo>
                      <a:lnTo>
                        <a:pt x="27" y="14"/>
                      </a:lnTo>
                      <a:lnTo>
                        <a:pt x="33" y="11"/>
                      </a:lnTo>
                      <a:lnTo>
                        <a:pt x="34" y="7"/>
                      </a:lnTo>
                      <a:lnTo>
                        <a:pt x="33" y="2"/>
                      </a:lnTo>
                      <a:lnTo>
                        <a:pt x="27" y="0"/>
                      </a:lnTo>
                      <a:lnTo>
                        <a:pt x="3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1" name="Freeform 177"/>
                <p:cNvSpPr>
                  <a:spLocks/>
                </p:cNvSpPr>
                <p:nvPr/>
              </p:nvSpPr>
              <p:spPr bwMode="auto">
                <a:xfrm>
                  <a:off x="3668" y="1042"/>
                  <a:ext cx="137" cy="110"/>
                </a:xfrm>
                <a:custGeom>
                  <a:avLst/>
                  <a:gdLst>
                    <a:gd name="T0" fmla="*/ 7 w 359"/>
                    <a:gd name="T1" fmla="*/ 101 h 439"/>
                    <a:gd name="T2" fmla="*/ 5 w 359"/>
                    <a:gd name="T3" fmla="*/ 116 h 439"/>
                    <a:gd name="T4" fmla="*/ 4 w 359"/>
                    <a:gd name="T5" fmla="*/ 130 h 439"/>
                    <a:gd name="T6" fmla="*/ 2 w 359"/>
                    <a:gd name="T7" fmla="*/ 145 h 439"/>
                    <a:gd name="T8" fmla="*/ 1 w 359"/>
                    <a:gd name="T9" fmla="*/ 161 h 439"/>
                    <a:gd name="T10" fmla="*/ 1 w 359"/>
                    <a:gd name="T11" fmla="*/ 171 h 439"/>
                    <a:gd name="T12" fmla="*/ 0 w 359"/>
                    <a:gd name="T13" fmla="*/ 183 h 439"/>
                    <a:gd name="T14" fmla="*/ 0 w 359"/>
                    <a:gd name="T15" fmla="*/ 194 h 439"/>
                    <a:gd name="T16" fmla="*/ 1 w 359"/>
                    <a:gd name="T17" fmla="*/ 205 h 439"/>
                    <a:gd name="T18" fmla="*/ 3 w 359"/>
                    <a:gd name="T19" fmla="*/ 211 h 439"/>
                    <a:gd name="T20" fmla="*/ 7 w 359"/>
                    <a:gd name="T21" fmla="*/ 217 h 439"/>
                    <a:gd name="T22" fmla="*/ 10 w 359"/>
                    <a:gd name="T23" fmla="*/ 223 h 439"/>
                    <a:gd name="T24" fmla="*/ 13 w 359"/>
                    <a:gd name="T25" fmla="*/ 230 h 439"/>
                    <a:gd name="T26" fmla="*/ 14 w 359"/>
                    <a:gd name="T27" fmla="*/ 239 h 439"/>
                    <a:gd name="T28" fmla="*/ 15 w 359"/>
                    <a:gd name="T29" fmla="*/ 248 h 439"/>
                    <a:gd name="T30" fmla="*/ 14 w 359"/>
                    <a:gd name="T31" fmla="*/ 257 h 439"/>
                    <a:gd name="T32" fmla="*/ 13 w 359"/>
                    <a:gd name="T33" fmla="*/ 266 h 439"/>
                    <a:gd name="T34" fmla="*/ 13 w 359"/>
                    <a:gd name="T35" fmla="*/ 273 h 439"/>
                    <a:gd name="T36" fmla="*/ 11 w 359"/>
                    <a:gd name="T37" fmla="*/ 286 h 439"/>
                    <a:gd name="T38" fmla="*/ 10 w 359"/>
                    <a:gd name="T39" fmla="*/ 299 h 439"/>
                    <a:gd name="T40" fmla="*/ 10 w 359"/>
                    <a:gd name="T41" fmla="*/ 307 h 439"/>
                    <a:gd name="T42" fmla="*/ 11 w 359"/>
                    <a:gd name="T43" fmla="*/ 312 h 439"/>
                    <a:gd name="T44" fmla="*/ 14 w 359"/>
                    <a:gd name="T45" fmla="*/ 315 h 439"/>
                    <a:gd name="T46" fmla="*/ 17 w 359"/>
                    <a:gd name="T47" fmla="*/ 319 h 439"/>
                    <a:gd name="T48" fmla="*/ 19 w 359"/>
                    <a:gd name="T49" fmla="*/ 322 h 439"/>
                    <a:gd name="T50" fmla="*/ 18 w 359"/>
                    <a:gd name="T51" fmla="*/ 328 h 439"/>
                    <a:gd name="T52" fmla="*/ 18 w 359"/>
                    <a:gd name="T53" fmla="*/ 333 h 439"/>
                    <a:gd name="T54" fmla="*/ 19 w 359"/>
                    <a:gd name="T55" fmla="*/ 337 h 439"/>
                    <a:gd name="T56" fmla="*/ 20 w 359"/>
                    <a:gd name="T57" fmla="*/ 344 h 439"/>
                    <a:gd name="T58" fmla="*/ 21 w 359"/>
                    <a:gd name="T59" fmla="*/ 351 h 439"/>
                    <a:gd name="T60" fmla="*/ 23 w 359"/>
                    <a:gd name="T61" fmla="*/ 358 h 439"/>
                    <a:gd name="T62" fmla="*/ 26 w 359"/>
                    <a:gd name="T63" fmla="*/ 364 h 439"/>
                    <a:gd name="T64" fmla="*/ 27 w 359"/>
                    <a:gd name="T65" fmla="*/ 371 h 439"/>
                    <a:gd name="T66" fmla="*/ 26 w 359"/>
                    <a:gd name="T67" fmla="*/ 379 h 439"/>
                    <a:gd name="T68" fmla="*/ 23 w 359"/>
                    <a:gd name="T69" fmla="*/ 386 h 439"/>
                    <a:gd name="T70" fmla="*/ 21 w 359"/>
                    <a:gd name="T71" fmla="*/ 393 h 439"/>
                    <a:gd name="T72" fmla="*/ 21 w 359"/>
                    <a:gd name="T73" fmla="*/ 400 h 439"/>
                    <a:gd name="T74" fmla="*/ 25 w 359"/>
                    <a:gd name="T75" fmla="*/ 408 h 439"/>
                    <a:gd name="T76" fmla="*/ 30 w 359"/>
                    <a:gd name="T77" fmla="*/ 415 h 439"/>
                    <a:gd name="T78" fmla="*/ 37 w 359"/>
                    <a:gd name="T79" fmla="*/ 422 h 439"/>
                    <a:gd name="T80" fmla="*/ 44 w 359"/>
                    <a:gd name="T81" fmla="*/ 427 h 439"/>
                    <a:gd name="T82" fmla="*/ 52 w 359"/>
                    <a:gd name="T83" fmla="*/ 432 h 439"/>
                    <a:gd name="T84" fmla="*/ 59 w 359"/>
                    <a:gd name="T85" fmla="*/ 435 h 439"/>
                    <a:gd name="T86" fmla="*/ 67 w 359"/>
                    <a:gd name="T87" fmla="*/ 438 h 439"/>
                    <a:gd name="T88" fmla="*/ 76 w 359"/>
                    <a:gd name="T89" fmla="*/ 439 h 439"/>
                    <a:gd name="T90" fmla="*/ 192 w 359"/>
                    <a:gd name="T91" fmla="*/ 438 h 439"/>
                    <a:gd name="T92" fmla="*/ 231 w 359"/>
                    <a:gd name="T93" fmla="*/ 412 h 439"/>
                    <a:gd name="T94" fmla="*/ 291 w 359"/>
                    <a:gd name="T95" fmla="*/ 361 h 439"/>
                    <a:gd name="T96" fmla="*/ 324 w 359"/>
                    <a:gd name="T97" fmla="*/ 309 h 439"/>
                    <a:gd name="T98" fmla="*/ 359 w 359"/>
                    <a:gd name="T99" fmla="*/ 214 h 439"/>
                    <a:gd name="T100" fmla="*/ 332 w 359"/>
                    <a:gd name="T101" fmla="*/ 163 h 439"/>
                    <a:gd name="T102" fmla="*/ 225 w 359"/>
                    <a:gd name="T103" fmla="*/ 6 h 439"/>
                    <a:gd name="T104" fmla="*/ 142 w 359"/>
                    <a:gd name="T105" fmla="*/ 0 h 439"/>
                    <a:gd name="T106" fmla="*/ 67 w 359"/>
                    <a:gd name="T107" fmla="*/ 45 h 439"/>
                    <a:gd name="T108" fmla="*/ 59 w 359"/>
                    <a:gd name="T109" fmla="*/ 52 h 439"/>
                    <a:gd name="T110" fmla="*/ 52 w 359"/>
                    <a:gd name="T111" fmla="*/ 58 h 439"/>
                    <a:gd name="T112" fmla="*/ 44 w 359"/>
                    <a:gd name="T113" fmla="*/ 65 h 439"/>
                    <a:gd name="T114" fmla="*/ 37 w 359"/>
                    <a:gd name="T115" fmla="*/ 72 h 439"/>
                    <a:gd name="T116" fmla="*/ 29 w 359"/>
                    <a:gd name="T117" fmla="*/ 80 h 439"/>
                    <a:gd name="T118" fmla="*/ 22 w 359"/>
                    <a:gd name="T119" fmla="*/ 87 h 439"/>
                    <a:gd name="T120" fmla="*/ 15 w 359"/>
                    <a:gd name="T121" fmla="*/ 94 h 439"/>
                    <a:gd name="T122" fmla="*/ 7 w 359"/>
                    <a:gd name="T123" fmla="*/ 101 h 439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359"/>
                    <a:gd name="T187" fmla="*/ 0 h 439"/>
                    <a:gd name="T188" fmla="*/ 359 w 359"/>
                    <a:gd name="T189" fmla="*/ 439 h 439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359" h="439">
                      <a:moveTo>
                        <a:pt x="7" y="101"/>
                      </a:moveTo>
                      <a:lnTo>
                        <a:pt x="5" y="116"/>
                      </a:lnTo>
                      <a:lnTo>
                        <a:pt x="4" y="130"/>
                      </a:lnTo>
                      <a:lnTo>
                        <a:pt x="2" y="145"/>
                      </a:lnTo>
                      <a:lnTo>
                        <a:pt x="1" y="161"/>
                      </a:lnTo>
                      <a:lnTo>
                        <a:pt x="1" y="171"/>
                      </a:lnTo>
                      <a:lnTo>
                        <a:pt x="0" y="183"/>
                      </a:lnTo>
                      <a:lnTo>
                        <a:pt x="0" y="194"/>
                      </a:lnTo>
                      <a:lnTo>
                        <a:pt x="1" y="205"/>
                      </a:lnTo>
                      <a:lnTo>
                        <a:pt x="3" y="211"/>
                      </a:lnTo>
                      <a:lnTo>
                        <a:pt x="7" y="217"/>
                      </a:lnTo>
                      <a:lnTo>
                        <a:pt x="10" y="223"/>
                      </a:lnTo>
                      <a:lnTo>
                        <a:pt x="13" y="230"/>
                      </a:lnTo>
                      <a:lnTo>
                        <a:pt x="14" y="239"/>
                      </a:lnTo>
                      <a:lnTo>
                        <a:pt x="15" y="248"/>
                      </a:lnTo>
                      <a:lnTo>
                        <a:pt x="14" y="257"/>
                      </a:lnTo>
                      <a:lnTo>
                        <a:pt x="13" y="266"/>
                      </a:lnTo>
                      <a:lnTo>
                        <a:pt x="13" y="273"/>
                      </a:lnTo>
                      <a:lnTo>
                        <a:pt x="11" y="286"/>
                      </a:lnTo>
                      <a:lnTo>
                        <a:pt x="10" y="299"/>
                      </a:lnTo>
                      <a:lnTo>
                        <a:pt x="10" y="307"/>
                      </a:lnTo>
                      <a:lnTo>
                        <a:pt x="11" y="312"/>
                      </a:lnTo>
                      <a:lnTo>
                        <a:pt x="14" y="315"/>
                      </a:lnTo>
                      <a:lnTo>
                        <a:pt x="17" y="319"/>
                      </a:lnTo>
                      <a:lnTo>
                        <a:pt x="19" y="322"/>
                      </a:lnTo>
                      <a:lnTo>
                        <a:pt x="18" y="328"/>
                      </a:lnTo>
                      <a:lnTo>
                        <a:pt x="18" y="333"/>
                      </a:lnTo>
                      <a:lnTo>
                        <a:pt x="19" y="337"/>
                      </a:lnTo>
                      <a:lnTo>
                        <a:pt x="20" y="344"/>
                      </a:lnTo>
                      <a:lnTo>
                        <a:pt x="21" y="351"/>
                      </a:lnTo>
                      <a:lnTo>
                        <a:pt x="23" y="358"/>
                      </a:lnTo>
                      <a:lnTo>
                        <a:pt x="26" y="364"/>
                      </a:lnTo>
                      <a:lnTo>
                        <a:pt x="27" y="371"/>
                      </a:lnTo>
                      <a:lnTo>
                        <a:pt x="26" y="379"/>
                      </a:lnTo>
                      <a:lnTo>
                        <a:pt x="23" y="386"/>
                      </a:lnTo>
                      <a:lnTo>
                        <a:pt x="21" y="393"/>
                      </a:lnTo>
                      <a:lnTo>
                        <a:pt x="21" y="400"/>
                      </a:lnTo>
                      <a:lnTo>
                        <a:pt x="25" y="408"/>
                      </a:lnTo>
                      <a:lnTo>
                        <a:pt x="30" y="415"/>
                      </a:lnTo>
                      <a:lnTo>
                        <a:pt x="37" y="422"/>
                      </a:lnTo>
                      <a:lnTo>
                        <a:pt x="44" y="427"/>
                      </a:lnTo>
                      <a:lnTo>
                        <a:pt x="52" y="432"/>
                      </a:lnTo>
                      <a:lnTo>
                        <a:pt x="59" y="435"/>
                      </a:lnTo>
                      <a:lnTo>
                        <a:pt x="67" y="438"/>
                      </a:lnTo>
                      <a:lnTo>
                        <a:pt x="76" y="439"/>
                      </a:lnTo>
                      <a:lnTo>
                        <a:pt x="192" y="438"/>
                      </a:lnTo>
                      <a:lnTo>
                        <a:pt x="231" y="412"/>
                      </a:lnTo>
                      <a:lnTo>
                        <a:pt x="291" y="361"/>
                      </a:lnTo>
                      <a:lnTo>
                        <a:pt x="324" y="309"/>
                      </a:lnTo>
                      <a:lnTo>
                        <a:pt x="359" y="214"/>
                      </a:lnTo>
                      <a:lnTo>
                        <a:pt x="332" y="163"/>
                      </a:lnTo>
                      <a:lnTo>
                        <a:pt x="225" y="6"/>
                      </a:lnTo>
                      <a:lnTo>
                        <a:pt x="142" y="0"/>
                      </a:lnTo>
                      <a:lnTo>
                        <a:pt x="67" y="45"/>
                      </a:lnTo>
                      <a:lnTo>
                        <a:pt x="59" y="52"/>
                      </a:lnTo>
                      <a:lnTo>
                        <a:pt x="52" y="58"/>
                      </a:lnTo>
                      <a:lnTo>
                        <a:pt x="44" y="65"/>
                      </a:lnTo>
                      <a:lnTo>
                        <a:pt x="37" y="72"/>
                      </a:lnTo>
                      <a:lnTo>
                        <a:pt x="29" y="80"/>
                      </a:lnTo>
                      <a:lnTo>
                        <a:pt x="22" y="87"/>
                      </a:lnTo>
                      <a:lnTo>
                        <a:pt x="15" y="94"/>
                      </a:lnTo>
                      <a:lnTo>
                        <a:pt x="7" y="101"/>
                      </a:lnTo>
                      <a:close/>
                    </a:path>
                  </a:pathLst>
                </a:custGeom>
                <a:solidFill>
                  <a:srgbClr val="FFE9C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2" name="Freeform 178"/>
                <p:cNvSpPr>
                  <a:spLocks/>
                </p:cNvSpPr>
                <p:nvPr/>
              </p:nvSpPr>
              <p:spPr bwMode="auto">
                <a:xfrm>
                  <a:off x="3678" y="1133"/>
                  <a:ext cx="13" cy="2"/>
                </a:xfrm>
                <a:custGeom>
                  <a:avLst/>
                  <a:gdLst>
                    <a:gd name="T0" fmla="*/ 0 w 34"/>
                    <a:gd name="T1" fmla="*/ 7 h 7"/>
                    <a:gd name="T2" fmla="*/ 0 w 34"/>
                    <a:gd name="T3" fmla="*/ 6 h 7"/>
                    <a:gd name="T4" fmla="*/ 0 w 34"/>
                    <a:gd name="T5" fmla="*/ 3 h 7"/>
                    <a:gd name="T6" fmla="*/ 0 w 34"/>
                    <a:gd name="T7" fmla="*/ 2 h 7"/>
                    <a:gd name="T8" fmla="*/ 0 w 34"/>
                    <a:gd name="T9" fmla="*/ 0 h 7"/>
                    <a:gd name="T10" fmla="*/ 4 w 34"/>
                    <a:gd name="T11" fmla="*/ 0 h 7"/>
                    <a:gd name="T12" fmla="*/ 8 w 34"/>
                    <a:gd name="T13" fmla="*/ 0 h 7"/>
                    <a:gd name="T14" fmla="*/ 13 w 34"/>
                    <a:gd name="T15" fmla="*/ 0 h 7"/>
                    <a:gd name="T16" fmla="*/ 17 w 34"/>
                    <a:gd name="T17" fmla="*/ 2 h 7"/>
                    <a:gd name="T18" fmla="*/ 21 w 34"/>
                    <a:gd name="T19" fmla="*/ 2 h 7"/>
                    <a:gd name="T20" fmla="*/ 26 w 34"/>
                    <a:gd name="T21" fmla="*/ 4 h 7"/>
                    <a:gd name="T22" fmla="*/ 30 w 34"/>
                    <a:gd name="T23" fmla="*/ 5 h 7"/>
                    <a:gd name="T24" fmla="*/ 34 w 34"/>
                    <a:gd name="T25" fmla="*/ 7 h 7"/>
                    <a:gd name="T26" fmla="*/ 0 w 34"/>
                    <a:gd name="T27" fmla="*/ 7 h 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4"/>
                    <a:gd name="T43" fmla="*/ 0 h 7"/>
                    <a:gd name="T44" fmla="*/ 34 w 34"/>
                    <a:gd name="T45" fmla="*/ 7 h 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4" h="7">
                      <a:moveTo>
                        <a:pt x="0" y="7"/>
                      </a:move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7" y="2"/>
                      </a:lnTo>
                      <a:lnTo>
                        <a:pt x="21" y="2"/>
                      </a:lnTo>
                      <a:lnTo>
                        <a:pt x="26" y="4"/>
                      </a:lnTo>
                      <a:lnTo>
                        <a:pt x="30" y="5"/>
                      </a:lnTo>
                      <a:lnTo>
                        <a:pt x="34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3" name="Freeform 179"/>
                <p:cNvSpPr>
                  <a:spLocks/>
                </p:cNvSpPr>
                <p:nvPr/>
              </p:nvSpPr>
              <p:spPr bwMode="auto">
                <a:xfrm>
                  <a:off x="3744" y="1133"/>
                  <a:ext cx="6" cy="2"/>
                </a:xfrm>
                <a:custGeom>
                  <a:avLst/>
                  <a:gdLst>
                    <a:gd name="T0" fmla="*/ 0 w 17"/>
                    <a:gd name="T1" fmla="*/ 10 h 10"/>
                    <a:gd name="T2" fmla="*/ 4 w 17"/>
                    <a:gd name="T3" fmla="*/ 8 h 10"/>
                    <a:gd name="T4" fmla="*/ 17 w 17"/>
                    <a:gd name="T5" fmla="*/ 0 h 10"/>
                    <a:gd name="T6" fmla="*/ 14 w 17"/>
                    <a:gd name="T7" fmla="*/ 10 h 10"/>
                    <a:gd name="T8" fmla="*/ 0 w 17"/>
                    <a:gd name="T9" fmla="*/ 1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0"/>
                    <a:gd name="T17" fmla="*/ 17 w 17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0">
                      <a:moveTo>
                        <a:pt x="0" y="10"/>
                      </a:moveTo>
                      <a:lnTo>
                        <a:pt x="4" y="8"/>
                      </a:lnTo>
                      <a:lnTo>
                        <a:pt x="17" y="0"/>
                      </a:lnTo>
                      <a:lnTo>
                        <a:pt x="14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4" name="Freeform 180"/>
                <p:cNvSpPr>
                  <a:spLocks/>
                </p:cNvSpPr>
                <p:nvPr/>
              </p:nvSpPr>
              <p:spPr bwMode="auto">
                <a:xfrm>
                  <a:off x="3768" y="1092"/>
                  <a:ext cx="25" cy="14"/>
                </a:xfrm>
                <a:custGeom>
                  <a:avLst/>
                  <a:gdLst>
                    <a:gd name="T0" fmla="*/ 0 w 64"/>
                    <a:gd name="T1" fmla="*/ 57 h 57"/>
                    <a:gd name="T2" fmla="*/ 2 w 64"/>
                    <a:gd name="T3" fmla="*/ 42 h 57"/>
                    <a:gd name="T4" fmla="*/ 9 w 64"/>
                    <a:gd name="T5" fmla="*/ 28 h 57"/>
                    <a:gd name="T6" fmla="*/ 19 w 64"/>
                    <a:gd name="T7" fmla="*/ 16 h 57"/>
                    <a:gd name="T8" fmla="*/ 30 w 64"/>
                    <a:gd name="T9" fmla="*/ 4 h 57"/>
                    <a:gd name="T10" fmla="*/ 39 w 64"/>
                    <a:gd name="T11" fmla="*/ 1 h 57"/>
                    <a:gd name="T12" fmla="*/ 47 w 64"/>
                    <a:gd name="T13" fmla="*/ 0 h 57"/>
                    <a:gd name="T14" fmla="*/ 54 w 64"/>
                    <a:gd name="T15" fmla="*/ 1 h 57"/>
                    <a:gd name="T16" fmla="*/ 62 w 64"/>
                    <a:gd name="T17" fmla="*/ 4 h 57"/>
                    <a:gd name="T18" fmla="*/ 64 w 64"/>
                    <a:gd name="T19" fmla="*/ 9 h 57"/>
                    <a:gd name="T20" fmla="*/ 64 w 64"/>
                    <a:gd name="T21" fmla="*/ 12 h 57"/>
                    <a:gd name="T22" fmla="*/ 64 w 64"/>
                    <a:gd name="T23" fmla="*/ 16 h 57"/>
                    <a:gd name="T24" fmla="*/ 62 w 64"/>
                    <a:gd name="T25" fmla="*/ 17 h 57"/>
                    <a:gd name="T26" fmla="*/ 58 w 64"/>
                    <a:gd name="T27" fmla="*/ 15 h 57"/>
                    <a:gd name="T28" fmla="*/ 53 w 64"/>
                    <a:gd name="T29" fmla="*/ 11 h 57"/>
                    <a:gd name="T30" fmla="*/ 49 w 64"/>
                    <a:gd name="T31" fmla="*/ 9 h 57"/>
                    <a:gd name="T32" fmla="*/ 42 w 64"/>
                    <a:gd name="T33" fmla="*/ 10 h 57"/>
                    <a:gd name="T34" fmla="*/ 37 w 64"/>
                    <a:gd name="T35" fmla="*/ 14 h 57"/>
                    <a:gd name="T36" fmla="*/ 32 w 64"/>
                    <a:gd name="T37" fmla="*/ 16 h 57"/>
                    <a:gd name="T38" fmla="*/ 27 w 64"/>
                    <a:gd name="T39" fmla="*/ 19 h 57"/>
                    <a:gd name="T40" fmla="*/ 26 w 64"/>
                    <a:gd name="T41" fmla="*/ 23 h 57"/>
                    <a:gd name="T42" fmla="*/ 29 w 64"/>
                    <a:gd name="T43" fmla="*/ 28 h 57"/>
                    <a:gd name="T44" fmla="*/ 33 w 64"/>
                    <a:gd name="T45" fmla="*/ 33 h 57"/>
                    <a:gd name="T46" fmla="*/ 34 w 64"/>
                    <a:gd name="T47" fmla="*/ 39 h 57"/>
                    <a:gd name="T48" fmla="*/ 32 w 64"/>
                    <a:gd name="T49" fmla="*/ 44 h 57"/>
                    <a:gd name="T50" fmla="*/ 25 w 64"/>
                    <a:gd name="T51" fmla="*/ 50 h 57"/>
                    <a:gd name="T52" fmla="*/ 17 w 64"/>
                    <a:gd name="T53" fmla="*/ 52 h 57"/>
                    <a:gd name="T54" fmla="*/ 9 w 64"/>
                    <a:gd name="T55" fmla="*/ 54 h 57"/>
                    <a:gd name="T56" fmla="*/ 0 w 64"/>
                    <a:gd name="T57" fmla="*/ 57 h 5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4"/>
                    <a:gd name="T88" fmla="*/ 0 h 57"/>
                    <a:gd name="T89" fmla="*/ 64 w 64"/>
                    <a:gd name="T90" fmla="*/ 57 h 5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4" h="57">
                      <a:moveTo>
                        <a:pt x="0" y="57"/>
                      </a:moveTo>
                      <a:lnTo>
                        <a:pt x="2" y="42"/>
                      </a:lnTo>
                      <a:lnTo>
                        <a:pt x="9" y="28"/>
                      </a:lnTo>
                      <a:lnTo>
                        <a:pt x="19" y="16"/>
                      </a:lnTo>
                      <a:lnTo>
                        <a:pt x="30" y="4"/>
                      </a:lnTo>
                      <a:lnTo>
                        <a:pt x="39" y="1"/>
                      </a:lnTo>
                      <a:lnTo>
                        <a:pt x="47" y="0"/>
                      </a:lnTo>
                      <a:lnTo>
                        <a:pt x="54" y="1"/>
                      </a:lnTo>
                      <a:lnTo>
                        <a:pt x="62" y="4"/>
                      </a:lnTo>
                      <a:lnTo>
                        <a:pt x="64" y="9"/>
                      </a:lnTo>
                      <a:lnTo>
                        <a:pt x="64" y="12"/>
                      </a:lnTo>
                      <a:lnTo>
                        <a:pt x="64" y="16"/>
                      </a:lnTo>
                      <a:lnTo>
                        <a:pt x="62" y="17"/>
                      </a:lnTo>
                      <a:lnTo>
                        <a:pt x="58" y="15"/>
                      </a:lnTo>
                      <a:lnTo>
                        <a:pt x="53" y="11"/>
                      </a:lnTo>
                      <a:lnTo>
                        <a:pt x="49" y="9"/>
                      </a:lnTo>
                      <a:lnTo>
                        <a:pt x="42" y="10"/>
                      </a:lnTo>
                      <a:lnTo>
                        <a:pt x="37" y="14"/>
                      </a:lnTo>
                      <a:lnTo>
                        <a:pt x="32" y="16"/>
                      </a:lnTo>
                      <a:lnTo>
                        <a:pt x="27" y="19"/>
                      </a:lnTo>
                      <a:lnTo>
                        <a:pt x="26" y="23"/>
                      </a:lnTo>
                      <a:lnTo>
                        <a:pt x="29" y="28"/>
                      </a:lnTo>
                      <a:lnTo>
                        <a:pt x="33" y="33"/>
                      </a:lnTo>
                      <a:lnTo>
                        <a:pt x="34" y="39"/>
                      </a:lnTo>
                      <a:lnTo>
                        <a:pt x="32" y="44"/>
                      </a:lnTo>
                      <a:lnTo>
                        <a:pt x="25" y="50"/>
                      </a:lnTo>
                      <a:lnTo>
                        <a:pt x="17" y="52"/>
                      </a:lnTo>
                      <a:lnTo>
                        <a:pt x="9" y="54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5" name="Freeform 181"/>
                <p:cNvSpPr>
                  <a:spLocks/>
                </p:cNvSpPr>
                <p:nvPr/>
              </p:nvSpPr>
              <p:spPr bwMode="auto">
                <a:xfrm>
                  <a:off x="3667" y="1092"/>
                  <a:ext cx="51" cy="17"/>
                </a:xfrm>
                <a:custGeom>
                  <a:avLst/>
                  <a:gdLst>
                    <a:gd name="T0" fmla="*/ 79 w 135"/>
                    <a:gd name="T1" fmla="*/ 61 h 66"/>
                    <a:gd name="T2" fmla="*/ 71 w 135"/>
                    <a:gd name="T3" fmla="*/ 49 h 66"/>
                    <a:gd name="T4" fmla="*/ 64 w 135"/>
                    <a:gd name="T5" fmla="*/ 37 h 66"/>
                    <a:gd name="T6" fmla="*/ 55 w 135"/>
                    <a:gd name="T7" fmla="*/ 25 h 66"/>
                    <a:gd name="T8" fmla="*/ 44 w 135"/>
                    <a:gd name="T9" fmla="*/ 23 h 66"/>
                    <a:gd name="T10" fmla="*/ 35 w 135"/>
                    <a:gd name="T11" fmla="*/ 34 h 66"/>
                    <a:gd name="T12" fmla="*/ 30 w 135"/>
                    <a:gd name="T13" fmla="*/ 48 h 66"/>
                    <a:gd name="T14" fmla="*/ 22 w 135"/>
                    <a:gd name="T15" fmla="*/ 56 h 66"/>
                    <a:gd name="T16" fmla="*/ 16 w 135"/>
                    <a:gd name="T17" fmla="*/ 46 h 66"/>
                    <a:gd name="T18" fmla="*/ 12 w 135"/>
                    <a:gd name="T19" fmla="*/ 25 h 66"/>
                    <a:gd name="T20" fmla="*/ 4 w 135"/>
                    <a:gd name="T21" fmla="*/ 11 h 66"/>
                    <a:gd name="T22" fmla="*/ 0 w 135"/>
                    <a:gd name="T23" fmla="*/ 5 h 66"/>
                    <a:gd name="T24" fmla="*/ 9 w 135"/>
                    <a:gd name="T25" fmla="*/ 1 h 66"/>
                    <a:gd name="T26" fmla="*/ 23 w 135"/>
                    <a:gd name="T27" fmla="*/ 5 h 66"/>
                    <a:gd name="T28" fmla="*/ 39 w 135"/>
                    <a:gd name="T29" fmla="*/ 8 h 66"/>
                    <a:gd name="T30" fmla="*/ 52 w 135"/>
                    <a:gd name="T31" fmla="*/ 7 h 66"/>
                    <a:gd name="T32" fmla="*/ 67 w 135"/>
                    <a:gd name="T33" fmla="*/ 5 h 66"/>
                    <a:gd name="T34" fmla="*/ 85 w 135"/>
                    <a:gd name="T35" fmla="*/ 5 h 66"/>
                    <a:gd name="T36" fmla="*/ 103 w 135"/>
                    <a:gd name="T37" fmla="*/ 5 h 66"/>
                    <a:gd name="T38" fmla="*/ 118 w 135"/>
                    <a:gd name="T39" fmla="*/ 8 h 66"/>
                    <a:gd name="T40" fmla="*/ 120 w 135"/>
                    <a:gd name="T41" fmla="*/ 14 h 66"/>
                    <a:gd name="T42" fmla="*/ 110 w 135"/>
                    <a:gd name="T43" fmla="*/ 15 h 66"/>
                    <a:gd name="T44" fmla="*/ 99 w 135"/>
                    <a:gd name="T45" fmla="*/ 14 h 66"/>
                    <a:gd name="T46" fmla="*/ 90 w 135"/>
                    <a:gd name="T47" fmla="*/ 17 h 66"/>
                    <a:gd name="T48" fmla="*/ 91 w 135"/>
                    <a:gd name="T49" fmla="*/ 25 h 66"/>
                    <a:gd name="T50" fmla="*/ 103 w 135"/>
                    <a:gd name="T51" fmla="*/ 30 h 66"/>
                    <a:gd name="T52" fmla="*/ 117 w 135"/>
                    <a:gd name="T53" fmla="*/ 32 h 66"/>
                    <a:gd name="T54" fmla="*/ 131 w 135"/>
                    <a:gd name="T55" fmla="*/ 35 h 66"/>
                    <a:gd name="T56" fmla="*/ 130 w 135"/>
                    <a:gd name="T57" fmla="*/ 41 h 66"/>
                    <a:gd name="T58" fmla="*/ 117 w 135"/>
                    <a:gd name="T59" fmla="*/ 43 h 66"/>
                    <a:gd name="T60" fmla="*/ 103 w 135"/>
                    <a:gd name="T61" fmla="*/ 46 h 66"/>
                    <a:gd name="T62" fmla="*/ 92 w 135"/>
                    <a:gd name="T63" fmla="*/ 50 h 66"/>
                    <a:gd name="T64" fmla="*/ 86 w 135"/>
                    <a:gd name="T65" fmla="*/ 58 h 66"/>
                    <a:gd name="T66" fmla="*/ 86 w 135"/>
                    <a:gd name="T67" fmla="*/ 66 h 6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35"/>
                    <a:gd name="T103" fmla="*/ 0 h 66"/>
                    <a:gd name="T104" fmla="*/ 135 w 135"/>
                    <a:gd name="T105" fmla="*/ 66 h 6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35" h="66">
                      <a:moveTo>
                        <a:pt x="83" y="66"/>
                      </a:moveTo>
                      <a:lnTo>
                        <a:pt x="79" y="61"/>
                      </a:lnTo>
                      <a:lnTo>
                        <a:pt x="76" y="55"/>
                      </a:lnTo>
                      <a:lnTo>
                        <a:pt x="71" y="49"/>
                      </a:lnTo>
                      <a:lnTo>
                        <a:pt x="68" y="42"/>
                      </a:lnTo>
                      <a:lnTo>
                        <a:pt x="64" y="37"/>
                      </a:lnTo>
                      <a:lnTo>
                        <a:pt x="59" y="31"/>
                      </a:lnTo>
                      <a:lnTo>
                        <a:pt x="55" y="25"/>
                      </a:lnTo>
                      <a:lnTo>
                        <a:pt x="50" y="21"/>
                      </a:lnTo>
                      <a:lnTo>
                        <a:pt x="44" y="23"/>
                      </a:lnTo>
                      <a:lnTo>
                        <a:pt x="40" y="27"/>
                      </a:lnTo>
                      <a:lnTo>
                        <a:pt x="35" y="34"/>
                      </a:lnTo>
                      <a:lnTo>
                        <a:pt x="33" y="41"/>
                      </a:lnTo>
                      <a:lnTo>
                        <a:pt x="30" y="48"/>
                      </a:lnTo>
                      <a:lnTo>
                        <a:pt x="27" y="53"/>
                      </a:lnTo>
                      <a:lnTo>
                        <a:pt x="22" y="56"/>
                      </a:lnTo>
                      <a:lnTo>
                        <a:pt x="16" y="56"/>
                      </a:lnTo>
                      <a:lnTo>
                        <a:pt x="16" y="46"/>
                      </a:lnTo>
                      <a:lnTo>
                        <a:pt x="15" y="34"/>
                      </a:lnTo>
                      <a:lnTo>
                        <a:pt x="12" y="25"/>
                      </a:lnTo>
                      <a:lnTo>
                        <a:pt x="7" y="16"/>
                      </a:lnTo>
                      <a:lnTo>
                        <a:pt x="4" y="11"/>
                      </a:lnTo>
                      <a:lnTo>
                        <a:pt x="2" y="8"/>
                      </a:lnTo>
                      <a:lnTo>
                        <a:pt x="0" y="5"/>
                      </a:lnTo>
                      <a:lnTo>
                        <a:pt x="2" y="0"/>
                      </a:lnTo>
                      <a:lnTo>
                        <a:pt x="9" y="1"/>
                      </a:lnTo>
                      <a:lnTo>
                        <a:pt x="16" y="2"/>
                      </a:lnTo>
                      <a:lnTo>
                        <a:pt x="23" y="5"/>
                      </a:lnTo>
                      <a:lnTo>
                        <a:pt x="31" y="7"/>
                      </a:lnTo>
                      <a:lnTo>
                        <a:pt x="39" y="8"/>
                      </a:lnTo>
                      <a:lnTo>
                        <a:pt x="45" y="8"/>
                      </a:lnTo>
                      <a:lnTo>
                        <a:pt x="52" y="7"/>
                      </a:lnTo>
                      <a:lnTo>
                        <a:pt x="58" y="3"/>
                      </a:lnTo>
                      <a:lnTo>
                        <a:pt x="67" y="5"/>
                      </a:lnTo>
                      <a:lnTo>
                        <a:pt x="76" y="5"/>
                      </a:lnTo>
                      <a:lnTo>
                        <a:pt x="85" y="5"/>
                      </a:lnTo>
                      <a:lnTo>
                        <a:pt x="94" y="3"/>
                      </a:lnTo>
                      <a:lnTo>
                        <a:pt x="103" y="5"/>
                      </a:lnTo>
                      <a:lnTo>
                        <a:pt x="111" y="6"/>
                      </a:lnTo>
                      <a:lnTo>
                        <a:pt x="118" y="8"/>
                      </a:lnTo>
                      <a:lnTo>
                        <a:pt x="124" y="11"/>
                      </a:lnTo>
                      <a:lnTo>
                        <a:pt x="120" y="14"/>
                      </a:lnTo>
                      <a:lnTo>
                        <a:pt x="116" y="15"/>
                      </a:lnTo>
                      <a:lnTo>
                        <a:pt x="110" y="15"/>
                      </a:lnTo>
                      <a:lnTo>
                        <a:pt x="105" y="14"/>
                      </a:lnTo>
                      <a:lnTo>
                        <a:pt x="99" y="14"/>
                      </a:lnTo>
                      <a:lnTo>
                        <a:pt x="95" y="15"/>
                      </a:lnTo>
                      <a:lnTo>
                        <a:pt x="90" y="17"/>
                      </a:lnTo>
                      <a:lnTo>
                        <a:pt x="86" y="21"/>
                      </a:lnTo>
                      <a:lnTo>
                        <a:pt x="91" y="25"/>
                      </a:lnTo>
                      <a:lnTo>
                        <a:pt x="96" y="29"/>
                      </a:lnTo>
                      <a:lnTo>
                        <a:pt x="103" y="30"/>
                      </a:lnTo>
                      <a:lnTo>
                        <a:pt x="110" y="31"/>
                      </a:lnTo>
                      <a:lnTo>
                        <a:pt x="117" y="32"/>
                      </a:lnTo>
                      <a:lnTo>
                        <a:pt x="124" y="34"/>
                      </a:lnTo>
                      <a:lnTo>
                        <a:pt x="131" y="35"/>
                      </a:lnTo>
                      <a:lnTo>
                        <a:pt x="135" y="39"/>
                      </a:lnTo>
                      <a:lnTo>
                        <a:pt x="130" y="41"/>
                      </a:lnTo>
                      <a:lnTo>
                        <a:pt x="123" y="42"/>
                      </a:lnTo>
                      <a:lnTo>
                        <a:pt x="117" y="43"/>
                      </a:lnTo>
                      <a:lnTo>
                        <a:pt x="110" y="45"/>
                      </a:lnTo>
                      <a:lnTo>
                        <a:pt x="103" y="46"/>
                      </a:lnTo>
                      <a:lnTo>
                        <a:pt x="97" y="48"/>
                      </a:lnTo>
                      <a:lnTo>
                        <a:pt x="92" y="50"/>
                      </a:lnTo>
                      <a:lnTo>
                        <a:pt x="87" y="55"/>
                      </a:lnTo>
                      <a:lnTo>
                        <a:pt x="86" y="58"/>
                      </a:lnTo>
                      <a:lnTo>
                        <a:pt x="87" y="62"/>
                      </a:lnTo>
                      <a:lnTo>
                        <a:pt x="86" y="66"/>
                      </a:lnTo>
                      <a:lnTo>
                        <a:pt x="83" y="66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6" name="Freeform 182"/>
                <p:cNvSpPr>
                  <a:spLocks/>
                </p:cNvSpPr>
                <p:nvPr/>
              </p:nvSpPr>
              <p:spPr bwMode="auto">
                <a:xfrm>
                  <a:off x="3672" y="1117"/>
                  <a:ext cx="16" cy="4"/>
                </a:xfrm>
                <a:custGeom>
                  <a:avLst/>
                  <a:gdLst>
                    <a:gd name="T0" fmla="*/ 35 w 40"/>
                    <a:gd name="T1" fmla="*/ 14 h 14"/>
                    <a:gd name="T2" fmla="*/ 31 w 40"/>
                    <a:gd name="T3" fmla="*/ 14 h 14"/>
                    <a:gd name="T4" fmla="*/ 27 w 40"/>
                    <a:gd name="T5" fmla="*/ 14 h 14"/>
                    <a:gd name="T6" fmla="*/ 22 w 40"/>
                    <a:gd name="T7" fmla="*/ 14 h 14"/>
                    <a:gd name="T8" fmla="*/ 17 w 40"/>
                    <a:gd name="T9" fmla="*/ 14 h 14"/>
                    <a:gd name="T10" fmla="*/ 13 w 40"/>
                    <a:gd name="T11" fmla="*/ 13 h 14"/>
                    <a:gd name="T12" fmla="*/ 8 w 40"/>
                    <a:gd name="T13" fmla="*/ 12 h 14"/>
                    <a:gd name="T14" fmla="*/ 4 w 40"/>
                    <a:gd name="T15" fmla="*/ 11 h 14"/>
                    <a:gd name="T16" fmla="*/ 0 w 40"/>
                    <a:gd name="T17" fmla="*/ 9 h 14"/>
                    <a:gd name="T18" fmla="*/ 3 w 40"/>
                    <a:gd name="T19" fmla="*/ 5 h 14"/>
                    <a:gd name="T20" fmla="*/ 7 w 40"/>
                    <a:gd name="T21" fmla="*/ 2 h 14"/>
                    <a:gd name="T22" fmla="*/ 12 w 40"/>
                    <a:gd name="T23" fmla="*/ 1 h 14"/>
                    <a:gd name="T24" fmla="*/ 18 w 40"/>
                    <a:gd name="T25" fmla="*/ 0 h 14"/>
                    <a:gd name="T26" fmla="*/ 24 w 40"/>
                    <a:gd name="T27" fmla="*/ 1 h 14"/>
                    <a:gd name="T28" fmla="*/ 29 w 40"/>
                    <a:gd name="T29" fmla="*/ 2 h 14"/>
                    <a:gd name="T30" fmla="*/ 34 w 40"/>
                    <a:gd name="T31" fmla="*/ 3 h 14"/>
                    <a:gd name="T32" fmla="*/ 40 w 40"/>
                    <a:gd name="T33" fmla="*/ 5 h 14"/>
                    <a:gd name="T34" fmla="*/ 40 w 40"/>
                    <a:gd name="T35" fmla="*/ 10 h 14"/>
                    <a:gd name="T36" fmla="*/ 40 w 40"/>
                    <a:gd name="T37" fmla="*/ 13 h 14"/>
                    <a:gd name="T38" fmla="*/ 38 w 40"/>
                    <a:gd name="T39" fmla="*/ 14 h 14"/>
                    <a:gd name="T40" fmla="*/ 35 w 40"/>
                    <a:gd name="T41" fmla="*/ 14 h 1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0"/>
                    <a:gd name="T64" fmla="*/ 0 h 14"/>
                    <a:gd name="T65" fmla="*/ 40 w 40"/>
                    <a:gd name="T66" fmla="*/ 14 h 1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0" h="14">
                      <a:moveTo>
                        <a:pt x="35" y="14"/>
                      </a:moveTo>
                      <a:lnTo>
                        <a:pt x="31" y="14"/>
                      </a:lnTo>
                      <a:lnTo>
                        <a:pt x="27" y="14"/>
                      </a:lnTo>
                      <a:lnTo>
                        <a:pt x="22" y="14"/>
                      </a:lnTo>
                      <a:lnTo>
                        <a:pt x="17" y="14"/>
                      </a:lnTo>
                      <a:lnTo>
                        <a:pt x="13" y="13"/>
                      </a:lnTo>
                      <a:lnTo>
                        <a:pt x="8" y="12"/>
                      </a:lnTo>
                      <a:lnTo>
                        <a:pt x="4" y="11"/>
                      </a:lnTo>
                      <a:lnTo>
                        <a:pt x="0" y="9"/>
                      </a:lnTo>
                      <a:lnTo>
                        <a:pt x="3" y="5"/>
                      </a:lnTo>
                      <a:lnTo>
                        <a:pt x="7" y="2"/>
                      </a:lnTo>
                      <a:lnTo>
                        <a:pt x="12" y="1"/>
                      </a:lnTo>
                      <a:lnTo>
                        <a:pt x="18" y="0"/>
                      </a:lnTo>
                      <a:lnTo>
                        <a:pt x="24" y="1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40" y="5"/>
                      </a:lnTo>
                      <a:lnTo>
                        <a:pt x="40" y="10"/>
                      </a:lnTo>
                      <a:lnTo>
                        <a:pt x="40" y="13"/>
                      </a:lnTo>
                      <a:lnTo>
                        <a:pt x="38" y="14"/>
                      </a:lnTo>
                      <a:lnTo>
                        <a:pt x="35" y="14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7" name="Freeform 183"/>
                <p:cNvSpPr>
                  <a:spLocks/>
                </p:cNvSpPr>
                <p:nvPr/>
              </p:nvSpPr>
              <p:spPr bwMode="auto">
                <a:xfrm>
                  <a:off x="3760" y="1116"/>
                  <a:ext cx="14" cy="14"/>
                </a:xfrm>
                <a:custGeom>
                  <a:avLst/>
                  <a:gdLst>
                    <a:gd name="T0" fmla="*/ 0 w 37"/>
                    <a:gd name="T1" fmla="*/ 57 h 57"/>
                    <a:gd name="T2" fmla="*/ 10 w 37"/>
                    <a:gd name="T3" fmla="*/ 0 h 57"/>
                    <a:gd name="T4" fmla="*/ 16 w 37"/>
                    <a:gd name="T5" fmla="*/ 5 h 57"/>
                    <a:gd name="T6" fmla="*/ 23 w 37"/>
                    <a:gd name="T7" fmla="*/ 9 h 57"/>
                    <a:gd name="T8" fmla="*/ 30 w 37"/>
                    <a:gd name="T9" fmla="*/ 10 h 57"/>
                    <a:gd name="T10" fmla="*/ 37 w 37"/>
                    <a:gd name="T11" fmla="*/ 10 h 57"/>
                    <a:gd name="T12" fmla="*/ 33 w 37"/>
                    <a:gd name="T13" fmla="*/ 16 h 57"/>
                    <a:gd name="T14" fmla="*/ 30 w 37"/>
                    <a:gd name="T15" fmla="*/ 23 h 57"/>
                    <a:gd name="T16" fmla="*/ 25 w 37"/>
                    <a:gd name="T17" fmla="*/ 29 h 57"/>
                    <a:gd name="T18" fmla="*/ 22 w 37"/>
                    <a:gd name="T19" fmla="*/ 36 h 57"/>
                    <a:gd name="T20" fmla="*/ 18 w 37"/>
                    <a:gd name="T21" fmla="*/ 42 h 57"/>
                    <a:gd name="T22" fmla="*/ 12 w 37"/>
                    <a:gd name="T23" fmla="*/ 48 h 57"/>
                    <a:gd name="T24" fmla="*/ 7 w 37"/>
                    <a:gd name="T25" fmla="*/ 53 h 57"/>
                    <a:gd name="T26" fmla="*/ 0 w 37"/>
                    <a:gd name="T27" fmla="*/ 57 h 5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7"/>
                    <a:gd name="T43" fmla="*/ 0 h 57"/>
                    <a:gd name="T44" fmla="*/ 37 w 37"/>
                    <a:gd name="T45" fmla="*/ 57 h 5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7" h="57">
                      <a:moveTo>
                        <a:pt x="0" y="57"/>
                      </a:moveTo>
                      <a:lnTo>
                        <a:pt x="10" y="0"/>
                      </a:lnTo>
                      <a:lnTo>
                        <a:pt x="16" y="5"/>
                      </a:lnTo>
                      <a:lnTo>
                        <a:pt x="23" y="9"/>
                      </a:lnTo>
                      <a:lnTo>
                        <a:pt x="30" y="10"/>
                      </a:lnTo>
                      <a:lnTo>
                        <a:pt x="37" y="10"/>
                      </a:lnTo>
                      <a:lnTo>
                        <a:pt x="33" y="16"/>
                      </a:lnTo>
                      <a:lnTo>
                        <a:pt x="30" y="23"/>
                      </a:lnTo>
                      <a:lnTo>
                        <a:pt x="25" y="29"/>
                      </a:lnTo>
                      <a:lnTo>
                        <a:pt x="22" y="36"/>
                      </a:lnTo>
                      <a:lnTo>
                        <a:pt x="18" y="42"/>
                      </a:lnTo>
                      <a:lnTo>
                        <a:pt x="12" y="48"/>
                      </a:lnTo>
                      <a:lnTo>
                        <a:pt x="7" y="53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8" name="Freeform 184"/>
                <p:cNvSpPr>
                  <a:spLocks/>
                </p:cNvSpPr>
                <p:nvPr/>
              </p:nvSpPr>
              <p:spPr bwMode="auto">
                <a:xfrm>
                  <a:off x="3675" y="1127"/>
                  <a:ext cx="20" cy="4"/>
                </a:xfrm>
                <a:custGeom>
                  <a:avLst/>
                  <a:gdLst>
                    <a:gd name="T0" fmla="*/ 53 w 53"/>
                    <a:gd name="T1" fmla="*/ 19 h 19"/>
                    <a:gd name="T2" fmla="*/ 47 w 53"/>
                    <a:gd name="T3" fmla="*/ 19 h 19"/>
                    <a:gd name="T4" fmla="*/ 40 w 53"/>
                    <a:gd name="T5" fmla="*/ 19 h 19"/>
                    <a:gd name="T6" fmla="*/ 33 w 53"/>
                    <a:gd name="T7" fmla="*/ 19 h 19"/>
                    <a:gd name="T8" fmla="*/ 26 w 53"/>
                    <a:gd name="T9" fmla="*/ 18 h 19"/>
                    <a:gd name="T10" fmla="*/ 19 w 53"/>
                    <a:gd name="T11" fmla="*/ 17 h 19"/>
                    <a:gd name="T12" fmla="*/ 12 w 53"/>
                    <a:gd name="T13" fmla="*/ 16 h 19"/>
                    <a:gd name="T14" fmla="*/ 7 w 53"/>
                    <a:gd name="T15" fmla="*/ 14 h 19"/>
                    <a:gd name="T16" fmla="*/ 1 w 53"/>
                    <a:gd name="T17" fmla="*/ 11 h 19"/>
                    <a:gd name="T18" fmla="*/ 0 w 53"/>
                    <a:gd name="T19" fmla="*/ 8 h 19"/>
                    <a:gd name="T20" fmla="*/ 0 w 53"/>
                    <a:gd name="T21" fmla="*/ 4 h 19"/>
                    <a:gd name="T22" fmla="*/ 0 w 53"/>
                    <a:gd name="T23" fmla="*/ 0 h 19"/>
                    <a:gd name="T24" fmla="*/ 1 w 53"/>
                    <a:gd name="T25" fmla="*/ 0 h 19"/>
                    <a:gd name="T26" fmla="*/ 9 w 53"/>
                    <a:gd name="T27" fmla="*/ 0 h 19"/>
                    <a:gd name="T28" fmla="*/ 18 w 53"/>
                    <a:gd name="T29" fmla="*/ 1 h 19"/>
                    <a:gd name="T30" fmla="*/ 26 w 53"/>
                    <a:gd name="T31" fmla="*/ 4 h 19"/>
                    <a:gd name="T32" fmla="*/ 34 w 53"/>
                    <a:gd name="T33" fmla="*/ 6 h 19"/>
                    <a:gd name="T34" fmla="*/ 41 w 53"/>
                    <a:gd name="T35" fmla="*/ 9 h 19"/>
                    <a:gd name="T36" fmla="*/ 47 w 53"/>
                    <a:gd name="T37" fmla="*/ 13 h 19"/>
                    <a:gd name="T38" fmla="*/ 51 w 53"/>
                    <a:gd name="T39" fmla="*/ 16 h 19"/>
                    <a:gd name="T40" fmla="*/ 53 w 53"/>
                    <a:gd name="T41" fmla="*/ 19 h 1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3"/>
                    <a:gd name="T64" fmla="*/ 0 h 19"/>
                    <a:gd name="T65" fmla="*/ 53 w 53"/>
                    <a:gd name="T66" fmla="*/ 19 h 1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3" h="19">
                      <a:moveTo>
                        <a:pt x="53" y="19"/>
                      </a:moveTo>
                      <a:lnTo>
                        <a:pt x="47" y="19"/>
                      </a:lnTo>
                      <a:lnTo>
                        <a:pt x="40" y="19"/>
                      </a:lnTo>
                      <a:lnTo>
                        <a:pt x="33" y="19"/>
                      </a:lnTo>
                      <a:lnTo>
                        <a:pt x="26" y="18"/>
                      </a:lnTo>
                      <a:lnTo>
                        <a:pt x="19" y="17"/>
                      </a:lnTo>
                      <a:lnTo>
                        <a:pt x="12" y="16"/>
                      </a:lnTo>
                      <a:lnTo>
                        <a:pt x="7" y="14"/>
                      </a:lnTo>
                      <a:lnTo>
                        <a:pt x="1" y="11"/>
                      </a:lnTo>
                      <a:lnTo>
                        <a:pt x="0" y="8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9" y="0"/>
                      </a:lnTo>
                      <a:lnTo>
                        <a:pt x="18" y="1"/>
                      </a:lnTo>
                      <a:lnTo>
                        <a:pt x="26" y="4"/>
                      </a:lnTo>
                      <a:lnTo>
                        <a:pt x="34" y="6"/>
                      </a:lnTo>
                      <a:lnTo>
                        <a:pt x="41" y="9"/>
                      </a:lnTo>
                      <a:lnTo>
                        <a:pt x="47" y="13"/>
                      </a:lnTo>
                      <a:lnTo>
                        <a:pt x="51" y="16"/>
                      </a:lnTo>
                      <a:lnTo>
                        <a:pt x="53" y="19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9" name="Freeform 185"/>
                <p:cNvSpPr>
                  <a:spLocks/>
                </p:cNvSpPr>
                <p:nvPr/>
              </p:nvSpPr>
              <p:spPr bwMode="auto">
                <a:xfrm>
                  <a:off x="3678" y="1135"/>
                  <a:ext cx="13" cy="2"/>
                </a:xfrm>
                <a:custGeom>
                  <a:avLst/>
                  <a:gdLst>
                    <a:gd name="T0" fmla="*/ 0 w 34"/>
                    <a:gd name="T1" fmla="*/ 0 h 7"/>
                    <a:gd name="T2" fmla="*/ 1 w 34"/>
                    <a:gd name="T3" fmla="*/ 1 h 7"/>
                    <a:gd name="T4" fmla="*/ 6 w 34"/>
                    <a:gd name="T5" fmla="*/ 6 h 7"/>
                    <a:gd name="T6" fmla="*/ 15 w 34"/>
                    <a:gd name="T7" fmla="*/ 7 h 7"/>
                    <a:gd name="T8" fmla="*/ 24 w 34"/>
                    <a:gd name="T9" fmla="*/ 6 h 7"/>
                    <a:gd name="T10" fmla="*/ 31 w 34"/>
                    <a:gd name="T11" fmla="*/ 6 h 7"/>
                    <a:gd name="T12" fmla="*/ 33 w 34"/>
                    <a:gd name="T13" fmla="*/ 7 h 7"/>
                    <a:gd name="T14" fmla="*/ 34 w 34"/>
                    <a:gd name="T15" fmla="*/ 6 h 7"/>
                    <a:gd name="T16" fmla="*/ 34 w 34"/>
                    <a:gd name="T17" fmla="*/ 4 h 7"/>
                    <a:gd name="T18" fmla="*/ 34 w 34"/>
                    <a:gd name="T19" fmla="*/ 0 h 7"/>
                    <a:gd name="T20" fmla="*/ 34 w 34"/>
                    <a:gd name="T21" fmla="*/ 0 h 7"/>
                    <a:gd name="T22" fmla="*/ 0 w 34"/>
                    <a:gd name="T23" fmla="*/ 0 h 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4"/>
                    <a:gd name="T37" fmla="*/ 0 h 7"/>
                    <a:gd name="T38" fmla="*/ 34 w 34"/>
                    <a:gd name="T39" fmla="*/ 7 h 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4" h="7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6" y="6"/>
                      </a:lnTo>
                      <a:lnTo>
                        <a:pt x="15" y="7"/>
                      </a:lnTo>
                      <a:lnTo>
                        <a:pt x="24" y="6"/>
                      </a:lnTo>
                      <a:lnTo>
                        <a:pt x="31" y="6"/>
                      </a:lnTo>
                      <a:lnTo>
                        <a:pt x="33" y="7"/>
                      </a:lnTo>
                      <a:lnTo>
                        <a:pt x="34" y="6"/>
                      </a:lnTo>
                      <a:lnTo>
                        <a:pt x="34" y="4"/>
                      </a:lnTo>
                      <a:lnTo>
                        <a:pt x="3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" name="Freeform 186"/>
                <p:cNvSpPr>
                  <a:spLocks/>
                </p:cNvSpPr>
                <p:nvPr/>
              </p:nvSpPr>
              <p:spPr bwMode="auto">
                <a:xfrm>
                  <a:off x="3680" y="1135"/>
                  <a:ext cx="69" cy="29"/>
                </a:xfrm>
                <a:custGeom>
                  <a:avLst/>
                  <a:gdLst>
                    <a:gd name="T0" fmla="*/ 168 w 182"/>
                    <a:gd name="T1" fmla="*/ 0 h 115"/>
                    <a:gd name="T2" fmla="*/ 158 w 182"/>
                    <a:gd name="T3" fmla="*/ 6 h 115"/>
                    <a:gd name="T4" fmla="*/ 144 w 182"/>
                    <a:gd name="T5" fmla="*/ 15 h 115"/>
                    <a:gd name="T6" fmla="*/ 130 w 182"/>
                    <a:gd name="T7" fmla="*/ 23 h 115"/>
                    <a:gd name="T8" fmla="*/ 113 w 182"/>
                    <a:gd name="T9" fmla="*/ 31 h 115"/>
                    <a:gd name="T10" fmla="*/ 97 w 182"/>
                    <a:gd name="T11" fmla="*/ 38 h 115"/>
                    <a:gd name="T12" fmla="*/ 80 w 182"/>
                    <a:gd name="T13" fmla="*/ 44 h 115"/>
                    <a:gd name="T14" fmla="*/ 61 w 182"/>
                    <a:gd name="T15" fmla="*/ 48 h 115"/>
                    <a:gd name="T16" fmla="*/ 52 w 182"/>
                    <a:gd name="T17" fmla="*/ 52 h 115"/>
                    <a:gd name="T18" fmla="*/ 45 w 182"/>
                    <a:gd name="T19" fmla="*/ 53 h 115"/>
                    <a:gd name="T20" fmla="*/ 37 w 182"/>
                    <a:gd name="T21" fmla="*/ 52 h 115"/>
                    <a:gd name="T22" fmla="*/ 30 w 182"/>
                    <a:gd name="T23" fmla="*/ 49 h 115"/>
                    <a:gd name="T24" fmla="*/ 22 w 182"/>
                    <a:gd name="T25" fmla="*/ 47 h 115"/>
                    <a:gd name="T26" fmla="*/ 14 w 182"/>
                    <a:gd name="T27" fmla="*/ 45 h 115"/>
                    <a:gd name="T28" fmla="*/ 7 w 182"/>
                    <a:gd name="T29" fmla="*/ 43 h 115"/>
                    <a:gd name="T30" fmla="*/ 0 w 182"/>
                    <a:gd name="T31" fmla="*/ 41 h 115"/>
                    <a:gd name="T32" fmla="*/ 0 w 182"/>
                    <a:gd name="T33" fmla="*/ 43 h 115"/>
                    <a:gd name="T34" fmla="*/ 0 w 182"/>
                    <a:gd name="T35" fmla="*/ 45 h 115"/>
                    <a:gd name="T36" fmla="*/ 1 w 182"/>
                    <a:gd name="T37" fmla="*/ 47 h 115"/>
                    <a:gd name="T38" fmla="*/ 3 w 182"/>
                    <a:gd name="T39" fmla="*/ 49 h 115"/>
                    <a:gd name="T40" fmla="*/ 9 w 182"/>
                    <a:gd name="T41" fmla="*/ 52 h 115"/>
                    <a:gd name="T42" fmla="*/ 14 w 182"/>
                    <a:gd name="T43" fmla="*/ 54 h 115"/>
                    <a:gd name="T44" fmla="*/ 21 w 182"/>
                    <a:gd name="T45" fmla="*/ 56 h 115"/>
                    <a:gd name="T46" fmla="*/ 26 w 182"/>
                    <a:gd name="T47" fmla="*/ 57 h 115"/>
                    <a:gd name="T48" fmla="*/ 32 w 182"/>
                    <a:gd name="T49" fmla="*/ 60 h 115"/>
                    <a:gd name="T50" fmla="*/ 37 w 182"/>
                    <a:gd name="T51" fmla="*/ 63 h 115"/>
                    <a:gd name="T52" fmla="*/ 43 w 182"/>
                    <a:gd name="T53" fmla="*/ 67 h 115"/>
                    <a:gd name="T54" fmla="*/ 46 w 182"/>
                    <a:gd name="T55" fmla="*/ 70 h 115"/>
                    <a:gd name="T56" fmla="*/ 51 w 182"/>
                    <a:gd name="T57" fmla="*/ 80 h 115"/>
                    <a:gd name="T58" fmla="*/ 55 w 182"/>
                    <a:gd name="T59" fmla="*/ 93 h 115"/>
                    <a:gd name="T60" fmla="*/ 58 w 182"/>
                    <a:gd name="T61" fmla="*/ 105 h 115"/>
                    <a:gd name="T62" fmla="*/ 63 w 182"/>
                    <a:gd name="T63" fmla="*/ 115 h 115"/>
                    <a:gd name="T64" fmla="*/ 77 w 182"/>
                    <a:gd name="T65" fmla="*/ 110 h 115"/>
                    <a:gd name="T66" fmla="*/ 92 w 182"/>
                    <a:gd name="T67" fmla="*/ 103 h 115"/>
                    <a:gd name="T68" fmla="*/ 105 w 182"/>
                    <a:gd name="T69" fmla="*/ 97 h 115"/>
                    <a:gd name="T70" fmla="*/ 118 w 182"/>
                    <a:gd name="T71" fmla="*/ 91 h 115"/>
                    <a:gd name="T72" fmla="*/ 130 w 182"/>
                    <a:gd name="T73" fmla="*/ 83 h 115"/>
                    <a:gd name="T74" fmla="*/ 143 w 182"/>
                    <a:gd name="T75" fmla="*/ 76 h 115"/>
                    <a:gd name="T76" fmla="*/ 156 w 182"/>
                    <a:gd name="T77" fmla="*/ 68 h 115"/>
                    <a:gd name="T78" fmla="*/ 170 w 182"/>
                    <a:gd name="T79" fmla="*/ 61 h 115"/>
                    <a:gd name="T80" fmla="*/ 171 w 182"/>
                    <a:gd name="T81" fmla="*/ 41 h 115"/>
                    <a:gd name="T82" fmla="*/ 175 w 182"/>
                    <a:gd name="T83" fmla="*/ 22 h 115"/>
                    <a:gd name="T84" fmla="*/ 181 w 182"/>
                    <a:gd name="T85" fmla="*/ 5 h 115"/>
                    <a:gd name="T86" fmla="*/ 182 w 182"/>
                    <a:gd name="T87" fmla="*/ 0 h 115"/>
                    <a:gd name="T88" fmla="*/ 168 w 182"/>
                    <a:gd name="T89" fmla="*/ 0 h 11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82"/>
                    <a:gd name="T136" fmla="*/ 0 h 115"/>
                    <a:gd name="T137" fmla="*/ 182 w 182"/>
                    <a:gd name="T138" fmla="*/ 115 h 11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82" h="115">
                      <a:moveTo>
                        <a:pt x="168" y="0"/>
                      </a:moveTo>
                      <a:lnTo>
                        <a:pt x="158" y="6"/>
                      </a:lnTo>
                      <a:lnTo>
                        <a:pt x="144" y="15"/>
                      </a:lnTo>
                      <a:lnTo>
                        <a:pt x="130" y="23"/>
                      </a:lnTo>
                      <a:lnTo>
                        <a:pt x="113" y="31"/>
                      </a:lnTo>
                      <a:lnTo>
                        <a:pt x="97" y="38"/>
                      </a:lnTo>
                      <a:lnTo>
                        <a:pt x="80" y="44"/>
                      </a:lnTo>
                      <a:lnTo>
                        <a:pt x="61" y="48"/>
                      </a:lnTo>
                      <a:lnTo>
                        <a:pt x="52" y="52"/>
                      </a:lnTo>
                      <a:lnTo>
                        <a:pt x="45" y="53"/>
                      </a:lnTo>
                      <a:lnTo>
                        <a:pt x="37" y="52"/>
                      </a:lnTo>
                      <a:lnTo>
                        <a:pt x="30" y="49"/>
                      </a:lnTo>
                      <a:lnTo>
                        <a:pt x="22" y="47"/>
                      </a:lnTo>
                      <a:lnTo>
                        <a:pt x="14" y="45"/>
                      </a:lnTo>
                      <a:lnTo>
                        <a:pt x="7" y="43"/>
                      </a:lnTo>
                      <a:lnTo>
                        <a:pt x="0" y="41"/>
                      </a:lnTo>
                      <a:lnTo>
                        <a:pt x="0" y="43"/>
                      </a:lnTo>
                      <a:lnTo>
                        <a:pt x="0" y="45"/>
                      </a:lnTo>
                      <a:lnTo>
                        <a:pt x="1" y="47"/>
                      </a:lnTo>
                      <a:lnTo>
                        <a:pt x="3" y="49"/>
                      </a:lnTo>
                      <a:lnTo>
                        <a:pt x="9" y="52"/>
                      </a:lnTo>
                      <a:lnTo>
                        <a:pt x="14" y="54"/>
                      </a:lnTo>
                      <a:lnTo>
                        <a:pt x="21" y="56"/>
                      </a:lnTo>
                      <a:lnTo>
                        <a:pt x="26" y="57"/>
                      </a:lnTo>
                      <a:lnTo>
                        <a:pt x="32" y="60"/>
                      </a:lnTo>
                      <a:lnTo>
                        <a:pt x="37" y="63"/>
                      </a:lnTo>
                      <a:lnTo>
                        <a:pt x="43" y="67"/>
                      </a:lnTo>
                      <a:lnTo>
                        <a:pt x="46" y="70"/>
                      </a:lnTo>
                      <a:lnTo>
                        <a:pt x="51" y="80"/>
                      </a:lnTo>
                      <a:lnTo>
                        <a:pt x="55" y="93"/>
                      </a:lnTo>
                      <a:lnTo>
                        <a:pt x="58" y="105"/>
                      </a:lnTo>
                      <a:lnTo>
                        <a:pt x="63" y="115"/>
                      </a:lnTo>
                      <a:lnTo>
                        <a:pt x="77" y="110"/>
                      </a:lnTo>
                      <a:lnTo>
                        <a:pt x="92" y="103"/>
                      </a:lnTo>
                      <a:lnTo>
                        <a:pt x="105" y="97"/>
                      </a:lnTo>
                      <a:lnTo>
                        <a:pt x="118" y="91"/>
                      </a:lnTo>
                      <a:lnTo>
                        <a:pt x="130" y="83"/>
                      </a:lnTo>
                      <a:lnTo>
                        <a:pt x="143" y="76"/>
                      </a:lnTo>
                      <a:lnTo>
                        <a:pt x="156" y="68"/>
                      </a:lnTo>
                      <a:lnTo>
                        <a:pt x="170" y="61"/>
                      </a:lnTo>
                      <a:lnTo>
                        <a:pt x="171" y="41"/>
                      </a:lnTo>
                      <a:lnTo>
                        <a:pt x="175" y="22"/>
                      </a:lnTo>
                      <a:lnTo>
                        <a:pt x="181" y="5"/>
                      </a:lnTo>
                      <a:lnTo>
                        <a:pt x="182" y="0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" name="Freeform 187"/>
                <p:cNvSpPr>
                  <a:spLocks/>
                </p:cNvSpPr>
                <p:nvPr/>
              </p:nvSpPr>
              <p:spPr bwMode="auto">
                <a:xfrm>
                  <a:off x="3669" y="1026"/>
                  <a:ext cx="149" cy="110"/>
                </a:xfrm>
                <a:custGeom>
                  <a:avLst/>
                  <a:gdLst>
                    <a:gd name="T0" fmla="*/ 291 w 392"/>
                    <a:gd name="T1" fmla="*/ 428 h 442"/>
                    <a:gd name="T2" fmla="*/ 288 w 392"/>
                    <a:gd name="T3" fmla="*/ 397 h 442"/>
                    <a:gd name="T4" fmla="*/ 276 w 392"/>
                    <a:gd name="T5" fmla="*/ 367 h 442"/>
                    <a:gd name="T6" fmla="*/ 304 w 392"/>
                    <a:gd name="T7" fmla="*/ 339 h 442"/>
                    <a:gd name="T8" fmla="*/ 326 w 392"/>
                    <a:gd name="T9" fmla="*/ 308 h 442"/>
                    <a:gd name="T10" fmla="*/ 336 w 392"/>
                    <a:gd name="T11" fmla="*/ 274 h 442"/>
                    <a:gd name="T12" fmla="*/ 324 w 392"/>
                    <a:gd name="T13" fmla="*/ 258 h 442"/>
                    <a:gd name="T14" fmla="*/ 300 w 392"/>
                    <a:gd name="T15" fmla="*/ 257 h 442"/>
                    <a:gd name="T16" fmla="*/ 278 w 392"/>
                    <a:gd name="T17" fmla="*/ 264 h 442"/>
                    <a:gd name="T18" fmla="*/ 266 w 392"/>
                    <a:gd name="T19" fmla="*/ 284 h 442"/>
                    <a:gd name="T20" fmla="*/ 255 w 392"/>
                    <a:gd name="T21" fmla="*/ 308 h 442"/>
                    <a:gd name="T22" fmla="*/ 237 w 392"/>
                    <a:gd name="T23" fmla="*/ 327 h 442"/>
                    <a:gd name="T24" fmla="*/ 215 w 392"/>
                    <a:gd name="T25" fmla="*/ 323 h 442"/>
                    <a:gd name="T26" fmla="*/ 216 w 392"/>
                    <a:gd name="T27" fmla="*/ 300 h 442"/>
                    <a:gd name="T28" fmla="*/ 227 w 392"/>
                    <a:gd name="T29" fmla="*/ 275 h 442"/>
                    <a:gd name="T30" fmla="*/ 214 w 392"/>
                    <a:gd name="T31" fmla="*/ 256 h 442"/>
                    <a:gd name="T32" fmla="*/ 222 w 392"/>
                    <a:gd name="T33" fmla="*/ 212 h 442"/>
                    <a:gd name="T34" fmla="*/ 208 w 392"/>
                    <a:gd name="T35" fmla="*/ 164 h 442"/>
                    <a:gd name="T36" fmla="*/ 201 w 392"/>
                    <a:gd name="T37" fmla="*/ 130 h 442"/>
                    <a:gd name="T38" fmla="*/ 203 w 392"/>
                    <a:gd name="T39" fmla="*/ 115 h 442"/>
                    <a:gd name="T40" fmla="*/ 195 w 392"/>
                    <a:gd name="T41" fmla="*/ 118 h 442"/>
                    <a:gd name="T42" fmla="*/ 185 w 392"/>
                    <a:gd name="T43" fmla="*/ 118 h 442"/>
                    <a:gd name="T44" fmla="*/ 177 w 392"/>
                    <a:gd name="T45" fmla="*/ 94 h 442"/>
                    <a:gd name="T46" fmla="*/ 155 w 392"/>
                    <a:gd name="T47" fmla="*/ 91 h 442"/>
                    <a:gd name="T48" fmla="*/ 136 w 392"/>
                    <a:gd name="T49" fmla="*/ 90 h 442"/>
                    <a:gd name="T50" fmla="*/ 113 w 392"/>
                    <a:gd name="T51" fmla="*/ 100 h 442"/>
                    <a:gd name="T52" fmla="*/ 87 w 392"/>
                    <a:gd name="T53" fmla="*/ 124 h 442"/>
                    <a:gd name="T54" fmla="*/ 60 w 392"/>
                    <a:gd name="T55" fmla="*/ 150 h 442"/>
                    <a:gd name="T56" fmla="*/ 34 w 392"/>
                    <a:gd name="T57" fmla="*/ 152 h 442"/>
                    <a:gd name="T58" fmla="*/ 20 w 392"/>
                    <a:gd name="T59" fmla="*/ 158 h 442"/>
                    <a:gd name="T60" fmla="*/ 10 w 392"/>
                    <a:gd name="T61" fmla="*/ 168 h 442"/>
                    <a:gd name="T62" fmla="*/ 4 w 392"/>
                    <a:gd name="T63" fmla="*/ 176 h 442"/>
                    <a:gd name="T64" fmla="*/ 2 w 392"/>
                    <a:gd name="T65" fmla="*/ 154 h 442"/>
                    <a:gd name="T66" fmla="*/ 16 w 392"/>
                    <a:gd name="T67" fmla="*/ 118 h 442"/>
                    <a:gd name="T68" fmla="*/ 42 w 392"/>
                    <a:gd name="T69" fmla="*/ 74 h 442"/>
                    <a:gd name="T70" fmla="*/ 78 w 392"/>
                    <a:gd name="T71" fmla="*/ 44 h 442"/>
                    <a:gd name="T72" fmla="*/ 117 w 392"/>
                    <a:gd name="T73" fmla="*/ 36 h 442"/>
                    <a:gd name="T74" fmla="*/ 150 w 392"/>
                    <a:gd name="T75" fmla="*/ 24 h 442"/>
                    <a:gd name="T76" fmla="*/ 182 w 392"/>
                    <a:gd name="T77" fmla="*/ 9 h 442"/>
                    <a:gd name="T78" fmla="*/ 196 w 392"/>
                    <a:gd name="T79" fmla="*/ 1 h 442"/>
                    <a:gd name="T80" fmla="*/ 211 w 392"/>
                    <a:gd name="T81" fmla="*/ 1 h 442"/>
                    <a:gd name="T82" fmla="*/ 235 w 392"/>
                    <a:gd name="T83" fmla="*/ 5 h 442"/>
                    <a:gd name="T84" fmla="*/ 261 w 392"/>
                    <a:gd name="T85" fmla="*/ 19 h 442"/>
                    <a:gd name="T86" fmla="*/ 281 w 392"/>
                    <a:gd name="T87" fmla="*/ 44 h 442"/>
                    <a:gd name="T88" fmla="*/ 309 w 392"/>
                    <a:gd name="T89" fmla="*/ 56 h 442"/>
                    <a:gd name="T90" fmla="*/ 334 w 392"/>
                    <a:gd name="T91" fmla="*/ 71 h 442"/>
                    <a:gd name="T92" fmla="*/ 353 w 392"/>
                    <a:gd name="T93" fmla="*/ 91 h 442"/>
                    <a:gd name="T94" fmla="*/ 377 w 392"/>
                    <a:gd name="T95" fmla="*/ 129 h 442"/>
                    <a:gd name="T96" fmla="*/ 390 w 392"/>
                    <a:gd name="T97" fmla="*/ 171 h 442"/>
                    <a:gd name="T98" fmla="*/ 386 w 392"/>
                    <a:gd name="T99" fmla="*/ 209 h 442"/>
                    <a:gd name="T100" fmla="*/ 381 w 392"/>
                    <a:gd name="T101" fmla="*/ 232 h 442"/>
                    <a:gd name="T102" fmla="*/ 374 w 392"/>
                    <a:gd name="T103" fmla="*/ 311 h 442"/>
                    <a:gd name="T104" fmla="*/ 337 w 392"/>
                    <a:gd name="T105" fmla="*/ 375 h 442"/>
                    <a:gd name="T106" fmla="*/ 313 w 392"/>
                    <a:gd name="T107" fmla="*/ 425 h 442"/>
                    <a:gd name="T108" fmla="*/ 301 w 392"/>
                    <a:gd name="T109" fmla="*/ 442 h 44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392"/>
                    <a:gd name="T166" fmla="*/ 0 h 442"/>
                    <a:gd name="T167" fmla="*/ 392 w 392"/>
                    <a:gd name="T168" fmla="*/ 442 h 442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392" h="442">
                      <a:moveTo>
                        <a:pt x="301" y="442"/>
                      </a:moveTo>
                      <a:lnTo>
                        <a:pt x="295" y="437"/>
                      </a:lnTo>
                      <a:lnTo>
                        <a:pt x="291" y="428"/>
                      </a:lnTo>
                      <a:lnTo>
                        <a:pt x="290" y="418"/>
                      </a:lnTo>
                      <a:lnTo>
                        <a:pt x="289" y="409"/>
                      </a:lnTo>
                      <a:lnTo>
                        <a:pt x="288" y="397"/>
                      </a:lnTo>
                      <a:lnTo>
                        <a:pt x="283" y="387"/>
                      </a:lnTo>
                      <a:lnTo>
                        <a:pt x="277" y="378"/>
                      </a:lnTo>
                      <a:lnTo>
                        <a:pt x="276" y="367"/>
                      </a:lnTo>
                      <a:lnTo>
                        <a:pt x="286" y="357"/>
                      </a:lnTo>
                      <a:lnTo>
                        <a:pt x="296" y="349"/>
                      </a:lnTo>
                      <a:lnTo>
                        <a:pt x="304" y="339"/>
                      </a:lnTo>
                      <a:lnTo>
                        <a:pt x="312" y="330"/>
                      </a:lnTo>
                      <a:lnTo>
                        <a:pt x="320" y="319"/>
                      </a:lnTo>
                      <a:lnTo>
                        <a:pt x="326" y="308"/>
                      </a:lnTo>
                      <a:lnTo>
                        <a:pt x="332" y="296"/>
                      </a:lnTo>
                      <a:lnTo>
                        <a:pt x="336" y="283"/>
                      </a:lnTo>
                      <a:lnTo>
                        <a:pt x="336" y="274"/>
                      </a:lnTo>
                      <a:lnTo>
                        <a:pt x="334" y="266"/>
                      </a:lnTo>
                      <a:lnTo>
                        <a:pt x="329" y="260"/>
                      </a:lnTo>
                      <a:lnTo>
                        <a:pt x="324" y="258"/>
                      </a:lnTo>
                      <a:lnTo>
                        <a:pt x="316" y="257"/>
                      </a:lnTo>
                      <a:lnTo>
                        <a:pt x="308" y="256"/>
                      </a:lnTo>
                      <a:lnTo>
                        <a:pt x="300" y="257"/>
                      </a:lnTo>
                      <a:lnTo>
                        <a:pt x="292" y="258"/>
                      </a:lnTo>
                      <a:lnTo>
                        <a:pt x="285" y="260"/>
                      </a:lnTo>
                      <a:lnTo>
                        <a:pt x="278" y="264"/>
                      </a:lnTo>
                      <a:lnTo>
                        <a:pt x="273" y="268"/>
                      </a:lnTo>
                      <a:lnTo>
                        <a:pt x="270" y="275"/>
                      </a:lnTo>
                      <a:lnTo>
                        <a:pt x="266" y="284"/>
                      </a:lnTo>
                      <a:lnTo>
                        <a:pt x="263" y="292"/>
                      </a:lnTo>
                      <a:lnTo>
                        <a:pt x="260" y="301"/>
                      </a:lnTo>
                      <a:lnTo>
                        <a:pt x="255" y="308"/>
                      </a:lnTo>
                      <a:lnTo>
                        <a:pt x="251" y="316"/>
                      </a:lnTo>
                      <a:lnTo>
                        <a:pt x="245" y="322"/>
                      </a:lnTo>
                      <a:lnTo>
                        <a:pt x="237" y="327"/>
                      </a:lnTo>
                      <a:lnTo>
                        <a:pt x="227" y="329"/>
                      </a:lnTo>
                      <a:lnTo>
                        <a:pt x="220" y="328"/>
                      </a:lnTo>
                      <a:lnTo>
                        <a:pt x="215" y="323"/>
                      </a:lnTo>
                      <a:lnTo>
                        <a:pt x="213" y="317"/>
                      </a:lnTo>
                      <a:lnTo>
                        <a:pt x="214" y="312"/>
                      </a:lnTo>
                      <a:lnTo>
                        <a:pt x="216" y="300"/>
                      </a:lnTo>
                      <a:lnTo>
                        <a:pt x="222" y="291"/>
                      </a:lnTo>
                      <a:lnTo>
                        <a:pt x="226" y="284"/>
                      </a:lnTo>
                      <a:lnTo>
                        <a:pt x="227" y="275"/>
                      </a:lnTo>
                      <a:lnTo>
                        <a:pt x="222" y="268"/>
                      </a:lnTo>
                      <a:lnTo>
                        <a:pt x="216" y="261"/>
                      </a:lnTo>
                      <a:lnTo>
                        <a:pt x="214" y="256"/>
                      </a:lnTo>
                      <a:lnTo>
                        <a:pt x="214" y="249"/>
                      </a:lnTo>
                      <a:lnTo>
                        <a:pt x="221" y="232"/>
                      </a:lnTo>
                      <a:lnTo>
                        <a:pt x="222" y="212"/>
                      </a:lnTo>
                      <a:lnTo>
                        <a:pt x="219" y="194"/>
                      </a:lnTo>
                      <a:lnTo>
                        <a:pt x="212" y="176"/>
                      </a:lnTo>
                      <a:lnTo>
                        <a:pt x="208" y="164"/>
                      </a:lnTo>
                      <a:lnTo>
                        <a:pt x="207" y="153"/>
                      </a:lnTo>
                      <a:lnTo>
                        <a:pt x="205" y="142"/>
                      </a:lnTo>
                      <a:lnTo>
                        <a:pt x="201" y="130"/>
                      </a:lnTo>
                      <a:lnTo>
                        <a:pt x="202" y="126"/>
                      </a:lnTo>
                      <a:lnTo>
                        <a:pt x="203" y="120"/>
                      </a:lnTo>
                      <a:lnTo>
                        <a:pt x="203" y="115"/>
                      </a:lnTo>
                      <a:lnTo>
                        <a:pt x="202" y="112"/>
                      </a:lnTo>
                      <a:lnTo>
                        <a:pt x="198" y="113"/>
                      </a:lnTo>
                      <a:lnTo>
                        <a:pt x="195" y="118"/>
                      </a:lnTo>
                      <a:lnTo>
                        <a:pt x="192" y="123"/>
                      </a:lnTo>
                      <a:lnTo>
                        <a:pt x="189" y="126"/>
                      </a:lnTo>
                      <a:lnTo>
                        <a:pt x="185" y="118"/>
                      </a:lnTo>
                      <a:lnTo>
                        <a:pt x="184" y="108"/>
                      </a:lnTo>
                      <a:lnTo>
                        <a:pt x="182" y="100"/>
                      </a:lnTo>
                      <a:lnTo>
                        <a:pt x="177" y="94"/>
                      </a:lnTo>
                      <a:lnTo>
                        <a:pt x="170" y="94"/>
                      </a:lnTo>
                      <a:lnTo>
                        <a:pt x="162" y="92"/>
                      </a:lnTo>
                      <a:lnTo>
                        <a:pt x="155" y="91"/>
                      </a:lnTo>
                      <a:lnTo>
                        <a:pt x="148" y="90"/>
                      </a:lnTo>
                      <a:lnTo>
                        <a:pt x="141" y="89"/>
                      </a:lnTo>
                      <a:lnTo>
                        <a:pt x="136" y="90"/>
                      </a:lnTo>
                      <a:lnTo>
                        <a:pt x="130" y="94"/>
                      </a:lnTo>
                      <a:lnTo>
                        <a:pt x="126" y="98"/>
                      </a:lnTo>
                      <a:lnTo>
                        <a:pt x="113" y="100"/>
                      </a:lnTo>
                      <a:lnTo>
                        <a:pt x="103" y="106"/>
                      </a:lnTo>
                      <a:lnTo>
                        <a:pt x="94" y="115"/>
                      </a:lnTo>
                      <a:lnTo>
                        <a:pt x="87" y="124"/>
                      </a:lnTo>
                      <a:lnTo>
                        <a:pt x="78" y="135"/>
                      </a:lnTo>
                      <a:lnTo>
                        <a:pt x="69" y="143"/>
                      </a:lnTo>
                      <a:lnTo>
                        <a:pt x="60" y="150"/>
                      </a:lnTo>
                      <a:lnTo>
                        <a:pt x="47" y="153"/>
                      </a:lnTo>
                      <a:lnTo>
                        <a:pt x="40" y="152"/>
                      </a:lnTo>
                      <a:lnTo>
                        <a:pt x="34" y="152"/>
                      </a:lnTo>
                      <a:lnTo>
                        <a:pt x="29" y="153"/>
                      </a:lnTo>
                      <a:lnTo>
                        <a:pt x="25" y="155"/>
                      </a:lnTo>
                      <a:lnTo>
                        <a:pt x="20" y="158"/>
                      </a:lnTo>
                      <a:lnTo>
                        <a:pt x="17" y="161"/>
                      </a:lnTo>
                      <a:lnTo>
                        <a:pt x="13" y="164"/>
                      </a:lnTo>
                      <a:lnTo>
                        <a:pt x="10" y="168"/>
                      </a:lnTo>
                      <a:lnTo>
                        <a:pt x="8" y="172"/>
                      </a:lnTo>
                      <a:lnTo>
                        <a:pt x="6" y="175"/>
                      </a:lnTo>
                      <a:lnTo>
                        <a:pt x="4" y="176"/>
                      </a:lnTo>
                      <a:lnTo>
                        <a:pt x="0" y="176"/>
                      </a:lnTo>
                      <a:lnTo>
                        <a:pt x="0" y="166"/>
                      </a:lnTo>
                      <a:lnTo>
                        <a:pt x="2" y="154"/>
                      </a:lnTo>
                      <a:lnTo>
                        <a:pt x="4" y="143"/>
                      </a:lnTo>
                      <a:lnTo>
                        <a:pt x="7" y="132"/>
                      </a:lnTo>
                      <a:lnTo>
                        <a:pt x="16" y="118"/>
                      </a:lnTo>
                      <a:lnTo>
                        <a:pt x="24" y="102"/>
                      </a:lnTo>
                      <a:lnTo>
                        <a:pt x="34" y="88"/>
                      </a:lnTo>
                      <a:lnTo>
                        <a:pt x="42" y="74"/>
                      </a:lnTo>
                      <a:lnTo>
                        <a:pt x="53" y="63"/>
                      </a:lnTo>
                      <a:lnTo>
                        <a:pt x="65" y="52"/>
                      </a:lnTo>
                      <a:lnTo>
                        <a:pt x="78" y="44"/>
                      </a:lnTo>
                      <a:lnTo>
                        <a:pt x="93" y="40"/>
                      </a:lnTo>
                      <a:lnTo>
                        <a:pt x="105" y="39"/>
                      </a:lnTo>
                      <a:lnTo>
                        <a:pt x="117" y="36"/>
                      </a:lnTo>
                      <a:lnTo>
                        <a:pt x="128" y="33"/>
                      </a:lnTo>
                      <a:lnTo>
                        <a:pt x="139" y="30"/>
                      </a:lnTo>
                      <a:lnTo>
                        <a:pt x="150" y="24"/>
                      </a:lnTo>
                      <a:lnTo>
                        <a:pt x="161" y="19"/>
                      </a:lnTo>
                      <a:lnTo>
                        <a:pt x="171" y="14"/>
                      </a:lnTo>
                      <a:lnTo>
                        <a:pt x="182" y="9"/>
                      </a:lnTo>
                      <a:lnTo>
                        <a:pt x="186" y="6"/>
                      </a:lnTo>
                      <a:lnTo>
                        <a:pt x="190" y="3"/>
                      </a:lnTo>
                      <a:lnTo>
                        <a:pt x="196" y="1"/>
                      </a:lnTo>
                      <a:lnTo>
                        <a:pt x="200" y="1"/>
                      </a:lnTo>
                      <a:lnTo>
                        <a:pt x="205" y="0"/>
                      </a:lnTo>
                      <a:lnTo>
                        <a:pt x="211" y="1"/>
                      </a:lnTo>
                      <a:lnTo>
                        <a:pt x="216" y="2"/>
                      </a:lnTo>
                      <a:lnTo>
                        <a:pt x="222" y="3"/>
                      </a:lnTo>
                      <a:lnTo>
                        <a:pt x="235" y="5"/>
                      </a:lnTo>
                      <a:lnTo>
                        <a:pt x="245" y="8"/>
                      </a:lnTo>
                      <a:lnTo>
                        <a:pt x="253" y="14"/>
                      </a:lnTo>
                      <a:lnTo>
                        <a:pt x="261" y="19"/>
                      </a:lnTo>
                      <a:lnTo>
                        <a:pt x="267" y="27"/>
                      </a:lnTo>
                      <a:lnTo>
                        <a:pt x="274" y="35"/>
                      </a:lnTo>
                      <a:lnTo>
                        <a:pt x="281" y="44"/>
                      </a:lnTo>
                      <a:lnTo>
                        <a:pt x="287" y="52"/>
                      </a:lnTo>
                      <a:lnTo>
                        <a:pt x="299" y="54"/>
                      </a:lnTo>
                      <a:lnTo>
                        <a:pt x="309" y="56"/>
                      </a:lnTo>
                      <a:lnTo>
                        <a:pt x="319" y="59"/>
                      </a:lnTo>
                      <a:lnTo>
                        <a:pt x="326" y="65"/>
                      </a:lnTo>
                      <a:lnTo>
                        <a:pt x="334" y="71"/>
                      </a:lnTo>
                      <a:lnTo>
                        <a:pt x="340" y="78"/>
                      </a:lnTo>
                      <a:lnTo>
                        <a:pt x="347" y="84"/>
                      </a:lnTo>
                      <a:lnTo>
                        <a:pt x="353" y="91"/>
                      </a:lnTo>
                      <a:lnTo>
                        <a:pt x="362" y="103"/>
                      </a:lnTo>
                      <a:lnTo>
                        <a:pt x="370" y="115"/>
                      </a:lnTo>
                      <a:lnTo>
                        <a:pt x="377" y="129"/>
                      </a:lnTo>
                      <a:lnTo>
                        <a:pt x="383" y="143"/>
                      </a:lnTo>
                      <a:lnTo>
                        <a:pt x="387" y="158"/>
                      </a:lnTo>
                      <a:lnTo>
                        <a:pt x="390" y="171"/>
                      </a:lnTo>
                      <a:lnTo>
                        <a:pt x="392" y="186"/>
                      </a:lnTo>
                      <a:lnTo>
                        <a:pt x="390" y="201"/>
                      </a:lnTo>
                      <a:lnTo>
                        <a:pt x="386" y="209"/>
                      </a:lnTo>
                      <a:lnTo>
                        <a:pt x="382" y="216"/>
                      </a:lnTo>
                      <a:lnTo>
                        <a:pt x="380" y="223"/>
                      </a:lnTo>
                      <a:lnTo>
                        <a:pt x="381" y="232"/>
                      </a:lnTo>
                      <a:lnTo>
                        <a:pt x="385" y="261"/>
                      </a:lnTo>
                      <a:lnTo>
                        <a:pt x="382" y="287"/>
                      </a:lnTo>
                      <a:lnTo>
                        <a:pt x="374" y="311"/>
                      </a:lnTo>
                      <a:lnTo>
                        <a:pt x="362" y="332"/>
                      </a:lnTo>
                      <a:lnTo>
                        <a:pt x="350" y="353"/>
                      </a:lnTo>
                      <a:lnTo>
                        <a:pt x="337" y="375"/>
                      </a:lnTo>
                      <a:lnTo>
                        <a:pt x="325" y="396"/>
                      </a:lnTo>
                      <a:lnTo>
                        <a:pt x="318" y="419"/>
                      </a:lnTo>
                      <a:lnTo>
                        <a:pt x="313" y="425"/>
                      </a:lnTo>
                      <a:lnTo>
                        <a:pt x="310" y="432"/>
                      </a:lnTo>
                      <a:lnTo>
                        <a:pt x="306" y="437"/>
                      </a:lnTo>
                      <a:lnTo>
                        <a:pt x="301" y="4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" name="Freeform 188"/>
                <p:cNvSpPr>
                  <a:spLocks/>
                </p:cNvSpPr>
                <p:nvPr/>
              </p:nvSpPr>
              <p:spPr bwMode="auto">
                <a:xfrm>
                  <a:off x="3683" y="1164"/>
                  <a:ext cx="47" cy="86"/>
                </a:xfrm>
                <a:custGeom>
                  <a:avLst/>
                  <a:gdLst>
                    <a:gd name="T0" fmla="*/ 61 w 125"/>
                    <a:gd name="T1" fmla="*/ 0 h 346"/>
                    <a:gd name="T2" fmla="*/ 65 w 125"/>
                    <a:gd name="T3" fmla="*/ 2 h 346"/>
                    <a:gd name="T4" fmla="*/ 70 w 125"/>
                    <a:gd name="T5" fmla="*/ 4 h 346"/>
                    <a:gd name="T6" fmla="*/ 75 w 125"/>
                    <a:gd name="T7" fmla="*/ 6 h 346"/>
                    <a:gd name="T8" fmla="*/ 80 w 125"/>
                    <a:gd name="T9" fmla="*/ 9 h 346"/>
                    <a:gd name="T10" fmla="*/ 84 w 125"/>
                    <a:gd name="T11" fmla="*/ 12 h 346"/>
                    <a:gd name="T12" fmla="*/ 89 w 125"/>
                    <a:gd name="T13" fmla="*/ 16 h 346"/>
                    <a:gd name="T14" fmla="*/ 93 w 125"/>
                    <a:gd name="T15" fmla="*/ 19 h 346"/>
                    <a:gd name="T16" fmla="*/ 98 w 125"/>
                    <a:gd name="T17" fmla="*/ 22 h 346"/>
                    <a:gd name="T18" fmla="*/ 106 w 125"/>
                    <a:gd name="T19" fmla="*/ 33 h 346"/>
                    <a:gd name="T20" fmla="*/ 114 w 125"/>
                    <a:gd name="T21" fmla="*/ 44 h 346"/>
                    <a:gd name="T22" fmla="*/ 120 w 125"/>
                    <a:gd name="T23" fmla="*/ 57 h 346"/>
                    <a:gd name="T24" fmla="*/ 125 w 125"/>
                    <a:gd name="T25" fmla="*/ 69 h 346"/>
                    <a:gd name="T26" fmla="*/ 118 w 125"/>
                    <a:gd name="T27" fmla="*/ 65 h 346"/>
                    <a:gd name="T28" fmla="*/ 114 w 125"/>
                    <a:gd name="T29" fmla="*/ 59 h 346"/>
                    <a:gd name="T30" fmla="*/ 108 w 125"/>
                    <a:gd name="T31" fmla="*/ 54 h 346"/>
                    <a:gd name="T32" fmla="*/ 102 w 125"/>
                    <a:gd name="T33" fmla="*/ 50 h 346"/>
                    <a:gd name="T34" fmla="*/ 98 w 125"/>
                    <a:gd name="T35" fmla="*/ 57 h 346"/>
                    <a:gd name="T36" fmla="*/ 93 w 125"/>
                    <a:gd name="T37" fmla="*/ 62 h 346"/>
                    <a:gd name="T38" fmla="*/ 89 w 125"/>
                    <a:gd name="T39" fmla="*/ 69 h 346"/>
                    <a:gd name="T40" fmla="*/ 84 w 125"/>
                    <a:gd name="T41" fmla="*/ 76 h 346"/>
                    <a:gd name="T42" fmla="*/ 82 w 125"/>
                    <a:gd name="T43" fmla="*/ 106 h 346"/>
                    <a:gd name="T44" fmla="*/ 80 w 125"/>
                    <a:gd name="T45" fmla="*/ 135 h 346"/>
                    <a:gd name="T46" fmla="*/ 78 w 125"/>
                    <a:gd name="T47" fmla="*/ 165 h 346"/>
                    <a:gd name="T48" fmla="*/ 74 w 125"/>
                    <a:gd name="T49" fmla="*/ 195 h 346"/>
                    <a:gd name="T50" fmla="*/ 70 w 125"/>
                    <a:gd name="T51" fmla="*/ 211 h 346"/>
                    <a:gd name="T52" fmla="*/ 66 w 125"/>
                    <a:gd name="T53" fmla="*/ 226 h 346"/>
                    <a:gd name="T54" fmla="*/ 61 w 125"/>
                    <a:gd name="T55" fmla="*/ 241 h 346"/>
                    <a:gd name="T56" fmla="*/ 54 w 125"/>
                    <a:gd name="T57" fmla="*/ 255 h 346"/>
                    <a:gd name="T58" fmla="*/ 49 w 125"/>
                    <a:gd name="T59" fmla="*/ 267 h 346"/>
                    <a:gd name="T60" fmla="*/ 43 w 125"/>
                    <a:gd name="T61" fmla="*/ 278 h 346"/>
                    <a:gd name="T62" fmla="*/ 38 w 125"/>
                    <a:gd name="T63" fmla="*/ 290 h 346"/>
                    <a:gd name="T64" fmla="*/ 31 w 125"/>
                    <a:gd name="T65" fmla="*/ 301 h 346"/>
                    <a:gd name="T66" fmla="*/ 25 w 125"/>
                    <a:gd name="T67" fmla="*/ 312 h 346"/>
                    <a:gd name="T68" fmla="*/ 18 w 125"/>
                    <a:gd name="T69" fmla="*/ 323 h 346"/>
                    <a:gd name="T70" fmla="*/ 12 w 125"/>
                    <a:gd name="T71" fmla="*/ 334 h 346"/>
                    <a:gd name="T72" fmla="*/ 5 w 125"/>
                    <a:gd name="T73" fmla="*/ 346 h 346"/>
                    <a:gd name="T74" fmla="*/ 4 w 125"/>
                    <a:gd name="T75" fmla="*/ 338 h 346"/>
                    <a:gd name="T76" fmla="*/ 3 w 125"/>
                    <a:gd name="T77" fmla="*/ 331 h 346"/>
                    <a:gd name="T78" fmla="*/ 1 w 125"/>
                    <a:gd name="T79" fmla="*/ 324 h 346"/>
                    <a:gd name="T80" fmla="*/ 0 w 125"/>
                    <a:gd name="T81" fmla="*/ 317 h 346"/>
                    <a:gd name="T82" fmla="*/ 1 w 125"/>
                    <a:gd name="T83" fmla="*/ 284 h 346"/>
                    <a:gd name="T84" fmla="*/ 2 w 125"/>
                    <a:gd name="T85" fmla="*/ 252 h 346"/>
                    <a:gd name="T86" fmla="*/ 4 w 125"/>
                    <a:gd name="T87" fmla="*/ 220 h 346"/>
                    <a:gd name="T88" fmla="*/ 6 w 125"/>
                    <a:gd name="T89" fmla="*/ 189 h 346"/>
                    <a:gd name="T90" fmla="*/ 8 w 125"/>
                    <a:gd name="T91" fmla="*/ 167 h 346"/>
                    <a:gd name="T92" fmla="*/ 12 w 125"/>
                    <a:gd name="T93" fmla="*/ 146 h 346"/>
                    <a:gd name="T94" fmla="*/ 16 w 125"/>
                    <a:gd name="T95" fmla="*/ 124 h 346"/>
                    <a:gd name="T96" fmla="*/ 22 w 125"/>
                    <a:gd name="T97" fmla="*/ 105 h 346"/>
                    <a:gd name="T98" fmla="*/ 27 w 125"/>
                    <a:gd name="T99" fmla="*/ 94 h 346"/>
                    <a:gd name="T100" fmla="*/ 33 w 125"/>
                    <a:gd name="T101" fmla="*/ 86 h 346"/>
                    <a:gd name="T102" fmla="*/ 41 w 125"/>
                    <a:gd name="T103" fmla="*/ 77 h 346"/>
                    <a:gd name="T104" fmla="*/ 47 w 125"/>
                    <a:gd name="T105" fmla="*/ 69 h 346"/>
                    <a:gd name="T106" fmla="*/ 43 w 125"/>
                    <a:gd name="T107" fmla="*/ 61 h 346"/>
                    <a:gd name="T108" fmla="*/ 39 w 125"/>
                    <a:gd name="T109" fmla="*/ 52 h 346"/>
                    <a:gd name="T110" fmla="*/ 34 w 125"/>
                    <a:gd name="T111" fmla="*/ 44 h 346"/>
                    <a:gd name="T112" fmla="*/ 34 w 125"/>
                    <a:gd name="T113" fmla="*/ 36 h 346"/>
                    <a:gd name="T114" fmla="*/ 37 w 125"/>
                    <a:gd name="T115" fmla="*/ 26 h 346"/>
                    <a:gd name="T116" fmla="*/ 43 w 125"/>
                    <a:gd name="T117" fmla="*/ 16 h 346"/>
                    <a:gd name="T118" fmla="*/ 51 w 125"/>
                    <a:gd name="T119" fmla="*/ 8 h 346"/>
                    <a:gd name="T120" fmla="*/ 61 w 125"/>
                    <a:gd name="T121" fmla="*/ 0 h 34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25"/>
                    <a:gd name="T184" fmla="*/ 0 h 346"/>
                    <a:gd name="T185" fmla="*/ 125 w 125"/>
                    <a:gd name="T186" fmla="*/ 346 h 34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25" h="346">
                      <a:moveTo>
                        <a:pt x="61" y="0"/>
                      </a:moveTo>
                      <a:lnTo>
                        <a:pt x="65" y="2"/>
                      </a:lnTo>
                      <a:lnTo>
                        <a:pt x="70" y="4"/>
                      </a:lnTo>
                      <a:lnTo>
                        <a:pt x="75" y="6"/>
                      </a:lnTo>
                      <a:lnTo>
                        <a:pt x="80" y="9"/>
                      </a:lnTo>
                      <a:lnTo>
                        <a:pt x="84" y="12"/>
                      </a:lnTo>
                      <a:lnTo>
                        <a:pt x="89" y="16"/>
                      </a:lnTo>
                      <a:lnTo>
                        <a:pt x="93" y="19"/>
                      </a:lnTo>
                      <a:lnTo>
                        <a:pt x="98" y="22"/>
                      </a:lnTo>
                      <a:lnTo>
                        <a:pt x="106" y="33"/>
                      </a:lnTo>
                      <a:lnTo>
                        <a:pt x="114" y="44"/>
                      </a:lnTo>
                      <a:lnTo>
                        <a:pt x="120" y="57"/>
                      </a:lnTo>
                      <a:lnTo>
                        <a:pt x="125" y="69"/>
                      </a:lnTo>
                      <a:lnTo>
                        <a:pt x="118" y="65"/>
                      </a:lnTo>
                      <a:lnTo>
                        <a:pt x="114" y="59"/>
                      </a:lnTo>
                      <a:lnTo>
                        <a:pt x="108" y="54"/>
                      </a:lnTo>
                      <a:lnTo>
                        <a:pt x="102" y="50"/>
                      </a:lnTo>
                      <a:lnTo>
                        <a:pt x="98" y="57"/>
                      </a:lnTo>
                      <a:lnTo>
                        <a:pt x="93" y="62"/>
                      </a:lnTo>
                      <a:lnTo>
                        <a:pt x="89" y="69"/>
                      </a:lnTo>
                      <a:lnTo>
                        <a:pt x="84" y="76"/>
                      </a:lnTo>
                      <a:lnTo>
                        <a:pt x="82" y="106"/>
                      </a:lnTo>
                      <a:lnTo>
                        <a:pt x="80" y="135"/>
                      </a:lnTo>
                      <a:lnTo>
                        <a:pt x="78" y="165"/>
                      </a:lnTo>
                      <a:lnTo>
                        <a:pt x="74" y="195"/>
                      </a:lnTo>
                      <a:lnTo>
                        <a:pt x="70" y="211"/>
                      </a:lnTo>
                      <a:lnTo>
                        <a:pt x="66" y="226"/>
                      </a:lnTo>
                      <a:lnTo>
                        <a:pt x="61" y="241"/>
                      </a:lnTo>
                      <a:lnTo>
                        <a:pt x="54" y="255"/>
                      </a:lnTo>
                      <a:lnTo>
                        <a:pt x="49" y="267"/>
                      </a:lnTo>
                      <a:lnTo>
                        <a:pt x="43" y="278"/>
                      </a:lnTo>
                      <a:lnTo>
                        <a:pt x="38" y="290"/>
                      </a:lnTo>
                      <a:lnTo>
                        <a:pt x="31" y="301"/>
                      </a:lnTo>
                      <a:lnTo>
                        <a:pt x="25" y="312"/>
                      </a:lnTo>
                      <a:lnTo>
                        <a:pt x="18" y="323"/>
                      </a:lnTo>
                      <a:lnTo>
                        <a:pt x="12" y="334"/>
                      </a:lnTo>
                      <a:lnTo>
                        <a:pt x="5" y="346"/>
                      </a:lnTo>
                      <a:lnTo>
                        <a:pt x="4" y="338"/>
                      </a:lnTo>
                      <a:lnTo>
                        <a:pt x="3" y="331"/>
                      </a:lnTo>
                      <a:lnTo>
                        <a:pt x="1" y="324"/>
                      </a:lnTo>
                      <a:lnTo>
                        <a:pt x="0" y="317"/>
                      </a:lnTo>
                      <a:lnTo>
                        <a:pt x="1" y="284"/>
                      </a:lnTo>
                      <a:lnTo>
                        <a:pt x="2" y="252"/>
                      </a:lnTo>
                      <a:lnTo>
                        <a:pt x="4" y="220"/>
                      </a:lnTo>
                      <a:lnTo>
                        <a:pt x="6" y="189"/>
                      </a:lnTo>
                      <a:lnTo>
                        <a:pt x="8" y="167"/>
                      </a:lnTo>
                      <a:lnTo>
                        <a:pt x="12" y="146"/>
                      </a:lnTo>
                      <a:lnTo>
                        <a:pt x="16" y="124"/>
                      </a:lnTo>
                      <a:lnTo>
                        <a:pt x="22" y="105"/>
                      </a:lnTo>
                      <a:lnTo>
                        <a:pt x="27" y="94"/>
                      </a:lnTo>
                      <a:lnTo>
                        <a:pt x="33" y="86"/>
                      </a:lnTo>
                      <a:lnTo>
                        <a:pt x="41" y="77"/>
                      </a:lnTo>
                      <a:lnTo>
                        <a:pt x="47" y="69"/>
                      </a:lnTo>
                      <a:lnTo>
                        <a:pt x="43" y="61"/>
                      </a:lnTo>
                      <a:lnTo>
                        <a:pt x="39" y="52"/>
                      </a:lnTo>
                      <a:lnTo>
                        <a:pt x="34" y="44"/>
                      </a:lnTo>
                      <a:lnTo>
                        <a:pt x="34" y="36"/>
                      </a:lnTo>
                      <a:lnTo>
                        <a:pt x="37" y="26"/>
                      </a:lnTo>
                      <a:lnTo>
                        <a:pt x="43" y="16"/>
                      </a:lnTo>
                      <a:lnTo>
                        <a:pt x="51" y="8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" name="Freeform 189"/>
                <p:cNvSpPr>
                  <a:spLocks/>
                </p:cNvSpPr>
                <p:nvPr/>
              </p:nvSpPr>
              <p:spPr bwMode="auto">
                <a:xfrm>
                  <a:off x="3609" y="1266"/>
                  <a:ext cx="43" cy="38"/>
                </a:xfrm>
                <a:custGeom>
                  <a:avLst/>
                  <a:gdLst>
                    <a:gd name="T0" fmla="*/ 57 w 115"/>
                    <a:gd name="T1" fmla="*/ 0 h 155"/>
                    <a:gd name="T2" fmla="*/ 69 w 115"/>
                    <a:gd name="T3" fmla="*/ 2 h 155"/>
                    <a:gd name="T4" fmla="*/ 80 w 115"/>
                    <a:gd name="T5" fmla="*/ 6 h 155"/>
                    <a:gd name="T6" fmla="*/ 90 w 115"/>
                    <a:gd name="T7" fmla="*/ 13 h 155"/>
                    <a:gd name="T8" fmla="*/ 98 w 115"/>
                    <a:gd name="T9" fmla="*/ 23 h 155"/>
                    <a:gd name="T10" fmla="*/ 105 w 115"/>
                    <a:gd name="T11" fmla="*/ 35 h 155"/>
                    <a:gd name="T12" fmla="*/ 111 w 115"/>
                    <a:gd name="T13" fmla="*/ 47 h 155"/>
                    <a:gd name="T14" fmla="*/ 114 w 115"/>
                    <a:gd name="T15" fmla="*/ 61 h 155"/>
                    <a:gd name="T16" fmla="*/ 115 w 115"/>
                    <a:gd name="T17" fmla="*/ 77 h 155"/>
                    <a:gd name="T18" fmla="*/ 114 w 115"/>
                    <a:gd name="T19" fmla="*/ 93 h 155"/>
                    <a:gd name="T20" fmla="*/ 111 w 115"/>
                    <a:gd name="T21" fmla="*/ 107 h 155"/>
                    <a:gd name="T22" fmla="*/ 105 w 115"/>
                    <a:gd name="T23" fmla="*/ 120 h 155"/>
                    <a:gd name="T24" fmla="*/ 98 w 115"/>
                    <a:gd name="T25" fmla="*/ 132 h 155"/>
                    <a:gd name="T26" fmla="*/ 90 w 115"/>
                    <a:gd name="T27" fmla="*/ 141 h 155"/>
                    <a:gd name="T28" fmla="*/ 80 w 115"/>
                    <a:gd name="T29" fmla="*/ 149 h 155"/>
                    <a:gd name="T30" fmla="*/ 69 w 115"/>
                    <a:gd name="T31" fmla="*/ 153 h 155"/>
                    <a:gd name="T32" fmla="*/ 57 w 115"/>
                    <a:gd name="T33" fmla="*/ 155 h 155"/>
                    <a:gd name="T34" fmla="*/ 46 w 115"/>
                    <a:gd name="T35" fmla="*/ 153 h 155"/>
                    <a:gd name="T36" fmla="*/ 35 w 115"/>
                    <a:gd name="T37" fmla="*/ 149 h 155"/>
                    <a:gd name="T38" fmla="*/ 25 w 115"/>
                    <a:gd name="T39" fmla="*/ 141 h 155"/>
                    <a:gd name="T40" fmla="*/ 17 w 115"/>
                    <a:gd name="T41" fmla="*/ 132 h 155"/>
                    <a:gd name="T42" fmla="*/ 10 w 115"/>
                    <a:gd name="T43" fmla="*/ 120 h 155"/>
                    <a:gd name="T44" fmla="*/ 4 w 115"/>
                    <a:gd name="T45" fmla="*/ 107 h 155"/>
                    <a:gd name="T46" fmla="*/ 1 w 115"/>
                    <a:gd name="T47" fmla="*/ 93 h 155"/>
                    <a:gd name="T48" fmla="*/ 0 w 115"/>
                    <a:gd name="T49" fmla="*/ 77 h 155"/>
                    <a:gd name="T50" fmla="*/ 1 w 115"/>
                    <a:gd name="T51" fmla="*/ 61 h 155"/>
                    <a:gd name="T52" fmla="*/ 4 w 115"/>
                    <a:gd name="T53" fmla="*/ 47 h 155"/>
                    <a:gd name="T54" fmla="*/ 10 w 115"/>
                    <a:gd name="T55" fmla="*/ 35 h 155"/>
                    <a:gd name="T56" fmla="*/ 17 w 115"/>
                    <a:gd name="T57" fmla="*/ 23 h 155"/>
                    <a:gd name="T58" fmla="*/ 25 w 115"/>
                    <a:gd name="T59" fmla="*/ 13 h 155"/>
                    <a:gd name="T60" fmla="*/ 35 w 115"/>
                    <a:gd name="T61" fmla="*/ 6 h 155"/>
                    <a:gd name="T62" fmla="*/ 46 w 115"/>
                    <a:gd name="T63" fmla="*/ 2 h 155"/>
                    <a:gd name="T64" fmla="*/ 57 w 115"/>
                    <a:gd name="T65" fmla="*/ 0 h 15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15"/>
                    <a:gd name="T100" fmla="*/ 0 h 155"/>
                    <a:gd name="T101" fmla="*/ 115 w 115"/>
                    <a:gd name="T102" fmla="*/ 155 h 15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15" h="155">
                      <a:moveTo>
                        <a:pt x="57" y="0"/>
                      </a:moveTo>
                      <a:lnTo>
                        <a:pt x="69" y="2"/>
                      </a:lnTo>
                      <a:lnTo>
                        <a:pt x="80" y="6"/>
                      </a:lnTo>
                      <a:lnTo>
                        <a:pt x="90" y="13"/>
                      </a:lnTo>
                      <a:lnTo>
                        <a:pt x="98" y="23"/>
                      </a:lnTo>
                      <a:lnTo>
                        <a:pt x="105" y="35"/>
                      </a:lnTo>
                      <a:lnTo>
                        <a:pt x="111" y="47"/>
                      </a:lnTo>
                      <a:lnTo>
                        <a:pt x="114" y="61"/>
                      </a:lnTo>
                      <a:lnTo>
                        <a:pt x="115" y="77"/>
                      </a:lnTo>
                      <a:lnTo>
                        <a:pt x="114" y="93"/>
                      </a:lnTo>
                      <a:lnTo>
                        <a:pt x="111" y="107"/>
                      </a:lnTo>
                      <a:lnTo>
                        <a:pt x="105" y="120"/>
                      </a:lnTo>
                      <a:lnTo>
                        <a:pt x="98" y="132"/>
                      </a:lnTo>
                      <a:lnTo>
                        <a:pt x="90" y="141"/>
                      </a:lnTo>
                      <a:lnTo>
                        <a:pt x="80" y="149"/>
                      </a:lnTo>
                      <a:lnTo>
                        <a:pt x="69" y="153"/>
                      </a:lnTo>
                      <a:lnTo>
                        <a:pt x="57" y="155"/>
                      </a:lnTo>
                      <a:lnTo>
                        <a:pt x="46" y="153"/>
                      </a:lnTo>
                      <a:lnTo>
                        <a:pt x="35" y="149"/>
                      </a:lnTo>
                      <a:lnTo>
                        <a:pt x="25" y="141"/>
                      </a:lnTo>
                      <a:lnTo>
                        <a:pt x="17" y="132"/>
                      </a:lnTo>
                      <a:lnTo>
                        <a:pt x="10" y="120"/>
                      </a:lnTo>
                      <a:lnTo>
                        <a:pt x="4" y="107"/>
                      </a:lnTo>
                      <a:lnTo>
                        <a:pt x="1" y="93"/>
                      </a:lnTo>
                      <a:lnTo>
                        <a:pt x="0" y="77"/>
                      </a:lnTo>
                      <a:lnTo>
                        <a:pt x="1" y="61"/>
                      </a:lnTo>
                      <a:lnTo>
                        <a:pt x="4" y="47"/>
                      </a:lnTo>
                      <a:lnTo>
                        <a:pt x="10" y="35"/>
                      </a:lnTo>
                      <a:lnTo>
                        <a:pt x="17" y="23"/>
                      </a:lnTo>
                      <a:lnTo>
                        <a:pt x="25" y="13"/>
                      </a:lnTo>
                      <a:lnTo>
                        <a:pt x="35" y="6"/>
                      </a:lnTo>
                      <a:lnTo>
                        <a:pt x="46" y="2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46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4" name="Freeform 190"/>
                <p:cNvSpPr>
                  <a:spLocks/>
                </p:cNvSpPr>
                <p:nvPr/>
              </p:nvSpPr>
              <p:spPr bwMode="auto">
                <a:xfrm>
                  <a:off x="3610" y="1246"/>
                  <a:ext cx="78" cy="49"/>
                </a:xfrm>
                <a:custGeom>
                  <a:avLst/>
                  <a:gdLst>
                    <a:gd name="T0" fmla="*/ 191 w 205"/>
                    <a:gd name="T1" fmla="*/ 41 h 197"/>
                    <a:gd name="T2" fmla="*/ 179 w 205"/>
                    <a:gd name="T3" fmla="*/ 31 h 197"/>
                    <a:gd name="T4" fmla="*/ 166 w 205"/>
                    <a:gd name="T5" fmla="*/ 22 h 197"/>
                    <a:gd name="T6" fmla="*/ 153 w 205"/>
                    <a:gd name="T7" fmla="*/ 14 h 197"/>
                    <a:gd name="T8" fmla="*/ 142 w 205"/>
                    <a:gd name="T9" fmla="*/ 8 h 197"/>
                    <a:gd name="T10" fmla="*/ 133 w 205"/>
                    <a:gd name="T11" fmla="*/ 5 h 197"/>
                    <a:gd name="T12" fmla="*/ 123 w 205"/>
                    <a:gd name="T13" fmla="*/ 1 h 197"/>
                    <a:gd name="T14" fmla="*/ 113 w 205"/>
                    <a:gd name="T15" fmla="*/ 0 h 197"/>
                    <a:gd name="T16" fmla="*/ 98 w 205"/>
                    <a:gd name="T17" fmla="*/ 5 h 197"/>
                    <a:gd name="T18" fmla="*/ 79 w 205"/>
                    <a:gd name="T19" fmla="*/ 14 h 197"/>
                    <a:gd name="T20" fmla="*/ 60 w 205"/>
                    <a:gd name="T21" fmla="*/ 25 h 197"/>
                    <a:gd name="T22" fmla="*/ 44 w 205"/>
                    <a:gd name="T23" fmla="*/ 38 h 197"/>
                    <a:gd name="T24" fmla="*/ 30 w 205"/>
                    <a:gd name="T25" fmla="*/ 53 h 197"/>
                    <a:gd name="T26" fmla="*/ 20 w 205"/>
                    <a:gd name="T27" fmla="*/ 69 h 197"/>
                    <a:gd name="T28" fmla="*/ 12 w 205"/>
                    <a:gd name="T29" fmla="*/ 86 h 197"/>
                    <a:gd name="T30" fmla="*/ 6 w 205"/>
                    <a:gd name="T31" fmla="*/ 105 h 197"/>
                    <a:gd name="T32" fmla="*/ 1 w 205"/>
                    <a:gd name="T33" fmla="*/ 129 h 197"/>
                    <a:gd name="T34" fmla="*/ 0 w 205"/>
                    <a:gd name="T35" fmla="*/ 151 h 197"/>
                    <a:gd name="T36" fmla="*/ 6 w 205"/>
                    <a:gd name="T37" fmla="*/ 165 h 197"/>
                    <a:gd name="T38" fmla="*/ 19 w 205"/>
                    <a:gd name="T39" fmla="*/ 177 h 197"/>
                    <a:gd name="T40" fmla="*/ 35 w 205"/>
                    <a:gd name="T41" fmla="*/ 188 h 197"/>
                    <a:gd name="T42" fmla="*/ 49 w 205"/>
                    <a:gd name="T43" fmla="*/ 193 h 197"/>
                    <a:gd name="T44" fmla="*/ 62 w 205"/>
                    <a:gd name="T45" fmla="*/ 196 h 197"/>
                    <a:gd name="T46" fmla="*/ 75 w 205"/>
                    <a:gd name="T47" fmla="*/ 196 h 197"/>
                    <a:gd name="T48" fmla="*/ 89 w 205"/>
                    <a:gd name="T49" fmla="*/ 196 h 197"/>
                    <a:gd name="T50" fmla="*/ 99 w 205"/>
                    <a:gd name="T51" fmla="*/ 196 h 197"/>
                    <a:gd name="T52" fmla="*/ 101 w 205"/>
                    <a:gd name="T53" fmla="*/ 175 h 197"/>
                    <a:gd name="T54" fmla="*/ 108 w 205"/>
                    <a:gd name="T55" fmla="*/ 151 h 197"/>
                    <a:gd name="T56" fmla="*/ 119 w 205"/>
                    <a:gd name="T57" fmla="*/ 141 h 197"/>
                    <a:gd name="T58" fmla="*/ 131 w 205"/>
                    <a:gd name="T59" fmla="*/ 141 h 197"/>
                    <a:gd name="T60" fmla="*/ 142 w 205"/>
                    <a:gd name="T61" fmla="*/ 140 h 197"/>
                    <a:gd name="T62" fmla="*/ 149 w 205"/>
                    <a:gd name="T63" fmla="*/ 138 h 197"/>
                    <a:gd name="T64" fmla="*/ 159 w 205"/>
                    <a:gd name="T65" fmla="*/ 128 h 197"/>
                    <a:gd name="T66" fmla="*/ 174 w 205"/>
                    <a:gd name="T67" fmla="*/ 111 h 197"/>
                    <a:gd name="T68" fmla="*/ 189 w 205"/>
                    <a:gd name="T69" fmla="*/ 93 h 197"/>
                    <a:gd name="T70" fmla="*/ 200 w 205"/>
                    <a:gd name="T71" fmla="*/ 75 h 197"/>
                    <a:gd name="T72" fmla="*/ 205 w 205"/>
                    <a:gd name="T73" fmla="*/ 60 h 197"/>
                    <a:gd name="T74" fmla="*/ 200 w 205"/>
                    <a:gd name="T75" fmla="*/ 49 h 19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05"/>
                    <a:gd name="T115" fmla="*/ 0 h 197"/>
                    <a:gd name="T116" fmla="*/ 205 w 205"/>
                    <a:gd name="T117" fmla="*/ 197 h 19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05" h="197">
                      <a:moveTo>
                        <a:pt x="196" y="46"/>
                      </a:moveTo>
                      <a:lnTo>
                        <a:pt x="191" y="41"/>
                      </a:lnTo>
                      <a:lnTo>
                        <a:pt x="185" y="37"/>
                      </a:lnTo>
                      <a:lnTo>
                        <a:pt x="179" y="31"/>
                      </a:lnTo>
                      <a:lnTo>
                        <a:pt x="172" y="27"/>
                      </a:lnTo>
                      <a:lnTo>
                        <a:pt x="166" y="22"/>
                      </a:lnTo>
                      <a:lnTo>
                        <a:pt x="159" y="19"/>
                      </a:lnTo>
                      <a:lnTo>
                        <a:pt x="153" y="14"/>
                      </a:lnTo>
                      <a:lnTo>
                        <a:pt x="146" y="11"/>
                      </a:lnTo>
                      <a:lnTo>
                        <a:pt x="142" y="8"/>
                      </a:lnTo>
                      <a:lnTo>
                        <a:pt x="137" y="7"/>
                      </a:lnTo>
                      <a:lnTo>
                        <a:pt x="133" y="5"/>
                      </a:lnTo>
                      <a:lnTo>
                        <a:pt x="128" y="3"/>
                      </a:lnTo>
                      <a:lnTo>
                        <a:pt x="123" y="1"/>
                      </a:lnTo>
                      <a:lnTo>
                        <a:pt x="118" y="0"/>
                      </a:lnTo>
                      <a:lnTo>
                        <a:pt x="113" y="0"/>
                      </a:lnTo>
                      <a:lnTo>
                        <a:pt x="108" y="1"/>
                      </a:lnTo>
                      <a:lnTo>
                        <a:pt x="98" y="5"/>
                      </a:lnTo>
                      <a:lnTo>
                        <a:pt x="88" y="9"/>
                      </a:lnTo>
                      <a:lnTo>
                        <a:pt x="79" y="14"/>
                      </a:lnTo>
                      <a:lnTo>
                        <a:pt x="70" y="19"/>
                      </a:lnTo>
                      <a:lnTo>
                        <a:pt x="60" y="25"/>
                      </a:lnTo>
                      <a:lnTo>
                        <a:pt x="52" y="31"/>
                      </a:lnTo>
                      <a:lnTo>
                        <a:pt x="44" y="38"/>
                      </a:lnTo>
                      <a:lnTo>
                        <a:pt x="36" y="46"/>
                      </a:lnTo>
                      <a:lnTo>
                        <a:pt x="30" y="53"/>
                      </a:lnTo>
                      <a:lnTo>
                        <a:pt x="24" y="61"/>
                      </a:lnTo>
                      <a:lnTo>
                        <a:pt x="20" y="69"/>
                      </a:lnTo>
                      <a:lnTo>
                        <a:pt x="15" y="77"/>
                      </a:lnTo>
                      <a:lnTo>
                        <a:pt x="12" y="86"/>
                      </a:lnTo>
                      <a:lnTo>
                        <a:pt x="9" y="95"/>
                      </a:lnTo>
                      <a:lnTo>
                        <a:pt x="6" y="105"/>
                      </a:lnTo>
                      <a:lnTo>
                        <a:pt x="4" y="114"/>
                      </a:lnTo>
                      <a:lnTo>
                        <a:pt x="1" y="129"/>
                      </a:lnTo>
                      <a:lnTo>
                        <a:pt x="0" y="142"/>
                      </a:lnTo>
                      <a:lnTo>
                        <a:pt x="0" y="151"/>
                      </a:lnTo>
                      <a:lnTo>
                        <a:pt x="2" y="159"/>
                      </a:lnTo>
                      <a:lnTo>
                        <a:pt x="6" y="165"/>
                      </a:lnTo>
                      <a:lnTo>
                        <a:pt x="11" y="170"/>
                      </a:lnTo>
                      <a:lnTo>
                        <a:pt x="19" y="177"/>
                      </a:lnTo>
                      <a:lnTo>
                        <a:pt x="29" y="184"/>
                      </a:lnTo>
                      <a:lnTo>
                        <a:pt x="35" y="188"/>
                      </a:lnTo>
                      <a:lnTo>
                        <a:pt x="42" y="191"/>
                      </a:lnTo>
                      <a:lnTo>
                        <a:pt x="49" y="193"/>
                      </a:lnTo>
                      <a:lnTo>
                        <a:pt x="56" y="194"/>
                      </a:lnTo>
                      <a:lnTo>
                        <a:pt x="62" y="196"/>
                      </a:lnTo>
                      <a:lnTo>
                        <a:pt x="69" y="196"/>
                      </a:lnTo>
                      <a:lnTo>
                        <a:pt x="75" y="196"/>
                      </a:lnTo>
                      <a:lnTo>
                        <a:pt x="81" y="194"/>
                      </a:lnTo>
                      <a:lnTo>
                        <a:pt x="89" y="196"/>
                      </a:lnTo>
                      <a:lnTo>
                        <a:pt x="96" y="197"/>
                      </a:lnTo>
                      <a:lnTo>
                        <a:pt x="99" y="196"/>
                      </a:lnTo>
                      <a:lnTo>
                        <a:pt x="100" y="185"/>
                      </a:lnTo>
                      <a:lnTo>
                        <a:pt x="101" y="175"/>
                      </a:lnTo>
                      <a:lnTo>
                        <a:pt x="105" y="164"/>
                      </a:lnTo>
                      <a:lnTo>
                        <a:pt x="108" y="151"/>
                      </a:lnTo>
                      <a:lnTo>
                        <a:pt x="113" y="140"/>
                      </a:lnTo>
                      <a:lnTo>
                        <a:pt x="119" y="141"/>
                      </a:lnTo>
                      <a:lnTo>
                        <a:pt x="124" y="141"/>
                      </a:lnTo>
                      <a:lnTo>
                        <a:pt x="131" y="141"/>
                      </a:lnTo>
                      <a:lnTo>
                        <a:pt x="136" y="141"/>
                      </a:lnTo>
                      <a:lnTo>
                        <a:pt x="142" y="140"/>
                      </a:lnTo>
                      <a:lnTo>
                        <a:pt x="146" y="140"/>
                      </a:lnTo>
                      <a:lnTo>
                        <a:pt x="149" y="138"/>
                      </a:lnTo>
                      <a:lnTo>
                        <a:pt x="152" y="137"/>
                      </a:lnTo>
                      <a:lnTo>
                        <a:pt x="159" y="128"/>
                      </a:lnTo>
                      <a:lnTo>
                        <a:pt x="167" y="120"/>
                      </a:lnTo>
                      <a:lnTo>
                        <a:pt x="174" y="111"/>
                      </a:lnTo>
                      <a:lnTo>
                        <a:pt x="182" y="102"/>
                      </a:lnTo>
                      <a:lnTo>
                        <a:pt x="189" y="93"/>
                      </a:lnTo>
                      <a:lnTo>
                        <a:pt x="194" y="84"/>
                      </a:lnTo>
                      <a:lnTo>
                        <a:pt x="200" y="75"/>
                      </a:lnTo>
                      <a:lnTo>
                        <a:pt x="205" y="64"/>
                      </a:lnTo>
                      <a:lnTo>
                        <a:pt x="205" y="60"/>
                      </a:lnTo>
                      <a:lnTo>
                        <a:pt x="204" y="54"/>
                      </a:lnTo>
                      <a:lnTo>
                        <a:pt x="200" y="49"/>
                      </a:lnTo>
                      <a:lnTo>
                        <a:pt x="196" y="46"/>
                      </a:lnTo>
                      <a:close/>
                    </a:path>
                  </a:pathLst>
                </a:custGeom>
                <a:solidFill>
                  <a:srgbClr val="FFE9C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5" name="Freeform 191"/>
                <p:cNvSpPr>
                  <a:spLocks/>
                </p:cNvSpPr>
                <p:nvPr/>
              </p:nvSpPr>
              <p:spPr bwMode="auto">
                <a:xfrm>
                  <a:off x="3622" y="1271"/>
                  <a:ext cx="31" cy="24"/>
                </a:xfrm>
                <a:custGeom>
                  <a:avLst/>
                  <a:gdLst>
                    <a:gd name="T0" fmla="*/ 81 w 81"/>
                    <a:gd name="T1" fmla="*/ 37 h 97"/>
                    <a:gd name="T2" fmla="*/ 73 w 81"/>
                    <a:gd name="T3" fmla="*/ 36 h 97"/>
                    <a:gd name="T4" fmla="*/ 69 w 81"/>
                    <a:gd name="T5" fmla="*/ 35 h 97"/>
                    <a:gd name="T6" fmla="*/ 66 w 81"/>
                    <a:gd name="T7" fmla="*/ 32 h 97"/>
                    <a:gd name="T8" fmla="*/ 59 w 81"/>
                    <a:gd name="T9" fmla="*/ 28 h 97"/>
                    <a:gd name="T10" fmla="*/ 54 w 81"/>
                    <a:gd name="T11" fmla="*/ 26 h 97"/>
                    <a:gd name="T12" fmla="*/ 51 w 81"/>
                    <a:gd name="T13" fmla="*/ 24 h 97"/>
                    <a:gd name="T14" fmla="*/ 47 w 81"/>
                    <a:gd name="T15" fmla="*/ 19 h 97"/>
                    <a:gd name="T16" fmla="*/ 42 w 81"/>
                    <a:gd name="T17" fmla="*/ 13 h 97"/>
                    <a:gd name="T18" fmla="*/ 38 w 81"/>
                    <a:gd name="T19" fmla="*/ 9 h 97"/>
                    <a:gd name="T20" fmla="*/ 34 w 81"/>
                    <a:gd name="T21" fmla="*/ 4 h 97"/>
                    <a:gd name="T22" fmla="*/ 30 w 81"/>
                    <a:gd name="T23" fmla="*/ 2 h 97"/>
                    <a:gd name="T24" fmla="*/ 26 w 81"/>
                    <a:gd name="T25" fmla="*/ 0 h 97"/>
                    <a:gd name="T26" fmla="*/ 20 w 81"/>
                    <a:gd name="T27" fmla="*/ 2 h 97"/>
                    <a:gd name="T28" fmla="*/ 14 w 81"/>
                    <a:gd name="T29" fmla="*/ 9 h 97"/>
                    <a:gd name="T30" fmla="*/ 9 w 81"/>
                    <a:gd name="T31" fmla="*/ 18 h 97"/>
                    <a:gd name="T32" fmla="*/ 6 w 81"/>
                    <a:gd name="T33" fmla="*/ 26 h 97"/>
                    <a:gd name="T34" fmla="*/ 5 w 81"/>
                    <a:gd name="T35" fmla="*/ 36 h 97"/>
                    <a:gd name="T36" fmla="*/ 2 w 81"/>
                    <a:gd name="T37" fmla="*/ 48 h 97"/>
                    <a:gd name="T38" fmla="*/ 0 w 81"/>
                    <a:gd name="T39" fmla="*/ 60 h 97"/>
                    <a:gd name="T40" fmla="*/ 0 w 81"/>
                    <a:gd name="T41" fmla="*/ 71 h 97"/>
                    <a:gd name="T42" fmla="*/ 2 w 81"/>
                    <a:gd name="T43" fmla="*/ 77 h 97"/>
                    <a:gd name="T44" fmla="*/ 4 w 81"/>
                    <a:gd name="T45" fmla="*/ 85 h 97"/>
                    <a:gd name="T46" fmla="*/ 7 w 81"/>
                    <a:gd name="T47" fmla="*/ 91 h 97"/>
                    <a:gd name="T48" fmla="*/ 13 w 81"/>
                    <a:gd name="T49" fmla="*/ 93 h 97"/>
                    <a:gd name="T50" fmla="*/ 20 w 81"/>
                    <a:gd name="T51" fmla="*/ 95 h 97"/>
                    <a:gd name="T52" fmla="*/ 29 w 81"/>
                    <a:gd name="T53" fmla="*/ 96 h 97"/>
                    <a:gd name="T54" fmla="*/ 38 w 81"/>
                    <a:gd name="T55" fmla="*/ 96 h 97"/>
                    <a:gd name="T56" fmla="*/ 47 w 81"/>
                    <a:gd name="T57" fmla="*/ 97 h 97"/>
                    <a:gd name="T58" fmla="*/ 54 w 81"/>
                    <a:gd name="T59" fmla="*/ 97 h 97"/>
                    <a:gd name="T60" fmla="*/ 61 w 81"/>
                    <a:gd name="T61" fmla="*/ 97 h 97"/>
                    <a:gd name="T62" fmla="*/ 65 w 81"/>
                    <a:gd name="T63" fmla="*/ 97 h 97"/>
                    <a:gd name="T64" fmla="*/ 66 w 81"/>
                    <a:gd name="T65" fmla="*/ 96 h 97"/>
                    <a:gd name="T66" fmla="*/ 67 w 81"/>
                    <a:gd name="T67" fmla="*/ 81 h 97"/>
                    <a:gd name="T68" fmla="*/ 72 w 81"/>
                    <a:gd name="T69" fmla="*/ 66 h 97"/>
                    <a:gd name="T70" fmla="*/ 77 w 81"/>
                    <a:gd name="T71" fmla="*/ 52 h 97"/>
                    <a:gd name="T72" fmla="*/ 81 w 81"/>
                    <a:gd name="T73" fmla="*/ 37 h 97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81"/>
                    <a:gd name="T112" fmla="*/ 0 h 97"/>
                    <a:gd name="T113" fmla="*/ 81 w 81"/>
                    <a:gd name="T114" fmla="*/ 97 h 97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81" h="97">
                      <a:moveTo>
                        <a:pt x="81" y="37"/>
                      </a:moveTo>
                      <a:lnTo>
                        <a:pt x="73" y="36"/>
                      </a:lnTo>
                      <a:lnTo>
                        <a:pt x="69" y="35"/>
                      </a:lnTo>
                      <a:lnTo>
                        <a:pt x="66" y="32"/>
                      </a:lnTo>
                      <a:lnTo>
                        <a:pt x="59" y="28"/>
                      </a:lnTo>
                      <a:lnTo>
                        <a:pt x="54" y="26"/>
                      </a:lnTo>
                      <a:lnTo>
                        <a:pt x="51" y="24"/>
                      </a:lnTo>
                      <a:lnTo>
                        <a:pt x="47" y="19"/>
                      </a:lnTo>
                      <a:lnTo>
                        <a:pt x="42" y="13"/>
                      </a:lnTo>
                      <a:lnTo>
                        <a:pt x="38" y="9"/>
                      </a:lnTo>
                      <a:lnTo>
                        <a:pt x="34" y="4"/>
                      </a:lnTo>
                      <a:lnTo>
                        <a:pt x="30" y="2"/>
                      </a:lnTo>
                      <a:lnTo>
                        <a:pt x="26" y="0"/>
                      </a:lnTo>
                      <a:lnTo>
                        <a:pt x="20" y="2"/>
                      </a:lnTo>
                      <a:lnTo>
                        <a:pt x="14" y="9"/>
                      </a:lnTo>
                      <a:lnTo>
                        <a:pt x="9" y="18"/>
                      </a:lnTo>
                      <a:lnTo>
                        <a:pt x="6" y="26"/>
                      </a:lnTo>
                      <a:lnTo>
                        <a:pt x="5" y="36"/>
                      </a:lnTo>
                      <a:lnTo>
                        <a:pt x="2" y="48"/>
                      </a:lnTo>
                      <a:lnTo>
                        <a:pt x="0" y="60"/>
                      </a:lnTo>
                      <a:lnTo>
                        <a:pt x="0" y="71"/>
                      </a:lnTo>
                      <a:lnTo>
                        <a:pt x="2" y="77"/>
                      </a:lnTo>
                      <a:lnTo>
                        <a:pt x="4" y="85"/>
                      </a:lnTo>
                      <a:lnTo>
                        <a:pt x="7" y="91"/>
                      </a:lnTo>
                      <a:lnTo>
                        <a:pt x="13" y="93"/>
                      </a:lnTo>
                      <a:lnTo>
                        <a:pt x="20" y="95"/>
                      </a:lnTo>
                      <a:lnTo>
                        <a:pt x="29" y="96"/>
                      </a:lnTo>
                      <a:lnTo>
                        <a:pt x="38" y="96"/>
                      </a:lnTo>
                      <a:lnTo>
                        <a:pt x="47" y="97"/>
                      </a:lnTo>
                      <a:lnTo>
                        <a:pt x="54" y="97"/>
                      </a:lnTo>
                      <a:lnTo>
                        <a:pt x="61" y="97"/>
                      </a:lnTo>
                      <a:lnTo>
                        <a:pt x="65" y="97"/>
                      </a:lnTo>
                      <a:lnTo>
                        <a:pt x="66" y="96"/>
                      </a:lnTo>
                      <a:lnTo>
                        <a:pt x="67" y="81"/>
                      </a:lnTo>
                      <a:lnTo>
                        <a:pt x="72" y="66"/>
                      </a:lnTo>
                      <a:lnTo>
                        <a:pt x="77" y="52"/>
                      </a:lnTo>
                      <a:lnTo>
                        <a:pt x="81" y="37"/>
                      </a:lnTo>
                      <a:close/>
                    </a:path>
                  </a:pathLst>
                </a:custGeom>
                <a:solidFill>
                  <a:srgbClr val="9F6C4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6" name="Freeform 192"/>
                <p:cNvSpPr>
                  <a:spLocks/>
                </p:cNvSpPr>
                <p:nvPr/>
              </p:nvSpPr>
              <p:spPr bwMode="auto">
                <a:xfrm>
                  <a:off x="3273" y="1067"/>
                  <a:ext cx="4" cy="5"/>
                </a:xfrm>
                <a:custGeom>
                  <a:avLst/>
                  <a:gdLst>
                    <a:gd name="T0" fmla="*/ 0 w 9"/>
                    <a:gd name="T1" fmla="*/ 0 h 18"/>
                    <a:gd name="T2" fmla="*/ 7 w 9"/>
                    <a:gd name="T3" fmla="*/ 2 h 18"/>
                    <a:gd name="T4" fmla="*/ 9 w 9"/>
                    <a:gd name="T5" fmla="*/ 9 h 18"/>
                    <a:gd name="T6" fmla="*/ 7 w 9"/>
                    <a:gd name="T7" fmla="*/ 14 h 18"/>
                    <a:gd name="T8" fmla="*/ 0 w 9"/>
                    <a:gd name="T9" fmla="*/ 18 h 18"/>
                    <a:gd name="T10" fmla="*/ 0 w 9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"/>
                    <a:gd name="T19" fmla="*/ 0 h 18"/>
                    <a:gd name="T20" fmla="*/ 9 w 9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" h="18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9" y="9"/>
                      </a:lnTo>
                      <a:lnTo>
                        <a:pt x="7" y="14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7" name="Freeform 193"/>
                <p:cNvSpPr>
                  <a:spLocks/>
                </p:cNvSpPr>
                <p:nvPr/>
              </p:nvSpPr>
              <p:spPr bwMode="auto">
                <a:xfrm>
                  <a:off x="3253" y="1061"/>
                  <a:ext cx="20" cy="11"/>
                </a:xfrm>
                <a:custGeom>
                  <a:avLst/>
                  <a:gdLst>
                    <a:gd name="T0" fmla="*/ 0 w 55"/>
                    <a:gd name="T1" fmla="*/ 6 h 44"/>
                    <a:gd name="T2" fmla="*/ 9 w 55"/>
                    <a:gd name="T3" fmla="*/ 0 h 44"/>
                    <a:gd name="T4" fmla="*/ 17 w 55"/>
                    <a:gd name="T5" fmla="*/ 3 h 44"/>
                    <a:gd name="T6" fmla="*/ 24 w 55"/>
                    <a:gd name="T7" fmla="*/ 5 h 44"/>
                    <a:gd name="T8" fmla="*/ 32 w 55"/>
                    <a:gd name="T9" fmla="*/ 11 h 44"/>
                    <a:gd name="T10" fmla="*/ 38 w 55"/>
                    <a:gd name="T11" fmla="*/ 15 h 44"/>
                    <a:gd name="T12" fmla="*/ 44 w 55"/>
                    <a:gd name="T13" fmla="*/ 20 h 44"/>
                    <a:gd name="T14" fmla="*/ 49 w 55"/>
                    <a:gd name="T15" fmla="*/ 23 h 44"/>
                    <a:gd name="T16" fmla="*/ 53 w 55"/>
                    <a:gd name="T17" fmla="*/ 26 h 44"/>
                    <a:gd name="T18" fmla="*/ 55 w 55"/>
                    <a:gd name="T19" fmla="*/ 26 h 44"/>
                    <a:gd name="T20" fmla="*/ 55 w 55"/>
                    <a:gd name="T21" fmla="*/ 44 h 44"/>
                    <a:gd name="T22" fmla="*/ 47 w 55"/>
                    <a:gd name="T23" fmla="*/ 42 h 44"/>
                    <a:gd name="T24" fmla="*/ 40 w 55"/>
                    <a:gd name="T25" fmla="*/ 39 h 44"/>
                    <a:gd name="T26" fmla="*/ 33 w 55"/>
                    <a:gd name="T27" fmla="*/ 34 h 44"/>
                    <a:gd name="T28" fmla="*/ 27 w 55"/>
                    <a:gd name="T29" fmla="*/ 29 h 44"/>
                    <a:gd name="T30" fmla="*/ 21 w 55"/>
                    <a:gd name="T31" fmla="*/ 24 h 44"/>
                    <a:gd name="T32" fmla="*/ 15 w 55"/>
                    <a:gd name="T33" fmla="*/ 21 h 44"/>
                    <a:gd name="T34" fmla="*/ 11 w 55"/>
                    <a:gd name="T35" fmla="*/ 19 h 44"/>
                    <a:gd name="T36" fmla="*/ 9 w 55"/>
                    <a:gd name="T37" fmla="*/ 19 h 44"/>
                    <a:gd name="T38" fmla="*/ 17 w 55"/>
                    <a:gd name="T39" fmla="*/ 13 h 44"/>
                    <a:gd name="T40" fmla="*/ 9 w 55"/>
                    <a:gd name="T41" fmla="*/ 19 h 44"/>
                    <a:gd name="T42" fmla="*/ 2 w 55"/>
                    <a:gd name="T43" fmla="*/ 15 h 44"/>
                    <a:gd name="T44" fmla="*/ 1 w 55"/>
                    <a:gd name="T45" fmla="*/ 10 h 44"/>
                    <a:gd name="T46" fmla="*/ 2 w 55"/>
                    <a:gd name="T47" fmla="*/ 3 h 44"/>
                    <a:gd name="T48" fmla="*/ 9 w 55"/>
                    <a:gd name="T49" fmla="*/ 0 h 44"/>
                    <a:gd name="T50" fmla="*/ 0 w 55"/>
                    <a:gd name="T51" fmla="*/ 6 h 4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5"/>
                    <a:gd name="T79" fmla="*/ 0 h 44"/>
                    <a:gd name="T80" fmla="*/ 55 w 55"/>
                    <a:gd name="T81" fmla="*/ 44 h 4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5" h="44">
                      <a:moveTo>
                        <a:pt x="0" y="6"/>
                      </a:moveTo>
                      <a:lnTo>
                        <a:pt x="9" y="0"/>
                      </a:lnTo>
                      <a:lnTo>
                        <a:pt x="17" y="3"/>
                      </a:lnTo>
                      <a:lnTo>
                        <a:pt x="24" y="5"/>
                      </a:lnTo>
                      <a:lnTo>
                        <a:pt x="32" y="11"/>
                      </a:lnTo>
                      <a:lnTo>
                        <a:pt x="38" y="15"/>
                      </a:lnTo>
                      <a:lnTo>
                        <a:pt x="44" y="20"/>
                      </a:lnTo>
                      <a:lnTo>
                        <a:pt x="49" y="23"/>
                      </a:lnTo>
                      <a:lnTo>
                        <a:pt x="53" y="26"/>
                      </a:lnTo>
                      <a:lnTo>
                        <a:pt x="55" y="26"/>
                      </a:lnTo>
                      <a:lnTo>
                        <a:pt x="55" y="44"/>
                      </a:lnTo>
                      <a:lnTo>
                        <a:pt x="47" y="42"/>
                      </a:lnTo>
                      <a:lnTo>
                        <a:pt x="40" y="39"/>
                      </a:lnTo>
                      <a:lnTo>
                        <a:pt x="33" y="34"/>
                      </a:lnTo>
                      <a:lnTo>
                        <a:pt x="27" y="29"/>
                      </a:lnTo>
                      <a:lnTo>
                        <a:pt x="21" y="24"/>
                      </a:lnTo>
                      <a:lnTo>
                        <a:pt x="15" y="21"/>
                      </a:lnTo>
                      <a:lnTo>
                        <a:pt x="11" y="19"/>
                      </a:lnTo>
                      <a:lnTo>
                        <a:pt x="9" y="19"/>
                      </a:lnTo>
                      <a:lnTo>
                        <a:pt x="17" y="13"/>
                      </a:lnTo>
                      <a:lnTo>
                        <a:pt x="9" y="19"/>
                      </a:lnTo>
                      <a:lnTo>
                        <a:pt x="2" y="15"/>
                      </a:lnTo>
                      <a:lnTo>
                        <a:pt x="1" y="10"/>
                      </a:lnTo>
                      <a:lnTo>
                        <a:pt x="2" y="3"/>
                      </a:lnTo>
                      <a:lnTo>
                        <a:pt x="9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8" name="Freeform 194"/>
                <p:cNvSpPr>
                  <a:spLocks/>
                </p:cNvSpPr>
                <p:nvPr/>
              </p:nvSpPr>
              <p:spPr bwMode="auto">
                <a:xfrm>
                  <a:off x="3248" y="1062"/>
                  <a:ext cx="11" cy="9"/>
                </a:xfrm>
                <a:custGeom>
                  <a:avLst/>
                  <a:gdLst>
                    <a:gd name="T0" fmla="*/ 13 w 29"/>
                    <a:gd name="T1" fmla="*/ 21 h 37"/>
                    <a:gd name="T2" fmla="*/ 0 w 29"/>
                    <a:gd name="T3" fmla="*/ 25 h 37"/>
                    <a:gd name="T4" fmla="*/ 12 w 29"/>
                    <a:gd name="T5" fmla="*/ 0 h 37"/>
                    <a:gd name="T6" fmla="*/ 29 w 29"/>
                    <a:gd name="T7" fmla="*/ 7 h 37"/>
                    <a:gd name="T8" fmla="*/ 17 w 29"/>
                    <a:gd name="T9" fmla="*/ 32 h 37"/>
                    <a:gd name="T10" fmla="*/ 4 w 29"/>
                    <a:gd name="T11" fmla="*/ 37 h 37"/>
                    <a:gd name="T12" fmla="*/ 17 w 29"/>
                    <a:gd name="T13" fmla="*/ 32 h 37"/>
                    <a:gd name="T14" fmla="*/ 12 w 29"/>
                    <a:gd name="T15" fmla="*/ 37 h 37"/>
                    <a:gd name="T16" fmla="*/ 4 w 29"/>
                    <a:gd name="T17" fmla="*/ 37 h 37"/>
                    <a:gd name="T18" fmla="*/ 0 w 29"/>
                    <a:gd name="T19" fmla="*/ 32 h 37"/>
                    <a:gd name="T20" fmla="*/ 0 w 29"/>
                    <a:gd name="T21" fmla="*/ 25 h 37"/>
                    <a:gd name="T22" fmla="*/ 13 w 29"/>
                    <a:gd name="T23" fmla="*/ 21 h 3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"/>
                    <a:gd name="T37" fmla="*/ 0 h 37"/>
                    <a:gd name="T38" fmla="*/ 29 w 29"/>
                    <a:gd name="T39" fmla="*/ 37 h 3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" h="37">
                      <a:moveTo>
                        <a:pt x="13" y="21"/>
                      </a:moveTo>
                      <a:lnTo>
                        <a:pt x="0" y="25"/>
                      </a:lnTo>
                      <a:lnTo>
                        <a:pt x="12" y="0"/>
                      </a:lnTo>
                      <a:lnTo>
                        <a:pt x="29" y="7"/>
                      </a:lnTo>
                      <a:lnTo>
                        <a:pt x="17" y="32"/>
                      </a:lnTo>
                      <a:lnTo>
                        <a:pt x="4" y="37"/>
                      </a:lnTo>
                      <a:lnTo>
                        <a:pt x="17" y="32"/>
                      </a:lnTo>
                      <a:lnTo>
                        <a:pt x="12" y="37"/>
                      </a:lnTo>
                      <a:lnTo>
                        <a:pt x="4" y="37"/>
                      </a:lnTo>
                      <a:lnTo>
                        <a:pt x="0" y="32"/>
                      </a:lnTo>
                      <a:lnTo>
                        <a:pt x="0" y="25"/>
                      </a:lnTo>
                      <a:lnTo>
                        <a:pt x="13" y="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" name="Freeform 195"/>
                <p:cNvSpPr>
                  <a:spLocks/>
                </p:cNvSpPr>
                <p:nvPr/>
              </p:nvSpPr>
              <p:spPr bwMode="auto">
                <a:xfrm>
                  <a:off x="3239" y="1064"/>
                  <a:ext cx="14" cy="7"/>
                </a:xfrm>
                <a:custGeom>
                  <a:avLst/>
                  <a:gdLst>
                    <a:gd name="T0" fmla="*/ 5 w 36"/>
                    <a:gd name="T1" fmla="*/ 0 h 29"/>
                    <a:gd name="T2" fmla="*/ 13 w 36"/>
                    <a:gd name="T3" fmla="*/ 0 h 29"/>
                    <a:gd name="T4" fmla="*/ 36 w 36"/>
                    <a:gd name="T5" fmla="*/ 13 h 29"/>
                    <a:gd name="T6" fmla="*/ 27 w 36"/>
                    <a:gd name="T7" fmla="*/ 29 h 29"/>
                    <a:gd name="T8" fmla="*/ 5 w 36"/>
                    <a:gd name="T9" fmla="*/ 16 h 29"/>
                    <a:gd name="T10" fmla="*/ 13 w 36"/>
                    <a:gd name="T11" fmla="*/ 16 h 29"/>
                    <a:gd name="T12" fmla="*/ 5 w 36"/>
                    <a:gd name="T13" fmla="*/ 16 h 29"/>
                    <a:gd name="T14" fmla="*/ 0 w 36"/>
                    <a:gd name="T15" fmla="*/ 12 h 29"/>
                    <a:gd name="T16" fmla="*/ 1 w 36"/>
                    <a:gd name="T17" fmla="*/ 5 h 29"/>
                    <a:gd name="T18" fmla="*/ 6 w 36"/>
                    <a:gd name="T19" fmla="*/ 0 h 29"/>
                    <a:gd name="T20" fmla="*/ 13 w 36"/>
                    <a:gd name="T21" fmla="*/ 0 h 29"/>
                    <a:gd name="T22" fmla="*/ 5 w 36"/>
                    <a:gd name="T23" fmla="*/ 0 h 29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6"/>
                    <a:gd name="T37" fmla="*/ 0 h 29"/>
                    <a:gd name="T38" fmla="*/ 36 w 36"/>
                    <a:gd name="T39" fmla="*/ 29 h 29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6" h="29">
                      <a:moveTo>
                        <a:pt x="5" y="0"/>
                      </a:moveTo>
                      <a:lnTo>
                        <a:pt x="13" y="0"/>
                      </a:lnTo>
                      <a:lnTo>
                        <a:pt x="36" y="13"/>
                      </a:lnTo>
                      <a:lnTo>
                        <a:pt x="27" y="29"/>
                      </a:lnTo>
                      <a:lnTo>
                        <a:pt x="5" y="16"/>
                      </a:lnTo>
                      <a:lnTo>
                        <a:pt x="13" y="16"/>
                      </a:lnTo>
                      <a:lnTo>
                        <a:pt x="5" y="16"/>
                      </a:lnTo>
                      <a:lnTo>
                        <a:pt x="0" y="12"/>
                      </a:lnTo>
                      <a:lnTo>
                        <a:pt x="1" y="5"/>
                      </a:lnTo>
                      <a:lnTo>
                        <a:pt x="6" y="0"/>
                      </a:lnTo>
                      <a:lnTo>
                        <a:pt x="13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" name="Freeform 196"/>
                <p:cNvSpPr>
                  <a:spLocks/>
                </p:cNvSpPr>
                <p:nvPr/>
              </p:nvSpPr>
              <p:spPr bwMode="auto">
                <a:xfrm>
                  <a:off x="3212" y="1064"/>
                  <a:ext cx="32" cy="17"/>
                </a:xfrm>
                <a:custGeom>
                  <a:avLst/>
                  <a:gdLst>
                    <a:gd name="T0" fmla="*/ 16 w 84"/>
                    <a:gd name="T1" fmla="*/ 52 h 65"/>
                    <a:gd name="T2" fmla="*/ 5 w 84"/>
                    <a:gd name="T3" fmla="*/ 49 h 65"/>
                    <a:gd name="T4" fmla="*/ 12 w 84"/>
                    <a:gd name="T5" fmla="*/ 45 h 65"/>
                    <a:gd name="T6" fmla="*/ 21 w 84"/>
                    <a:gd name="T7" fmla="*/ 39 h 65"/>
                    <a:gd name="T8" fmla="*/ 30 w 84"/>
                    <a:gd name="T9" fmla="*/ 32 h 65"/>
                    <a:gd name="T10" fmla="*/ 40 w 84"/>
                    <a:gd name="T11" fmla="*/ 25 h 65"/>
                    <a:gd name="T12" fmla="*/ 48 w 84"/>
                    <a:gd name="T13" fmla="*/ 20 h 65"/>
                    <a:gd name="T14" fmla="*/ 57 w 84"/>
                    <a:gd name="T15" fmla="*/ 13 h 65"/>
                    <a:gd name="T16" fmla="*/ 66 w 84"/>
                    <a:gd name="T17" fmla="*/ 7 h 65"/>
                    <a:gd name="T18" fmla="*/ 76 w 84"/>
                    <a:gd name="T19" fmla="*/ 0 h 65"/>
                    <a:gd name="T20" fmla="*/ 84 w 84"/>
                    <a:gd name="T21" fmla="*/ 16 h 65"/>
                    <a:gd name="T22" fmla="*/ 77 w 84"/>
                    <a:gd name="T23" fmla="*/ 21 h 65"/>
                    <a:gd name="T24" fmla="*/ 68 w 84"/>
                    <a:gd name="T25" fmla="*/ 26 h 65"/>
                    <a:gd name="T26" fmla="*/ 59 w 84"/>
                    <a:gd name="T27" fmla="*/ 33 h 65"/>
                    <a:gd name="T28" fmla="*/ 51 w 84"/>
                    <a:gd name="T29" fmla="*/ 39 h 65"/>
                    <a:gd name="T30" fmla="*/ 41 w 84"/>
                    <a:gd name="T31" fmla="*/ 46 h 65"/>
                    <a:gd name="T32" fmla="*/ 32 w 84"/>
                    <a:gd name="T33" fmla="*/ 53 h 65"/>
                    <a:gd name="T34" fmla="*/ 23 w 84"/>
                    <a:gd name="T35" fmla="*/ 58 h 65"/>
                    <a:gd name="T36" fmla="*/ 14 w 84"/>
                    <a:gd name="T37" fmla="*/ 65 h 65"/>
                    <a:gd name="T38" fmla="*/ 3 w 84"/>
                    <a:gd name="T39" fmla="*/ 63 h 65"/>
                    <a:gd name="T40" fmla="*/ 14 w 84"/>
                    <a:gd name="T41" fmla="*/ 65 h 65"/>
                    <a:gd name="T42" fmla="*/ 6 w 84"/>
                    <a:gd name="T43" fmla="*/ 65 h 65"/>
                    <a:gd name="T44" fmla="*/ 2 w 84"/>
                    <a:gd name="T45" fmla="*/ 61 h 65"/>
                    <a:gd name="T46" fmla="*/ 0 w 84"/>
                    <a:gd name="T47" fmla="*/ 54 h 65"/>
                    <a:gd name="T48" fmla="*/ 5 w 84"/>
                    <a:gd name="T49" fmla="*/ 49 h 65"/>
                    <a:gd name="T50" fmla="*/ 16 w 84"/>
                    <a:gd name="T51" fmla="*/ 52 h 6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84"/>
                    <a:gd name="T79" fmla="*/ 0 h 65"/>
                    <a:gd name="T80" fmla="*/ 84 w 84"/>
                    <a:gd name="T81" fmla="*/ 65 h 6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84" h="65">
                      <a:moveTo>
                        <a:pt x="16" y="52"/>
                      </a:moveTo>
                      <a:lnTo>
                        <a:pt x="5" y="49"/>
                      </a:lnTo>
                      <a:lnTo>
                        <a:pt x="12" y="45"/>
                      </a:lnTo>
                      <a:lnTo>
                        <a:pt x="21" y="39"/>
                      </a:lnTo>
                      <a:lnTo>
                        <a:pt x="30" y="32"/>
                      </a:lnTo>
                      <a:lnTo>
                        <a:pt x="40" y="25"/>
                      </a:lnTo>
                      <a:lnTo>
                        <a:pt x="48" y="20"/>
                      </a:lnTo>
                      <a:lnTo>
                        <a:pt x="57" y="13"/>
                      </a:lnTo>
                      <a:lnTo>
                        <a:pt x="66" y="7"/>
                      </a:lnTo>
                      <a:lnTo>
                        <a:pt x="76" y="0"/>
                      </a:lnTo>
                      <a:lnTo>
                        <a:pt x="84" y="16"/>
                      </a:lnTo>
                      <a:lnTo>
                        <a:pt x="77" y="21"/>
                      </a:lnTo>
                      <a:lnTo>
                        <a:pt x="68" y="26"/>
                      </a:lnTo>
                      <a:lnTo>
                        <a:pt x="59" y="33"/>
                      </a:lnTo>
                      <a:lnTo>
                        <a:pt x="51" y="39"/>
                      </a:lnTo>
                      <a:lnTo>
                        <a:pt x="41" y="46"/>
                      </a:lnTo>
                      <a:lnTo>
                        <a:pt x="32" y="53"/>
                      </a:lnTo>
                      <a:lnTo>
                        <a:pt x="23" y="58"/>
                      </a:lnTo>
                      <a:lnTo>
                        <a:pt x="14" y="65"/>
                      </a:lnTo>
                      <a:lnTo>
                        <a:pt x="3" y="63"/>
                      </a:lnTo>
                      <a:lnTo>
                        <a:pt x="14" y="65"/>
                      </a:lnTo>
                      <a:lnTo>
                        <a:pt x="6" y="65"/>
                      </a:lnTo>
                      <a:lnTo>
                        <a:pt x="2" y="61"/>
                      </a:lnTo>
                      <a:lnTo>
                        <a:pt x="0" y="54"/>
                      </a:lnTo>
                      <a:lnTo>
                        <a:pt x="5" y="49"/>
                      </a:lnTo>
                      <a:lnTo>
                        <a:pt x="16" y="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1" name="Freeform 197"/>
                <p:cNvSpPr>
                  <a:spLocks/>
                </p:cNvSpPr>
                <p:nvPr/>
              </p:nvSpPr>
              <p:spPr bwMode="auto">
                <a:xfrm>
                  <a:off x="3195" y="1070"/>
                  <a:ext cx="24" cy="10"/>
                </a:xfrm>
                <a:custGeom>
                  <a:avLst/>
                  <a:gdLst>
                    <a:gd name="T0" fmla="*/ 1 w 61"/>
                    <a:gd name="T1" fmla="*/ 3 h 40"/>
                    <a:gd name="T2" fmla="*/ 7 w 61"/>
                    <a:gd name="T3" fmla="*/ 0 h 40"/>
                    <a:gd name="T4" fmla="*/ 15 w 61"/>
                    <a:gd name="T5" fmla="*/ 1 h 40"/>
                    <a:gd name="T6" fmla="*/ 22 w 61"/>
                    <a:gd name="T7" fmla="*/ 3 h 40"/>
                    <a:gd name="T8" fmla="*/ 29 w 61"/>
                    <a:gd name="T9" fmla="*/ 6 h 40"/>
                    <a:gd name="T10" fmla="*/ 36 w 61"/>
                    <a:gd name="T11" fmla="*/ 9 h 40"/>
                    <a:gd name="T12" fmla="*/ 42 w 61"/>
                    <a:gd name="T13" fmla="*/ 14 h 40"/>
                    <a:gd name="T14" fmla="*/ 49 w 61"/>
                    <a:gd name="T15" fmla="*/ 18 h 40"/>
                    <a:gd name="T16" fmla="*/ 54 w 61"/>
                    <a:gd name="T17" fmla="*/ 23 h 40"/>
                    <a:gd name="T18" fmla="*/ 61 w 61"/>
                    <a:gd name="T19" fmla="*/ 29 h 40"/>
                    <a:gd name="T20" fmla="*/ 48 w 61"/>
                    <a:gd name="T21" fmla="*/ 40 h 40"/>
                    <a:gd name="T22" fmla="*/ 43 w 61"/>
                    <a:gd name="T23" fmla="*/ 37 h 40"/>
                    <a:gd name="T24" fmla="*/ 38 w 61"/>
                    <a:gd name="T25" fmla="*/ 32 h 40"/>
                    <a:gd name="T26" fmla="*/ 31 w 61"/>
                    <a:gd name="T27" fmla="*/ 27 h 40"/>
                    <a:gd name="T28" fmla="*/ 27 w 61"/>
                    <a:gd name="T29" fmla="*/ 25 h 40"/>
                    <a:gd name="T30" fmla="*/ 20 w 61"/>
                    <a:gd name="T31" fmla="*/ 22 h 40"/>
                    <a:gd name="T32" fmla="*/ 15 w 61"/>
                    <a:gd name="T33" fmla="*/ 19 h 40"/>
                    <a:gd name="T34" fmla="*/ 11 w 61"/>
                    <a:gd name="T35" fmla="*/ 17 h 40"/>
                    <a:gd name="T36" fmla="*/ 7 w 61"/>
                    <a:gd name="T37" fmla="*/ 18 h 40"/>
                    <a:gd name="T38" fmla="*/ 14 w 61"/>
                    <a:gd name="T39" fmla="*/ 15 h 40"/>
                    <a:gd name="T40" fmla="*/ 7 w 61"/>
                    <a:gd name="T41" fmla="*/ 18 h 40"/>
                    <a:gd name="T42" fmla="*/ 1 w 61"/>
                    <a:gd name="T43" fmla="*/ 15 h 40"/>
                    <a:gd name="T44" fmla="*/ 0 w 61"/>
                    <a:gd name="T45" fmla="*/ 9 h 40"/>
                    <a:gd name="T46" fmla="*/ 1 w 61"/>
                    <a:gd name="T47" fmla="*/ 2 h 40"/>
                    <a:gd name="T48" fmla="*/ 7 w 61"/>
                    <a:gd name="T49" fmla="*/ 0 h 40"/>
                    <a:gd name="T50" fmla="*/ 1 w 61"/>
                    <a:gd name="T51" fmla="*/ 3 h 4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1"/>
                    <a:gd name="T79" fmla="*/ 0 h 40"/>
                    <a:gd name="T80" fmla="*/ 61 w 61"/>
                    <a:gd name="T81" fmla="*/ 40 h 40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1" h="40">
                      <a:moveTo>
                        <a:pt x="1" y="3"/>
                      </a:moveTo>
                      <a:lnTo>
                        <a:pt x="7" y="0"/>
                      </a:lnTo>
                      <a:lnTo>
                        <a:pt x="15" y="1"/>
                      </a:lnTo>
                      <a:lnTo>
                        <a:pt x="22" y="3"/>
                      </a:lnTo>
                      <a:lnTo>
                        <a:pt x="29" y="6"/>
                      </a:lnTo>
                      <a:lnTo>
                        <a:pt x="36" y="9"/>
                      </a:lnTo>
                      <a:lnTo>
                        <a:pt x="42" y="14"/>
                      </a:lnTo>
                      <a:lnTo>
                        <a:pt x="49" y="18"/>
                      </a:lnTo>
                      <a:lnTo>
                        <a:pt x="54" y="23"/>
                      </a:lnTo>
                      <a:lnTo>
                        <a:pt x="61" y="29"/>
                      </a:lnTo>
                      <a:lnTo>
                        <a:pt x="48" y="40"/>
                      </a:lnTo>
                      <a:lnTo>
                        <a:pt x="43" y="37"/>
                      </a:lnTo>
                      <a:lnTo>
                        <a:pt x="38" y="32"/>
                      </a:lnTo>
                      <a:lnTo>
                        <a:pt x="31" y="27"/>
                      </a:lnTo>
                      <a:lnTo>
                        <a:pt x="27" y="25"/>
                      </a:lnTo>
                      <a:lnTo>
                        <a:pt x="20" y="22"/>
                      </a:lnTo>
                      <a:lnTo>
                        <a:pt x="15" y="19"/>
                      </a:lnTo>
                      <a:lnTo>
                        <a:pt x="11" y="17"/>
                      </a:lnTo>
                      <a:lnTo>
                        <a:pt x="7" y="18"/>
                      </a:lnTo>
                      <a:lnTo>
                        <a:pt x="14" y="15"/>
                      </a:lnTo>
                      <a:lnTo>
                        <a:pt x="7" y="18"/>
                      </a:lnTo>
                      <a:lnTo>
                        <a:pt x="1" y="15"/>
                      </a:lnTo>
                      <a:lnTo>
                        <a:pt x="0" y="9"/>
                      </a:lnTo>
                      <a:lnTo>
                        <a:pt x="1" y="2"/>
                      </a:lnTo>
                      <a:lnTo>
                        <a:pt x="7" y="0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2" name="Freeform 198"/>
                <p:cNvSpPr>
                  <a:spLocks/>
                </p:cNvSpPr>
                <p:nvPr/>
              </p:nvSpPr>
              <p:spPr bwMode="auto">
                <a:xfrm>
                  <a:off x="3186" y="1071"/>
                  <a:ext cx="14" cy="10"/>
                </a:xfrm>
                <a:custGeom>
                  <a:avLst/>
                  <a:gdLst>
                    <a:gd name="T0" fmla="*/ 9 w 40"/>
                    <a:gd name="T1" fmla="*/ 22 h 40"/>
                    <a:gd name="T2" fmla="*/ 3 w 40"/>
                    <a:gd name="T3" fmla="*/ 26 h 40"/>
                    <a:gd name="T4" fmla="*/ 27 w 40"/>
                    <a:gd name="T5" fmla="*/ 0 h 40"/>
                    <a:gd name="T6" fmla="*/ 40 w 40"/>
                    <a:gd name="T7" fmla="*/ 12 h 40"/>
                    <a:gd name="T8" fmla="*/ 16 w 40"/>
                    <a:gd name="T9" fmla="*/ 37 h 40"/>
                    <a:gd name="T10" fmla="*/ 9 w 40"/>
                    <a:gd name="T11" fmla="*/ 40 h 40"/>
                    <a:gd name="T12" fmla="*/ 16 w 40"/>
                    <a:gd name="T13" fmla="*/ 37 h 40"/>
                    <a:gd name="T14" fmla="*/ 9 w 40"/>
                    <a:gd name="T15" fmla="*/ 39 h 40"/>
                    <a:gd name="T16" fmla="*/ 3 w 40"/>
                    <a:gd name="T17" fmla="*/ 36 h 40"/>
                    <a:gd name="T18" fmla="*/ 0 w 40"/>
                    <a:gd name="T19" fmla="*/ 31 h 40"/>
                    <a:gd name="T20" fmla="*/ 3 w 40"/>
                    <a:gd name="T21" fmla="*/ 26 h 40"/>
                    <a:gd name="T22" fmla="*/ 9 w 40"/>
                    <a:gd name="T23" fmla="*/ 22 h 4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0"/>
                    <a:gd name="T37" fmla="*/ 0 h 40"/>
                    <a:gd name="T38" fmla="*/ 40 w 40"/>
                    <a:gd name="T39" fmla="*/ 40 h 4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0" h="40">
                      <a:moveTo>
                        <a:pt x="9" y="22"/>
                      </a:moveTo>
                      <a:lnTo>
                        <a:pt x="3" y="26"/>
                      </a:lnTo>
                      <a:lnTo>
                        <a:pt x="27" y="0"/>
                      </a:lnTo>
                      <a:lnTo>
                        <a:pt x="40" y="12"/>
                      </a:lnTo>
                      <a:lnTo>
                        <a:pt x="16" y="37"/>
                      </a:lnTo>
                      <a:lnTo>
                        <a:pt x="9" y="40"/>
                      </a:lnTo>
                      <a:lnTo>
                        <a:pt x="16" y="37"/>
                      </a:lnTo>
                      <a:lnTo>
                        <a:pt x="9" y="39"/>
                      </a:lnTo>
                      <a:lnTo>
                        <a:pt x="3" y="36"/>
                      </a:lnTo>
                      <a:lnTo>
                        <a:pt x="0" y="31"/>
                      </a:lnTo>
                      <a:lnTo>
                        <a:pt x="3" y="26"/>
                      </a:lnTo>
                      <a:lnTo>
                        <a:pt x="9" y="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" name="Freeform 199"/>
                <p:cNvSpPr>
                  <a:spLocks/>
                </p:cNvSpPr>
                <p:nvPr/>
              </p:nvSpPr>
              <p:spPr bwMode="auto">
                <a:xfrm>
                  <a:off x="3164" y="1073"/>
                  <a:ext cx="25" cy="8"/>
                </a:xfrm>
                <a:custGeom>
                  <a:avLst/>
                  <a:gdLst>
                    <a:gd name="T0" fmla="*/ 1 w 65"/>
                    <a:gd name="T1" fmla="*/ 3 h 30"/>
                    <a:gd name="T2" fmla="*/ 8 w 65"/>
                    <a:gd name="T3" fmla="*/ 0 h 30"/>
                    <a:gd name="T4" fmla="*/ 15 w 65"/>
                    <a:gd name="T5" fmla="*/ 1 h 30"/>
                    <a:gd name="T6" fmla="*/ 22 w 65"/>
                    <a:gd name="T7" fmla="*/ 3 h 30"/>
                    <a:gd name="T8" fmla="*/ 31 w 65"/>
                    <a:gd name="T9" fmla="*/ 4 h 30"/>
                    <a:gd name="T10" fmla="*/ 40 w 65"/>
                    <a:gd name="T11" fmla="*/ 6 h 30"/>
                    <a:gd name="T12" fmla="*/ 48 w 65"/>
                    <a:gd name="T13" fmla="*/ 10 h 30"/>
                    <a:gd name="T14" fmla="*/ 56 w 65"/>
                    <a:gd name="T15" fmla="*/ 11 h 30"/>
                    <a:gd name="T16" fmla="*/ 62 w 65"/>
                    <a:gd name="T17" fmla="*/ 13 h 30"/>
                    <a:gd name="T18" fmla="*/ 65 w 65"/>
                    <a:gd name="T19" fmla="*/ 12 h 30"/>
                    <a:gd name="T20" fmla="*/ 65 w 65"/>
                    <a:gd name="T21" fmla="*/ 30 h 30"/>
                    <a:gd name="T22" fmla="*/ 58 w 65"/>
                    <a:gd name="T23" fmla="*/ 29 h 30"/>
                    <a:gd name="T24" fmla="*/ 51 w 65"/>
                    <a:gd name="T25" fmla="*/ 27 h 30"/>
                    <a:gd name="T26" fmla="*/ 41 w 65"/>
                    <a:gd name="T27" fmla="*/ 26 h 30"/>
                    <a:gd name="T28" fmla="*/ 34 w 65"/>
                    <a:gd name="T29" fmla="*/ 22 h 30"/>
                    <a:gd name="T30" fmla="*/ 26 w 65"/>
                    <a:gd name="T31" fmla="*/ 20 h 30"/>
                    <a:gd name="T32" fmla="*/ 18 w 65"/>
                    <a:gd name="T33" fmla="*/ 19 h 30"/>
                    <a:gd name="T34" fmla="*/ 11 w 65"/>
                    <a:gd name="T35" fmla="*/ 17 h 30"/>
                    <a:gd name="T36" fmla="*/ 8 w 65"/>
                    <a:gd name="T37" fmla="*/ 18 h 30"/>
                    <a:gd name="T38" fmla="*/ 14 w 65"/>
                    <a:gd name="T39" fmla="*/ 14 h 30"/>
                    <a:gd name="T40" fmla="*/ 8 w 65"/>
                    <a:gd name="T41" fmla="*/ 18 h 30"/>
                    <a:gd name="T42" fmla="*/ 1 w 65"/>
                    <a:gd name="T43" fmla="*/ 14 h 30"/>
                    <a:gd name="T44" fmla="*/ 0 w 65"/>
                    <a:gd name="T45" fmla="*/ 9 h 30"/>
                    <a:gd name="T46" fmla="*/ 1 w 65"/>
                    <a:gd name="T47" fmla="*/ 2 h 30"/>
                    <a:gd name="T48" fmla="*/ 8 w 65"/>
                    <a:gd name="T49" fmla="*/ 0 h 30"/>
                    <a:gd name="T50" fmla="*/ 1 w 65"/>
                    <a:gd name="T51" fmla="*/ 3 h 3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5"/>
                    <a:gd name="T79" fmla="*/ 0 h 30"/>
                    <a:gd name="T80" fmla="*/ 65 w 65"/>
                    <a:gd name="T81" fmla="*/ 30 h 30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5" h="30">
                      <a:moveTo>
                        <a:pt x="1" y="3"/>
                      </a:moveTo>
                      <a:lnTo>
                        <a:pt x="8" y="0"/>
                      </a:lnTo>
                      <a:lnTo>
                        <a:pt x="15" y="1"/>
                      </a:lnTo>
                      <a:lnTo>
                        <a:pt x="22" y="3"/>
                      </a:lnTo>
                      <a:lnTo>
                        <a:pt x="31" y="4"/>
                      </a:lnTo>
                      <a:lnTo>
                        <a:pt x="40" y="6"/>
                      </a:lnTo>
                      <a:lnTo>
                        <a:pt x="48" y="10"/>
                      </a:lnTo>
                      <a:lnTo>
                        <a:pt x="56" y="11"/>
                      </a:lnTo>
                      <a:lnTo>
                        <a:pt x="62" y="13"/>
                      </a:lnTo>
                      <a:lnTo>
                        <a:pt x="65" y="12"/>
                      </a:lnTo>
                      <a:lnTo>
                        <a:pt x="65" y="30"/>
                      </a:lnTo>
                      <a:lnTo>
                        <a:pt x="58" y="29"/>
                      </a:lnTo>
                      <a:lnTo>
                        <a:pt x="51" y="27"/>
                      </a:lnTo>
                      <a:lnTo>
                        <a:pt x="41" y="26"/>
                      </a:lnTo>
                      <a:lnTo>
                        <a:pt x="34" y="22"/>
                      </a:lnTo>
                      <a:lnTo>
                        <a:pt x="26" y="20"/>
                      </a:lnTo>
                      <a:lnTo>
                        <a:pt x="18" y="19"/>
                      </a:lnTo>
                      <a:lnTo>
                        <a:pt x="11" y="17"/>
                      </a:lnTo>
                      <a:lnTo>
                        <a:pt x="8" y="18"/>
                      </a:lnTo>
                      <a:lnTo>
                        <a:pt x="14" y="14"/>
                      </a:lnTo>
                      <a:lnTo>
                        <a:pt x="8" y="18"/>
                      </a:lnTo>
                      <a:lnTo>
                        <a:pt x="1" y="14"/>
                      </a:lnTo>
                      <a:lnTo>
                        <a:pt x="0" y="9"/>
                      </a:lnTo>
                      <a:lnTo>
                        <a:pt x="1" y="2"/>
                      </a:lnTo>
                      <a:lnTo>
                        <a:pt x="8" y="0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" name="Freeform 200"/>
                <p:cNvSpPr>
                  <a:spLocks/>
                </p:cNvSpPr>
                <p:nvPr/>
              </p:nvSpPr>
              <p:spPr bwMode="auto">
                <a:xfrm>
                  <a:off x="3028" y="1074"/>
                  <a:ext cx="142" cy="19"/>
                </a:xfrm>
                <a:custGeom>
                  <a:avLst/>
                  <a:gdLst>
                    <a:gd name="T0" fmla="*/ 0 w 370"/>
                    <a:gd name="T1" fmla="*/ 58 h 76"/>
                    <a:gd name="T2" fmla="*/ 17 w 370"/>
                    <a:gd name="T3" fmla="*/ 58 h 76"/>
                    <a:gd name="T4" fmla="*/ 37 w 370"/>
                    <a:gd name="T5" fmla="*/ 58 h 76"/>
                    <a:gd name="T6" fmla="*/ 60 w 370"/>
                    <a:gd name="T7" fmla="*/ 57 h 76"/>
                    <a:gd name="T8" fmla="*/ 85 w 370"/>
                    <a:gd name="T9" fmla="*/ 55 h 76"/>
                    <a:gd name="T10" fmla="*/ 112 w 370"/>
                    <a:gd name="T11" fmla="*/ 52 h 76"/>
                    <a:gd name="T12" fmla="*/ 141 w 370"/>
                    <a:gd name="T13" fmla="*/ 50 h 76"/>
                    <a:gd name="T14" fmla="*/ 168 w 370"/>
                    <a:gd name="T15" fmla="*/ 47 h 76"/>
                    <a:gd name="T16" fmla="*/ 197 w 370"/>
                    <a:gd name="T17" fmla="*/ 42 h 76"/>
                    <a:gd name="T18" fmla="*/ 226 w 370"/>
                    <a:gd name="T19" fmla="*/ 39 h 76"/>
                    <a:gd name="T20" fmla="*/ 253 w 370"/>
                    <a:gd name="T21" fmla="*/ 34 h 76"/>
                    <a:gd name="T22" fmla="*/ 278 w 370"/>
                    <a:gd name="T23" fmla="*/ 28 h 76"/>
                    <a:gd name="T24" fmla="*/ 301 w 370"/>
                    <a:gd name="T25" fmla="*/ 23 h 76"/>
                    <a:gd name="T26" fmla="*/ 320 w 370"/>
                    <a:gd name="T27" fmla="*/ 17 h 76"/>
                    <a:gd name="T28" fmla="*/ 338 w 370"/>
                    <a:gd name="T29" fmla="*/ 11 h 76"/>
                    <a:gd name="T30" fmla="*/ 351 w 370"/>
                    <a:gd name="T31" fmla="*/ 6 h 76"/>
                    <a:gd name="T32" fmla="*/ 357 w 370"/>
                    <a:gd name="T33" fmla="*/ 0 h 76"/>
                    <a:gd name="T34" fmla="*/ 370 w 370"/>
                    <a:gd name="T35" fmla="*/ 11 h 76"/>
                    <a:gd name="T36" fmla="*/ 359 w 370"/>
                    <a:gd name="T37" fmla="*/ 19 h 76"/>
                    <a:gd name="T38" fmla="*/ 344 w 370"/>
                    <a:gd name="T39" fmla="*/ 27 h 76"/>
                    <a:gd name="T40" fmla="*/ 327 w 370"/>
                    <a:gd name="T41" fmla="*/ 33 h 76"/>
                    <a:gd name="T42" fmla="*/ 305 w 370"/>
                    <a:gd name="T43" fmla="*/ 39 h 76"/>
                    <a:gd name="T44" fmla="*/ 282 w 370"/>
                    <a:gd name="T45" fmla="*/ 44 h 76"/>
                    <a:gd name="T46" fmla="*/ 257 w 370"/>
                    <a:gd name="T47" fmla="*/ 50 h 76"/>
                    <a:gd name="T48" fmla="*/ 230 w 370"/>
                    <a:gd name="T49" fmla="*/ 55 h 76"/>
                    <a:gd name="T50" fmla="*/ 202 w 370"/>
                    <a:gd name="T51" fmla="*/ 58 h 76"/>
                    <a:gd name="T52" fmla="*/ 172 w 370"/>
                    <a:gd name="T53" fmla="*/ 63 h 76"/>
                    <a:gd name="T54" fmla="*/ 143 w 370"/>
                    <a:gd name="T55" fmla="*/ 66 h 76"/>
                    <a:gd name="T56" fmla="*/ 115 w 370"/>
                    <a:gd name="T57" fmla="*/ 68 h 76"/>
                    <a:gd name="T58" fmla="*/ 87 w 370"/>
                    <a:gd name="T59" fmla="*/ 71 h 76"/>
                    <a:gd name="T60" fmla="*/ 62 w 370"/>
                    <a:gd name="T61" fmla="*/ 73 h 76"/>
                    <a:gd name="T62" fmla="*/ 39 w 370"/>
                    <a:gd name="T63" fmla="*/ 74 h 76"/>
                    <a:gd name="T64" fmla="*/ 19 w 370"/>
                    <a:gd name="T65" fmla="*/ 76 h 76"/>
                    <a:gd name="T66" fmla="*/ 0 w 370"/>
                    <a:gd name="T67" fmla="*/ 76 h 76"/>
                    <a:gd name="T68" fmla="*/ 0 w 370"/>
                    <a:gd name="T69" fmla="*/ 58 h 7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370"/>
                    <a:gd name="T106" fmla="*/ 0 h 76"/>
                    <a:gd name="T107" fmla="*/ 370 w 370"/>
                    <a:gd name="T108" fmla="*/ 76 h 7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370" h="76">
                      <a:moveTo>
                        <a:pt x="0" y="58"/>
                      </a:moveTo>
                      <a:lnTo>
                        <a:pt x="17" y="58"/>
                      </a:lnTo>
                      <a:lnTo>
                        <a:pt x="37" y="58"/>
                      </a:lnTo>
                      <a:lnTo>
                        <a:pt x="60" y="57"/>
                      </a:lnTo>
                      <a:lnTo>
                        <a:pt x="85" y="55"/>
                      </a:lnTo>
                      <a:lnTo>
                        <a:pt x="112" y="52"/>
                      </a:lnTo>
                      <a:lnTo>
                        <a:pt x="141" y="50"/>
                      </a:lnTo>
                      <a:lnTo>
                        <a:pt x="168" y="47"/>
                      </a:lnTo>
                      <a:lnTo>
                        <a:pt x="197" y="42"/>
                      </a:lnTo>
                      <a:lnTo>
                        <a:pt x="226" y="39"/>
                      </a:lnTo>
                      <a:lnTo>
                        <a:pt x="253" y="34"/>
                      </a:lnTo>
                      <a:lnTo>
                        <a:pt x="278" y="28"/>
                      </a:lnTo>
                      <a:lnTo>
                        <a:pt x="301" y="23"/>
                      </a:lnTo>
                      <a:lnTo>
                        <a:pt x="320" y="17"/>
                      </a:lnTo>
                      <a:lnTo>
                        <a:pt x="338" y="11"/>
                      </a:lnTo>
                      <a:lnTo>
                        <a:pt x="351" y="6"/>
                      </a:lnTo>
                      <a:lnTo>
                        <a:pt x="357" y="0"/>
                      </a:lnTo>
                      <a:lnTo>
                        <a:pt x="370" y="11"/>
                      </a:lnTo>
                      <a:lnTo>
                        <a:pt x="359" y="19"/>
                      </a:lnTo>
                      <a:lnTo>
                        <a:pt x="344" y="27"/>
                      </a:lnTo>
                      <a:lnTo>
                        <a:pt x="327" y="33"/>
                      </a:lnTo>
                      <a:lnTo>
                        <a:pt x="305" y="39"/>
                      </a:lnTo>
                      <a:lnTo>
                        <a:pt x="282" y="44"/>
                      </a:lnTo>
                      <a:lnTo>
                        <a:pt x="257" y="50"/>
                      </a:lnTo>
                      <a:lnTo>
                        <a:pt x="230" y="55"/>
                      </a:lnTo>
                      <a:lnTo>
                        <a:pt x="202" y="58"/>
                      </a:lnTo>
                      <a:lnTo>
                        <a:pt x="172" y="63"/>
                      </a:lnTo>
                      <a:lnTo>
                        <a:pt x="143" y="66"/>
                      </a:lnTo>
                      <a:lnTo>
                        <a:pt x="115" y="68"/>
                      </a:lnTo>
                      <a:lnTo>
                        <a:pt x="87" y="71"/>
                      </a:lnTo>
                      <a:lnTo>
                        <a:pt x="62" y="73"/>
                      </a:lnTo>
                      <a:lnTo>
                        <a:pt x="39" y="74"/>
                      </a:lnTo>
                      <a:lnTo>
                        <a:pt x="19" y="76"/>
                      </a:lnTo>
                      <a:lnTo>
                        <a:pt x="0" y="76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" name="Freeform 201"/>
                <p:cNvSpPr>
                  <a:spLocks/>
                </p:cNvSpPr>
                <p:nvPr/>
              </p:nvSpPr>
              <p:spPr bwMode="auto">
                <a:xfrm>
                  <a:off x="3164" y="1073"/>
                  <a:ext cx="3" cy="5"/>
                </a:xfrm>
                <a:custGeom>
                  <a:avLst/>
                  <a:gdLst>
                    <a:gd name="T0" fmla="*/ 8 w 8"/>
                    <a:gd name="T1" fmla="*/ 18 h 18"/>
                    <a:gd name="T2" fmla="*/ 1 w 8"/>
                    <a:gd name="T3" fmla="*/ 14 h 18"/>
                    <a:gd name="T4" fmla="*/ 0 w 8"/>
                    <a:gd name="T5" fmla="*/ 9 h 18"/>
                    <a:gd name="T6" fmla="*/ 1 w 8"/>
                    <a:gd name="T7" fmla="*/ 2 h 18"/>
                    <a:gd name="T8" fmla="*/ 8 w 8"/>
                    <a:gd name="T9" fmla="*/ 0 h 18"/>
                    <a:gd name="T10" fmla="*/ 8 w 8"/>
                    <a:gd name="T11" fmla="*/ 18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"/>
                    <a:gd name="T19" fmla="*/ 0 h 18"/>
                    <a:gd name="T20" fmla="*/ 8 w 8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" h="18">
                      <a:moveTo>
                        <a:pt x="8" y="18"/>
                      </a:moveTo>
                      <a:lnTo>
                        <a:pt x="1" y="14"/>
                      </a:lnTo>
                      <a:lnTo>
                        <a:pt x="0" y="9"/>
                      </a:lnTo>
                      <a:lnTo>
                        <a:pt x="1" y="2"/>
                      </a:lnTo>
                      <a:lnTo>
                        <a:pt x="8" y="0"/>
                      </a:lnTo>
                      <a:lnTo>
                        <a:pt x="8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" name="Freeform 202"/>
                <p:cNvSpPr>
                  <a:spLocks/>
                </p:cNvSpPr>
                <p:nvPr/>
              </p:nvSpPr>
              <p:spPr bwMode="auto">
                <a:xfrm>
                  <a:off x="3216" y="1110"/>
                  <a:ext cx="4" cy="5"/>
                </a:xfrm>
                <a:custGeom>
                  <a:avLst/>
                  <a:gdLst>
                    <a:gd name="T0" fmla="*/ 0 w 9"/>
                    <a:gd name="T1" fmla="*/ 0 h 18"/>
                    <a:gd name="T2" fmla="*/ 7 w 9"/>
                    <a:gd name="T3" fmla="*/ 2 h 18"/>
                    <a:gd name="T4" fmla="*/ 9 w 9"/>
                    <a:gd name="T5" fmla="*/ 9 h 18"/>
                    <a:gd name="T6" fmla="*/ 7 w 9"/>
                    <a:gd name="T7" fmla="*/ 15 h 18"/>
                    <a:gd name="T8" fmla="*/ 0 w 9"/>
                    <a:gd name="T9" fmla="*/ 18 h 18"/>
                    <a:gd name="T10" fmla="*/ 0 w 9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"/>
                    <a:gd name="T19" fmla="*/ 0 h 18"/>
                    <a:gd name="T20" fmla="*/ 9 w 9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" h="18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9" y="9"/>
                      </a:lnTo>
                      <a:lnTo>
                        <a:pt x="7" y="15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7" name="Freeform 203"/>
                <p:cNvSpPr>
                  <a:spLocks/>
                </p:cNvSpPr>
                <p:nvPr/>
              </p:nvSpPr>
              <p:spPr bwMode="auto">
                <a:xfrm>
                  <a:off x="3099" y="1114"/>
                  <a:ext cx="11" cy="9"/>
                </a:xfrm>
                <a:custGeom>
                  <a:avLst/>
                  <a:gdLst>
                    <a:gd name="T0" fmla="*/ 9 w 30"/>
                    <a:gd name="T1" fmla="*/ 0 h 38"/>
                    <a:gd name="T2" fmla="*/ 18 w 30"/>
                    <a:gd name="T3" fmla="*/ 6 h 38"/>
                    <a:gd name="T4" fmla="*/ 30 w 30"/>
                    <a:gd name="T5" fmla="*/ 31 h 38"/>
                    <a:gd name="T6" fmla="*/ 12 w 30"/>
                    <a:gd name="T7" fmla="*/ 38 h 38"/>
                    <a:gd name="T8" fmla="*/ 0 w 30"/>
                    <a:gd name="T9" fmla="*/ 12 h 38"/>
                    <a:gd name="T10" fmla="*/ 9 w 30"/>
                    <a:gd name="T11" fmla="*/ 18 h 38"/>
                    <a:gd name="T12" fmla="*/ 0 w 30"/>
                    <a:gd name="T13" fmla="*/ 12 h 38"/>
                    <a:gd name="T14" fmla="*/ 0 w 30"/>
                    <a:gd name="T15" fmla="*/ 6 h 38"/>
                    <a:gd name="T16" fmla="*/ 5 w 30"/>
                    <a:gd name="T17" fmla="*/ 1 h 38"/>
                    <a:gd name="T18" fmla="*/ 12 w 30"/>
                    <a:gd name="T19" fmla="*/ 1 h 38"/>
                    <a:gd name="T20" fmla="*/ 18 w 30"/>
                    <a:gd name="T21" fmla="*/ 6 h 38"/>
                    <a:gd name="T22" fmla="*/ 9 w 30"/>
                    <a:gd name="T23" fmla="*/ 0 h 3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0"/>
                    <a:gd name="T37" fmla="*/ 0 h 38"/>
                    <a:gd name="T38" fmla="*/ 30 w 30"/>
                    <a:gd name="T39" fmla="*/ 38 h 3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0" h="38">
                      <a:moveTo>
                        <a:pt x="9" y="0"/>
                      </a:moveTo>
                      <a:lnTo>
                        <a:pt x="18" y="6"/>
                      </a:lnTo>
                      <a:lnTo>
                        <a:pt x="30" y="31"/>
                      </a:lnTo>
                      <a:lnTo>
                        <a:pt x="12" y="38"/>
                      </a:lnTo>
                      <a:lnTo>
                        <a:pt x="0" y="12"/>
                      </a:lnTo>
                      <a:lnTo>
                        <a:pt x="9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5" y="1"/>
                      </a:lnTo>
                      <a:lnTo>
                        <a:pt x="12" y="1"/>
                      </a:lnTo>
                      <a:lnTo>
                        <a:pt x="18" y="6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" name="Freeform 204"/>
                <p:cNvSpPr>
                  <a:spLocks/>
                </p:cNvSpPr>
                <p:nvPr/>
              </p:nvSpPr>
              <p:spPr bwMode="auto">
                <a:xfrm>
                  <a:off x="3073" y="1114"/>
                  <a:ext cx="29" cy="11"/>
                </a:xfrm>
                <a:custGeom>
                  <a:avLst/>
                  <a:gdLst>
                    <a:gd name="T0" fmla="*/ 9 w 80"/>
                    <a:gd name="T1" fmla="*/ 25 h 43"/>
                    <a:gd name="T2" fmla="*/ 3 w 80"/>
                    <a:gd name="T3" fmla="*/ 28 h 43"/>
                    <a:gd name="T4" fmla="*/ 9 w 80"/>
                    <a:gd name="T5" fmla="*/ 23 h 43"/>
                    <a:gd name="T6" fmla="*/ 18 w 80"/>
                    <a:gd name="T7" fmla="*/ 17 h 43"/>
                    <a:gd name="T8" fmla="*/ 27 w 80"/>
                    <a:gd name="T9" fmla="*/ 12 h 43"/>
                    <a:gd name="T10" fmla="*/ 37 w 80"/>
                    <a:gd name="T11" fmla="*/ 9 h 43"/>
                    <a:gd name="T12" fmla="*/ 47 w 80"/>
                    <a:gd name="T13" fmla="*/ 6 h 43"/>
                    <a:gd name="T14" fmla="*/ 58 w 80"/>
                    <a:gd name="T15" fmla="*/ 3 h 43"/>
                    <a:gd name="T16" fmla="*/ 69 w 80"/>
                    <a:gd name="T17" fmla="*/ 1 h 43"/>
                    <a:gd name="T18" fmla="*/ 80 w 80"/>
                    <a:gd name="T19" fmla="*/ 0 h 43"/>
                    <a:gd name="T20" fmla="*/ 80 w 80"/>
                    <a:gd name="T21" fmla="*/ 18 h 43"/>
                    <a:gd name="T22" fmla="*/ 71 w 80"/>
                    <a:gd name="T23" fmla="*/ 17 h 43"/>
                    <a:gd name="T24" fmla="*/ 63 w 80"/>
                    <a:gd name="T25" fmla="*/ 19 h 43"/>
                    <a:gd name="T26" fmla="*/ 54 w 80"/>
                    <a:gd name="T27" fmla="*/ 22 h 43"/>
                    <a:gd name="T28" fmla="*/ 43 w 80"/>
                    <a:gd name="T29" fmla="*/ 25 h 43"/>
                    <a:gd name="T30" fmla="*/ 35 w 80"/>
                    <a:gd name="T31" fmla="*/ 28 h 43"/>
                    <a:gd name="T32" fmla="*/ 27 w 80"/>
                    <a:gd name="T33" fmla="*/ 33 h 43"/>
                    <a:gd name="T34" fmla="*/ 20 w 80"/>
                    <a:gd name="T35" fmla="*/ 36 h 43"/>
                    <a:gd name="T36" fmla="*/ 16 w 80"/>
                    <a:gd name="T37" fmla="*/ 40 h 43"/>
                    <a:gd name="T38" fmla="*/ 9 w 80"/>
                    <a:gd name="T39" fmla="*/ 43 h 43"/>
                    <a:gd name="T40" fmla="*/ 16 w 80"/>
                    <a:gd name="T41" fmla="*/ 40 h 43"/>
                    <a:gd name="T42" fmla="*/ 9 w 80"/>
                    <a:gd name="T43" fmla="*/ 42 h 43"/>
                    <a:gd name="T44" fmla="*/ 3 w 80"/>
                    <a:gd name="T45" fmla="*/ 39 h 43"/>
                    <a:gd name="T46" fmla="*/ 0 w 80"/>
                    <a:gd name="T47" fmla="*/ 34 h 43"/>
                    <a:gd name="T48" fmla="*/ 3 w 80"/>
                    <a:gd name="T49" fmla="*/ 28 h 43"/>
                    <a:gd name="T50" fmla="*/ 9 w 80"/>
                    <a:gd name="T51" fmla="*/ 25 h 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80"/>
                    <a:gd name="T79" fmla="*/ 0 h 43"/>
                    <a:gd name="T80" fmla="*/ 80 w 80"/>
                    <a:gd name="T81" fmla="*/ 43 h 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80" h="43">
                      <a:moveTo>
                        <a:pt x="9" y="25"/>
                      </a:moveTo>
                      <a:lnTo>
                        <a:pt x="3" y="28"/>
                      </a:lnTo>
                      <a:lnTo>
                        <a:pt x="9" y="23"/>
                      </a:lnTo>
                      <a:lnTo>
                        <a:pt x="18" y="17"/>
                      </a:lnTo>
                      <a:lnTo>
                        <a:pt x="27" y="12"/>
                      </a:lnTo>
                      <a:lnTo>
                        <a:pt x="37" y="9"/>
                      </a:lnTo>
                      <a:lnTo>
                        <a:pt x="47" y="6"/>
                      </a:lnTo>
                      <a:lnTo>
                        <a:pt x="58" y="3"/>
                      </a:lnTo>
                      <a:lnTo>
                        <a:pt x="69" y="1"/>
                      </a:lnTo>
                      <a:lnTo>
                        <a:pt x="80" y="0"/>
                      </a:lnTo>
                      <a:lnTo>
                        <a:pt x="80" y="18"/>
                      </a:lnTo>
                      <a:lnTo>
                        <a:pt x="71" y="17"/>
                      </a:lnTo>
                      <a:lnTo>
                        <a:pt x="63" y="19"/>
                      </a:lnTo>
                      <a:lnTo>
                        <a:pt x="54" y="22"/>
                      </a:lnTo>
                      <a:lnTo>
                        <a:pt x="43" y="25"/>
                      </a:lnTo>
                      <a:lnTo>
                        <a:pt x="35" y="28"/>
                      </a:lnTo>
                      <a:lnTo>
                        <a:pt x="27" y="33"/>
                      </a:lnTo>
                      <a:lnTo>
                        <a:pt x="20" y="36"/>
                      </a:lnTo>
                      <a:lnTo>
                        <a:pt x="16" y="40"/>
                      </a:lnTo>
                      <a:lnTo>
                        <a:pt x="9" y="43"/>
                      </a:lnTo>
                      <a:lnTo>
                        <a:pt x="16" y="40"/>
                      </a:lnTo>
                      <a:lnTo>
                        <a:pt x="9" y="42"/>
                      </a:lnTo>
                      <a:lnTo>
                        <a:pt x="3" y="39"/>
                      </a:lnTo>
                      <a:lnTo>
                        <a:pt x="0" y="34"/>
                      </a:lnTo>
                      <a:lnTo>
                        <a:pt x="3" y="28"/>
                      </a:lnTo>
                      <a:lnTo>
                        <a:pt x="9" y="2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9" name="Freeform 205"/>
                <p:cNvSpPr>
                  <a:spLocks/>
                </p:cNvSpPr>
                <p:nvPr/>
              </p:nvSpPr>
              <p:spPr bwMode="auto">
                <a:xfrm>
                  <a:off x="3054" y="1117"/>
                  <a:ext cx="22" cy="8"/>
                </a:xfrm>
                <a:custGeom>
                  <a:avLst/>
                  <a:gdLst>
                    <a:gd name="T0" fmla="*/ 0 w 55"/>
                    <a:gd name="T1" fmla="*/ 10 h 31"/>
                    <a:gd name="T2" fmla="*/ 9 w 55"/>
                    <a:gd name="T3" fmla="*/ 0 h 31"/>
                    <a:gd name="T4" fmla="*/ 16 w 55"/>
                    <a:gd name="T5" fmla="*/ 2 h 31"/>
                    <a:gd name="T6" fmla="*/ 23 w 55"/>
                    <a:gd name="T7" fmla="*/ 4 h 31"/>
                    <a:gd name="T8" fmla="*/ 28 w 55"/>
                    <a:gd name="T9" fmla="*/ 5 h 31"/>
                    <a:gd name="T10" fmla="*/ 37 w 55"/>
                    <a:gd name="T11" fmla="*/ 7 h 31"/>
                    <a:gd name="T12" fmla="*/ 42 w 55"/>
                    <a:gd name="T13" fmla="*/ 11 h 31"/>
                    <a:gd name="T14" fmla="*/ 49 w 55"/>
                    <a:gd name="T15" fmla="*/ 12 h 31"/>
                    <a:gd name="T16" fmla="*/ 53 w 55"/>
                    <a:gd name="T17" fmla="*/ 14 h 31"/>
                    <a:gd name="T18" fmla="*/ 55 w 55"/>
                    <a:gd name="T19" fmla="*/ 13 h 31"/>
                    <a:gd name="T20" fmla="*/ 55 w 55"/>
                    <a:gd name="T21" fmla="*/ 31 h 31"/>
                    <a:gd name="T22" fmla="*/ 49 w 55"/>
                    <a:gd name="T23" fmla="*/ 30 h 31"/>
                    <a:gd name="T24" fmla="*/ 42 w 55"/>
                    <a:gd name="T25" fmla="*/ 28 h 31"/>
                    <a:gd name="T26" fmla="*/ 36 w 55"/>
                    <a:gd name="T27" fmla="*/ 27 h 31"/>
                    <a:gd name="T28" fmla="*/ 28 w 55"/>
                    <a:gd name="T29" fmla="*/ 23 h 31"/>
                    <a:gd name="T30" fmla="*/ 24 w 55"/>
                    <a:gd name="T31" fmla="*/ 21 h 31"/>
                    <a:gd name="T32" fmla="*/ 16 w 55"/>
                    <a:gd name="T33" fmla="*/ 20 h 31"/>
                    <a:gd name="T34" fmla="*/ 12 w 55"/>
                    <a:gd name="T35" fmla="*/ 18 h 31"/>
                    <a:gd name="T36" fmla="*/ 9 w 55"/>
                    <a:gd name="T37" fmla="*/ 19 h 31"/>
                    <a:gd name="T38" fmla="*/ 17 w 55"/>
                    <a:gd name="T39" fmla="*/ 10 h 31"/>
                    <a:gd name="T40" fmla="*/ 9 w 55"/>
                    <a:gd name="T41" fmla="*/ 19 h 31"/>
                    <a:gd name="T42" fmla="*/ 2 w 55"/>
                    <a:gd name="T43" fmla="*/ 15 h 31"/>
                    <a:gd name="T44" fmla="*/ 1 w 55"/>
                    <a:gd name="T45" fmla="*/ 10 h 31"/>
                    <a:gd name="T46" fmla="*/ 2 w 55"/>
                    <a:gd name="T47" fmla="*/ 3 h 31"/>
                    <a:gd name="T48" fmla="*/ 9 w 55"/>
                    <a:gd name="T49" fmla="*/ 0 h 31"/>
                    <a:gd name="T50" fmla="*/ 0 w 55"/>
                    <a:gd name="T51" fmla="*/ 10 h 31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5"/>
                    <a:gd name="T79" fmla="*/ 0 h 31"/>
                    <a:gd name="T80" fmla="*/ 55 w 55"/>
                    <a:gd name="T81" fmla="*/ 31 h 31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5" h="31">
                      <a:moveTo>
                        <a:pt x="0" y="10"/>
                      </a:moveTo>
                      <a:lnTo>
                        <a:pt x="9" y="0"/>
                      </a:lnTo>
                      <a:lnTo>
                        <a:pt x="16" y="2"/>
                      </a:lnTo>
                      <a:lnTo>
                        <a:pt x="23" y="4"/>
                      </a:lnTo>
                      <a:lnTo>
                        <a:pt x="28" y="5"/>
                      </a:lnTo>
                      <a:lnTo>
                        <a:pt x="37" y="7"/>
                      </a:lnTo>
                      <a:lnTo>
                        <a:pt x="42" y="11"/>
                      </a:lnTo>
                      <a:lnTo>
                        <a:pt x="49" y="12"/>
                      </a:lnTo>
                      <a:lnTo>
                        <a:pt x="53" y="14"/>
                      </a:lnTo>
                      <a:lnTo>
                        <a:pt x="55" y="13"/>
                      </a:lnTo>
                      <a:lnTo>
                        <a:pt x="55" y="31"/>
                      </a:lnTo>
                      <a:lnTo>
                        <a:pt x="49" y="30"/>
                      </a:lnTo>
                      <a:lnTo>
                        <a:pt x="42" y="28"/>
                      </a:lnTo>
                      <a:lnTo>
                        <a:pt x="36" y="27"/>
                      </a:lnTo>
                      <a:lnTo>
                        <a:pt x="28" y="23"/>
                      </a:lnTo>
                      <a:lnTo>
                        <a:pt x="24" y="21"/>
                      </a:lnTo>
                      <a:lnTo>
                        <a:pt x="16" y="20"/>
                      </a:lnTo>
                      <a:lnTo>
                        <a:pt x="12" y="18"/>
                      </a:lnTo>
                      <a:lnTo>
                        <a:pt x="9" y="19"/>
                      </a:lnTo>
                      <a:lnTo>
                        <a:pt x="17" y="10"/>
                      </a:lnTo>
                      <a:lnTo>
                        <a:pt x="9" y="19"/>
                      </a:lnTo>
                      <a:lnTo>
                        <a:pt x="2" y="15"/>
                      </a:lnTo>
                      <a:lnTo>
                        <a:pt x="1" y="10"/>
                      </a:lnTo>
                      <a:lnTo>
                        <a:pt x="2" y="3"/>
                      </a:lnTo>
                      <a:lnTo>
                        <a:pt x="9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" name="Freeform 206"/>
                <p:cNvSpPr>
                  <a:spLocks/>
                </p:cNvSpPr>
                <p:nvPr/>
              </p:nvSpPr>
              <p:spPr bwMode="auto">
                <a:xfrm>
                  <a:off x="3028" y="1119"/>
                  <a:ext cx="33" cy="8"/>
                </a:xfrm>
                <a:custGeom>
                  <a:avLst/>
                  <a:gdLst>
                    <a:gd name="T0" fmla="*/ 0 w 86"/>
                    <a:gd name="T1" fmla="*/ 12 h 30"/>
                    <a:gd name="T2" fmla="*/ 10 w 86"/>
                    <a:gd name="T3" fmla="*/ 12 h 30"/>
                    <a:gd name="T4" fmla="*/ 22 w 86"/>
                    <a:gd name="T5" fmla="*/ 12 h 30"/>
                    <a:gd name="T6" fmla="*/ 34 w 86"/>
                    <a:gd name="T7" fmla="*/ 13 h 30"/>
                    <a:gd name="T8" fmla="*/ 46 w 86"/>
                    <a:gd name="T9" fmla="*/ 11 h 30"/>
                    <a:gd name="T10" fmla="*/ 56 w 86"/>
                    <a:gd name="T11" fmla="*/ 9 h 30"/>
                    <a:gd name="T12" fmla="*/ 65 w 86"/>
                    <a:gd name="T13" fmla="*/ 5 h 30"/>
                    <a:gd name="T14" fmla="*/ 68 w 86"/>
                    <a:gd name="T15" fmla="*/ 3 h 30"/>
                    <a:gd name="T16" fmla="*/ 69 w 86"/>
                    <a:gd name="T17" fmla="*/ 0 h 30"/>
                    <a:gd name="T18" fmla="*/ 86 w 86"/>
                    <a:gd name="T19" fmla="*/ 0 h 30"/>
                    <a:gd name="T20" fmla="*/ 83 w 86"/>
                    <a:gd name="T21" fmla="*/ 12 h 30"/>
                    <a:gd name="T22" fmla="*/ 73 w 86"/>
                    <a:gd name="T23" fmla="*/ 21 h 30"/>
                    <a:gd name="T24" fmla="*/ 62 w 86"/>
                    <a:gd name="T25" fmla="*/ 25 h 30"/>
                    <a:gd name="T26" fmla="*/ 50 w 86"/>
                    <a:gd name="T27" fmla="*/ 27 h 30"/>
                    <a:gd name="T28" fmla="*/ 36 w 86"/>
                    <a:gd name="T29" fmla="*/ 29 h 30"/>
                    <a:gd name="T30" fmla="*/ 22 w 86"/>
                    <a:gd name="T31" fmla="*/ 30 h 30"/>
                    <a:gd name="T32" fmla="*/ 10 w 86"/>
                    <a:gd name="T33" fmla="*/ 30 h 30"/>
                    <a:gd name="T34" fmla="*/ 0 w 86"/>
                    <a:gd name="T35" fmla="*/ 30 h 30"/>
                    <a:gd name="T36" fmla="*/ 0 w 86"/>
                    <a:gd name="T37" fmla="*/ 12 h 3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86"/>
                    <a:gd name="T58" fmla="*/ 0 h 30"/>
                    <a:gd name="T59" fmla="*/ 86 w 86"/>
                    <a:gd name="T60" fmla="*/ 30 h 3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86" h="30">
                      <a:moveTo>
                        <a:pt x="0" y="12"/>
                      </a:moveTo>
                      <a:lnTo>
                        <a:pt x="10" y="12"/>
                      </a:lnTo>
                      <a:lnTo>
                        <a:pt x="22" y="12"/>
                      </a:lnTo>
                      <a:lnTo>
                        <a:pt x="34" y="13"/>
                      </a:lnTo>
                      <a:lnTo>
                        <a:pt x="46" y="11"/>
                      </a:lnTo>
                      <a:lnTo>
                        <a:pt x="56" y="9"/>
                      </a:lnTo>
                      <a:lnTo>
                        <a:pt x="65" y="5"/>
                      </a:lnTo>
                      <a:lnTo>
                        <a:pt x="68" y="3"/>
                      </a:lnTo>
                      <a:lnTo>
                        <a:pt x="69" y="0"/>
                      </a:lnTo>
                      <a:lnTo>
                        <a:pt x="86" y="0"/>
                      </a:lnTo>
                      <a:lnTo>
                        <a:pt x="83" y="12"/>
                      </a:lnTo>
                      <a:lnTo>
                        <a:pt x="73" y="21"/>
                      </a:lnTo>
                      <a:lnTo>
                        <a:pt x="62" y="25"/>
                      </a:lnTo>
                      <a:lnTo>
                        <a:pt x="50" y="27"/>
                      </a:lnTo>
                      <a:lnTo>
                        <a:pt x="36" y="29"/>
                      </a:lnTo>
                      <a:lnTo>
                        <a:pt x="22" y="30"/>
                      </a:lnTo>
                      <a:lnTo>
                        <a:pt x="10" y="30"/>
                      </a:lnTo>
                      <a:lnTo>
                        <a:pt x="0" y="3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" name="Freeform 207"/>
                <p:cNvSpPr>
                  <a:spLocks/>
                </p:cNvSpPr>
                <p:nvPr/>
              </p:nvSpPr>
              <p:spPr bwMode="auto">
                <a:xfrm>
                  <a:off x="3056" y="1117"/>
                  <a:ext cx="2" cy="5"/>
                </a:xfrm>
                <a:custGeom>
                  <a:avLst/>
                  <a:gdLst>
                    <a:gd name="T0" fmla="*/ 8 w 8"/>
                    <a:gd name="T1" fmla="*/ 19 h 19"/>
                    <a:gd name="T2" fmla="*/ 1 w 8"/>
                    <a:gd name="T3" fmla="*/ 15 h 19"/>
                    <a:gd name="T4" fmla="*/ 0 w 8"/>
                    <a:gd name="T5" fmla="*/ 10 h 19"/>
                    <a:gd name="T6" fmla="*/ 1 w 8"/>
                    <a:gd name="T7" fmla="*/ 3 h 19"/>
                    <a:gd name="T8" fmla="*/ 8 w 8"/>
                    <a:gd name="T9" fmla="*/ 0 h 19"/>
                    <a:gd name="T10" fmla="*/ 8 w 8"/>
                    <a:gd name="T11" fmla="*/ 19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"/>
                    <a:gd name="T19" fmla="*/ 0 h 19"/>
                    <a:gd name="T20" fmla="*/ 8 w 8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" h="19">
                      <a:moveTo>
                        <a:pt x="8" y="19"/>
                      </a:moveTo>
                      <a:lnTo>
                        <a:pt x="1" y="15"/>
                      </a:lnTo>
                      <a:lnTo>
                        <a:pt x="0" y="10"/>
                      </a:lnTo>
                      <a:lnTo>
                        <a:pt x="1" y="3"/>
                      </a:lnTo>
                      <a:lnTo>
                        <a:pt x="8" y="0"/>
                      </a:lnTo>
                      <a:lnTo>
                        <a:pt x="8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2" name="Freeform 208"/>
                <p:cNvSpPr>
                  <a:spLocks/>
                </p:cNvSpPr>
                <p:nvPr/>
              </p:nvSpPr>
              <p:spPr bwMode="auto">
                <a:xfrm>
                  <a:off x="3295" y="1154"/>
                  <a:ext cx="5" cy="4"/>
                </a:xfrm>
                <a:custGeom>
                  <a:avLst/>
                  <a:gdLst>
                    <a:gd name="T0" fmla="*/ 4 w 11"/>
                    <a:gd name="T1" fmla="*/ 0 h 16"/>
                    <a:gd name="T2" fmla="*/ 10 w 11"/>
                    <a:gd name="T3" fmla="*/ 3 h 16"/>
                    <a:gd name="T4" fmla="*/ 11 w 11"/>
                    <a:gd name="T5" fmla="*/ 9 h 16"/>
                    <a:gd name="T6" fmla="*/ 7 w 11"/>
                    <a:gd name="T7" fmla="*/ 13 h 16"/>
                    <a:gd name="T8" fmla="*/ 0 w 11"/>
                    <a:gd name="T9" fmla="*/ 16 h 16"/>
                    <a:gd name="T10" fmla="*/ 4 w 11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"/>
                    <a:gd name="T19" fmla="*/ 0 h 16"/>
                    <a:gd name="T20" fmla="*/ 11 w 11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" h="16">
                      <a:moveTo>
                        <a:pt x="4" y="0"/>
                      </a:moveTo>
                      <a:lnTo>
                        <a:pt x="10" y="3"/>
                      </a:lnTo>
                      <a:lnTo>
                        <a:pt x="11" y="9"/>
                      </a:lnTo>
                      <a:lnTo>
                        <a:pt x="7" y="13"/>
                      </a:lnTo>
                      <a:lnTo>
                        <a:pt x="0" y="16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3" name="Freeform 209"/>
                <p:cNvSpPr>
                  <a:spLocks/>
                </p:cNvSpPr>
                <p:nvPr/>
              </p:nvSpPr>
              <p:spPr bwMode="auto">
                <a:xfrm>
                  <a:off x="3059" y="1151"/>
                  <a:ext cx="237" cy="19"/>
                </a:xfrm>
                <a:custGeom>
                  <a:avLst/>
                  <a:gdLst>
                    <a:gd name="T0" fmla="*/ 4 w 625"/>
                    <a:gd name="T1" fmla="*/ 56 h 77"/>
                    <a:gd name="T2" fmla="*/ 4 w 625"/>
                    <a:gd name="T3" fmla="*/ 56 h 77"/>
                    <a:gd name="T4" fmla="*/ 26 w 625"/>
                    <a:gd name="T5" fmla="*/ 59 h 77"/>
                    <a:gd name="T6" fmla="*/ 51 w 625"/>
                    <a:gd name="T7" fmla="*/ 59 h 77"/>
                    <a:gd name="T8" fmla="*/ 84 w 625"/>
                    <a:gd name="T9" fmla="*/ 57 h 77"/>
                    <a:gd name="T10" fmla="*/ 117 w 625"/>
                    <a:gd name="T11" fmla="*/ 53 h 77"/>
                    <a:gd name="T12" fmla="*/ 156 w 625"/>
                    <a:gd name="T13" fmla="*/ 47 h 77"/>
                    <a:gd name="T14" fmla="*/ 198 w 625"/>
                    <a:gd name="T15" fmla="*/ 41 h 77"/>
                    <a:gd name="T16" fmla="*/ 241 w 625"/>
                    <a:gd name="T17" fmla="*/ 33 h 77"/>
                    <a:gd name="T18" fmla="*/ 286 w 625"/>
                    <a:gd name="T19" fmla="*/ 27 h 77"/>
                    <a:gd name="T20" fmla="*/ 332 w 625"/>
                    <a:gd name="T21" fmla="*/ 20 h 77"/>
                    <a:gd name="T22" fmla="*/ 377 w 625"/>
                    <a:gd name="T23" fmla="*/ 13 h 77"/>
                    <a:gd name="T24" fmla="*/ 424 w 625"/>
                    <a:gd name="T25" fmla="*/ 7 h 77"/>
                    <a:gd name="T26" fmla="*/ 468 w 625"/>
                    <a:gd name="T27" fmla="*/ 4 h 77"/>
                    <a:gd name="T28" fmla="*/ 510 w 625"/>
                    <a:gd name="T29" fmla="*/ 0 h 77"/>
                    <a:gd name="T30" fmla="*/ 553 w 625"/>
                    <a:gd name="T31" fmla="*/ 1 h 77"/>
                    <a:gd name="T32" fmla="*/ 591 w 625"/>
                    <a:gd name="T33" fmla="*/ 5 h 77"/>
                    <a:gd name="T34" fmla="*/ 625 w 625"/>
                    <a:gd name="T35" fmla="*/ 11 h 77"/>
                    <a:gd name="T36" fmla="*/ 621 w 625"/>
                    <a:gd name="T37" fmla="*/ 27 h 77"/>
                    <a:gd name="T38" fmla="*/ 588 w 625"/>
                    <a:gd name="T39" fmla="*/ 21 h 77"/>
                    <a:gd name="T40" fmla="*/ 550 w 625"/>
                    <a:gd name="T41" fmla="*/ 17 h 77"/>
                    <a:gd name="T42" fmla="*/ 512 w 625"/>
                    <a:gd name="T43" fmla="*/ 19 h 77"/>
                    <a:gd name="T44" fmla="*/ 470 w 625"/>
                    <a:gd name="T45" fmla="*/ 20 h 77"/>
                    <a:gd name="T46" fmla="*/ 426 w 625"/>
                    <a:gd name="T47" fmla="*/ 23 h 77"/>
                    <a:gd name="T48" fmla="*/ 382 w 625"/>
                    <a:gd name="T49" fmla="*/ 29 h 77"/>
                    <a:gd name="T50" fmla="*/ 336 w 625"/>
                    <a:gd name="T51" fmla="*/ 36 h 77"/>
                    <a:gd name="T52" fmla="*/ 290 w 625"/>
                    <a:gd name="T53" fmla="*/ 43 h 77"/>
                    <a:gd name="T54" fmla="*/ 246 w 625"/>
                    <a:gd name="T55" fmla="*/ 49 h 77"/>
                    <a:gd name="T56" fmla="*/ 202 w 625"/>
                    <a:gd name="T57" fmla="*/ 57 h 77"/>
                    <a:gd name="T58" fmla="*/ 161 w 625"/>
                    <a:gd name="T59" fmla="*/ 63 h 77"/>
                    <a:gd name="T60" fmla="*/ 122 w 625"/>
                    <a:gd name="T61" fmla="*/ 69 h 77"/>
                    <a:gd name="T62" fmla="*/ 86 w 625"/>
                    <a:gd name="T63" fmla="*/ 73 h 77"/>
                    <a:gd name="T64" fmla="*/ 53 w 625"/>
                    <a:gd name="T65" fmla="*/ 77 h 77"/>
                    <a:gd name="T66" fmla="*/ 24 w 625"/>
                    <a:gd name="T67" fmla="*/ 75 h 77"/>
                    <a:gd name="T68" fmla="*/ 0 w 625"/>
                    <a:gd name="T69" fmla="*/ 72 h 77"/>
                    <a:gd name="T70" fmla="*/ 0 w 625"/>
                    <a:gd name="T71" fmla="*/ 72 h 77"/>
                    <a:gd name="T72" fmla="*/ 4 w 625"/>
                    <a:gd name="T73" fmla="*/ 56 h 77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625"/>
                    <a:gd name="T112" fmla="*/ 0 h 77"/>
                    <a:gd name="T113" fmla="*/ 625 w 625"/>
                    <a:gd name="T114" fmla="*/ 77 h 77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625" h="77">
                      <a:moveTo>
                        <a:pt x="4" y="56"/>
                      </a:moveTo>
                      <a:lnTo>
                        <a:pt x="4" y="56"/>
                      </a:lnTo>
                      <a:lnTo>
                        <a:pt x="26" y="59"/>
                      </a:lnTo>
                      <a:lnTo>
                        <a:pt x="51" y="59"/>
                      </a:lnTo>
                      <a:lnTo>
                        <a:pt x="84" y="57"/>
                      </a:lnTo>
                      <a:lnTo>
                        <a:pt x="117" y="53"/>
                      </a:lnTo>
                      <a:lnTo>
                        <a:pt x="156" y="47"/>
                      </a:lnTo>
                      <a:lnTo>
                        <a:pt x="198" y="41"/>
                      </a:lnTo>
                      <a:lnTo>
                        <a:pt x="241" y="33"/>
                      </a:lnTo>
                      <a:lnTo>
                        <a:pt x="286" y="27"/>
                      </a:lnTo>
                      <a:lnTo>
                        <a:pt x="332" y="20"/>
                      </a:lnTo>
                      <a:lnTo>
                        <a:pt x="377" y="13"/>
                      </a:lnTo>
                      <a:lnTo>
                        <a:pt x="424" y="7"/>
                      </a:lnTo>
                      <a:lnTo>
                        <a:pt x="468" y="4"/>
                      </a:lnTo>
                      <a:lnTo>
                        <a:pt x="510" y="0"/>
                      </a:lnTo>
                      <a:lnTo>
                        <a:pt x="553" y="1"/>
                      </a:lnTo>
                      <a:lnTo>
                        <a:pt x="591" y="5"/>
                      </a:lnTo>
                      <a:lnTo>
                        <a:pt x="625" y="11"/>
                      </a:lnTo>
                      <a:lnTo>
                        <a:pt x="621" y="27"/>
                      </a:lnTo>
                      <a:lnTo>
                        <a:pt x="588" y="21"/>
                      </a:lnTo>
                      <a:lnTo>
                        <a:pt x="550" y="17"/>
                      </a:lnTo>
                      <a:lnTo>
                        <a:pt x="512" y="19"/>
                      </a:lnTo>
                      <a:lnTo>
                        <a:pt x="470" y="20"/>
                      </a:lnTo>
                      <a:lnTo>
                        <a:pt x="426" y="23"/>
                      </a:lnTo>
                      <a:lnTo>
                        <a:pt x="382" y="29"/>
                      </a:lnTo>
                      <a:lnTo>
                        <a:pt x="336" y="36"/>
                      </a:lnTo>
                      <a:lnTo>
                        <a:pt x="290" y="43"/>
                      </a:lnTo>
                      <a:lnTo>
                        <a:pt x="246" y="49"/>
                      </a:lnTo>
                      <a:lnTo>
                        <a:pt x="202" y="57"/>
                      </a:lnTo>
                      <a:lnTo>
                        <a:pt x="161" y="63"/>
                      </a:lnTo>
                      <a:lnTo>
                        <a:pt x="122" y="69"/>
                      </a:lnTo>
                      <a:lnTo>
                        <a:pt x="86" y="73"/>
                      </a:lnTo>
                      <a:lnTo>
                        <a:pt x="53" y="77"/>
                      </a:lnTo>
                      <a:lnTo>
                        <a:pt x="24" y="75"/>
                      </a:lnTo>
                      <a:lnTo>
                        <a:pt x="0" y="72"/>
                      </a:lnTo>
                      <a:lnTo>
                        <a:pt x="4" y="5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4" name="Freeform 210"/>
                <p:cNvSpPr>
                  <a:spLocks/>
                </p:cNvSpPr>
                <p:nvPr/>
              </p:nvSpPr>
              <p:spPr bwMode="auto">
                <a:xfrm>
                  <a:off x="3028" y="1164"/>
                  <a:ext cx="32" cy="12"/>
                </a:xfrm>
                <a:custGeom>
                  <a:avLst/>
                  <a:gdLst>
                    <a:gd name="T0" fmla="*/ 0 w 84"/>
                    <a:gd name="T1" fmla="*/ 30 h 48"/>
                    <a:gd name="T2" fmla="*/ 8 w 84"/>
                    <a:gd name="T3" fmla="*/ 30 h 48"/>
                    <a:gd name="T4" fmla="*/ 17 w 84"/>
                    <a:gd name="T5" fmla="*/ 25 h 48"/>
                    <a:gd name="T6" fmla="*/ 25 w 84"/>
                    <a:gd name="T7" fmla="*/ 22 h 48"/>
                    <a:gd name="T8" fmla="*/ 34 w 84"/>
                    <a:gd name="T9" fmla="*/ 15 h 48"/>
                    <a:gd name="T10" fmla="*/ 45 w 84"/>
                    <a:gd name="T11" fmla="*/ 8 h 48"/>
                    <a:gd name="T12" fmla="*/ 56 w 84"/>
                    <a:gd name="T13" fmla="*/ 3 h 48"/>
                    <a:gd name="T14" fmla="*/ 69 w 84"/>
                    <a:gd name="T15" fmla="*/ 0 h 48"/>
                    <a:gd name="T16" fmla="*/ 84 w 84"/>
                    <a:gd name="T17" fmla="*/ 2 h 48"/>
                    <a:gd name="T18" fmla="*/ 80 w 84"/>
                    <a:gd name="T19" fmla="*/ 18 h 48"/>
                    <a:gd name="T20" fmla="*/ 71 w 84"/>
                    <a:gd name="T21" fmla="*/ 18 h 48"/>
                    <a:gd name="T22" fmla="*/ 62 w 84"/>
                    <a:gd name="T23" fmla="*/ 19 h 48"/>
                    <a:gd name="T24" fmla="*/ 54 w 84"/>
                    <a:gd name="T25" fmla="*/ 24 h 48"/>
                    <a:gd name="T26" fmla="*/ 45 w 84"/>
                    <a:gd name="T27" fmla="*/ 29 h 48"/>
                    <a:gd name="T28" fmla="*/ 36 w 84"/>
                    <a:gd name="T29" fmla="*/ 35 h 48"/>
                    <a:gd name="T30" fmla="*/ 25 w 84"/>
                    <a:gd name="T31" fmla="*/ 41 h 48"/>
                    <a:gd name="T32" fmla="*/ 14 w 84"/>
                    <a:gd name="T33" fmla="*/ 46 h 48"/>
                    <a:gd name="T34" fmla="*/ 0 w 84"/>
                    <a:gd name="T35" fmla="*/ 48 h 48"/>
                    <a:gd name="T36" fmla="*/ 0 w 84"/>
                    <a:gd name="T37" fmla="*/ 30 h 4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84"/>
                    <a:gd name="T58" fmla="*/ 0 h 48"/>
                    <a:gd name="T59" fmla="*/ 84 w 84"/>
                    <a:gd name="T60" fmla="*/ 48 h 4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84" h="48">
                      <a:moveTo>
                        <a:pt x="0" y="30"/>
                      </a:moveTo>
                      <a:lnTo>
                        <a:pt x="8" y="30"/>
                      </a:lnTo>
                      <a:lnTo>
                        <a:pt x="17" y="25"/>
                      </a:lnTo>
                      <a:lnTo>
                        <a:pt x="25" y="22"/>
                      </a:lnTo>
                      <a:lnTo>
                        <a:pt x="34" y="15"/>
                      </a:lnTo>
                      <a:lnTo>
                        <a:pt x="45" y="8"/>
                      </a:lnTo>
                      <a:lnTo>
                        <a:pt x="56" y="3"/>
                      </a:lnTo>
                      <a:lnTo>
                        <a:pt x="69" y="0"/>
                      </a:lnTo>
                      <a:lnTo>
                        <a:pt x="84" y="2"/>
                      </a:lnTo>
                      <a:lnTo>
                        <a:pt x="80" y="18"/>
                      </a:lnTo>
                      <a:lnTo>
                        <a:pt x="71" y="18"/>
                      </a:lnTo>
                      <a:lnTo>
                        <a:pt x="62" y="19"/>
                      </a:lnTo>
                      <a:lnTo>
                        <a:pt x="54" y="24"/>
                      </a:lnTo>
                      <a:lnTo>
                        <a:pt x="45" y="29"/>
                      </a:lnTo>
                      <a:lnTo>
                        <a:pt x="36" y="35"/>
                      </a:lnTo>
                      <a:lnTo>
                        <a:pt x="25" y="41"/>
                      </a:lnTo>
                      <a:lnTo>
                        <a:pt x="14" y="46"/>
                      </a:lnTo>
                      <a:lnTo>
                        <a:pt x="0" y="48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" name="Freeform 211"/>
                <p:cNvSpPr>
                  <a:spLocks/>
                </p:cNvSpPr>
                <p:nvPr/>
              </p:nvSpPr>
              <p:spPr bwMode="auto">
                <a:xfrm>
                  <a:off x="3057" y="1165"/>
                  <a:ext cx="3" cy="4"/>
                </a:xfrm>
                <a:custGeom>
                  <a:avLst/>
                  <a:gdLst>
                    <a:gd name="T0" fmla="*/ 8 w 8"/>
                    <a:gd name="T1" fmla="*/ 18 h 18"/>
                    <a:gd name="T2" fmla="*/ 1 w 8"/>
                    <a:gd name="T3" fmla="*/ 15 h 18"/>
                    <a:gd name="T4" fmla="*/ 0 w 8"/>
                    <a:gd name="T5" fmla="*/ 9 h 18"/>
                    <a:gd name="T6" fmla="*/ 1 w 8"/>
                    <a:gd name="T7" fmla="*/ 2 h 18"/>
                    <a:gd name="T8" fmla="*/ 8 w 8"/>
                    <a:gd name="T9" fmla="*/ 0 h 18"/>
                    <a:gd name="T10" fmla="*/ 8 w 8"/>
                    <a:gd name="T11" fmla="*/ 18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"/>
                    <a:gd name="T19" fmla="*/ 0 h 18"/>
                    <a:gd name="T20" fmla="*/ 8 w 8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" h="18">
                      <a:moveTo>
                        <a:pt x="8" y="18"/>
                      </a:moveTo>
                      <a:lnTo>
                        <a:pt x="1" y="15"/>
                      </a:lnTo>
                      <a:lnTo>
                        <a:pt x="0" y="9"/>
                      </a:lnTo>
                      <a:lnTo>
                        <a:pt x="1" y="2"/>
                      </a:lnTo>
                      <a:lnTo>
                        <a:pt x="8" y="0"/>
                      </a:lnTo>
                      <a:lnTo>
                        <a:pt x="8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" name="Freeform 212"/>
                <p:cNvSpPr>
                  <a:spLocks/>
                </p:cNvSpPr>
                <p:nvPr/>
              </p:nvSpPr>
              <p:spPr bwMode="auto">
                <a:xfrm>
                  <a:off x="3252" y="1196"/>
                  <a:ext cx="2" cy="5"/>
                </a:xfrm>
                <a:custGeom>
                  <a:avLst/>
                  <a:gdLst>
                    <a:gd name="T0" fmla="*/ 0 w 8"/>
                    <a:gd name="T1" fmla="*/ 0 h 18"/>
                    <a:gd name="T2" fmla="*/ 6 w 8"/>
                    <a:gd name="T3" fmla="*/ 2 h 18"/>
                    <a:gd name="T4" fmla="*/ 8 w 8"/>
                    <a:gd name="T5" fmla="*/ 9 h 18"/>
                    <a:gd name="T6" fmla="*/ 6 w 8"/>
                    <a:gd name="T7" fmla="*/ 15 h 18"/>
                    <a:gd name="T8" fmla="*/ 0 w 8"/>
                    <a:gd name="T9" fmla="*/ 18 h 18"/>
                    <a:gd name="T10" fmla="*/ 0 w 8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"/>
                    <a:gd name="T19" fmla="*/ 0 h 18"/>
                    <a:gd name="T20" fmla="*/ 8 w 8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" h="18">
                      <a:moveTo>
                        <a:pt x="0" y="0"/>
                      </a:moveTo>
                      <a:lnTo>
                        <a:pt x="6" y="2"/>
                      </a:lnTo>
                      <a:lnTo>
                        <a:pt x="8" y="9"/>
                      </a:lnTo>
                      <a:lnTo>
                        <a:pt x="6" y="15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7" name="Freeform 213"/>
                <p:cNvSpPr>
                  <a:spLocks/>
                </p:cNvSpPr>
                <p:nvPr/>
              </p:nvSpPr>
              <p:spPr bwMode="auto">
                <a:xfrm>
                  <a:off x="3225" y="1194"/>
                  <a:ext cx="27" cy="10"/>
                </a:xfrm>
                <a:custGeom>
                  <a:avLst/>
                  <a:gdLst>
                    <a:gd name="T0" fmla="*/ 18 w 68"/>
                    <a:gd name="T1" fmla="*/ 34 h 42"/>
                    <a:gd name="T2" fmla="*/ 0 w 68"/>
                    <a:gd name="T3" fmla="*/ 34 h 42"/>
                    <a:gd name="T4" fmla="*/ 2 w 68"/>
                    <a:gd name="T5" fmla="*/ 16 h 42"/>
                    <a:gd name="T6" fmla="*/ 11 w 68"/>
                    <a:gd name="T7" fmla="*/ 4 h 42"/>
                    <a:gd name="T8" fmla="*/ 23 w 68"/>
                    <a:gd name="T9" fmla="*/ 0 h 42"/>
                    <a:gd name="T10" fmla="*/ 36 w 68"/>
                    <a:gd name="T11" fmla="*/ 0 h 42"/>
                    <a:gd name="T12" fmla="*/ 47 w 68"/>
                    <a:gd name="T13" fmla="*/ 4 h 42"/>
                    <a:gd name="T14" fmla="*/ 58 w 68"/>
                    <a:gd name="T15" fmla="*/ 8 h 42"/>
                    <a:gd name="T16" fmla="*/ 66 w 68"/>
                    <a:gd name="T17" fmla="*/ 12 h 42"/>
                    <a:gd name="T18" fmla="*/ 68 w 68"/>
                    <a:gd name="T19" fmla="*/ 12 h 42"/>
                    <a:gd name="T20" fmla="*/ 68 w 68"/>
                    <a:gd name="T21" fmla="*/ 30 h 42"/>
                    <a:gd name="T22" fmla="*/ 59 w 68"/>
                    <a:gd name="T23" fmla="*/ 28 h 42"/>
                    <a:gd name="T24" fmla="*/ 49 w 68"/>
                    <a:gd name="T25" fmla="*/ 24 h 42"/>
                    <a:gd name="T26" fmla="*/ 41 w 68"/>
                    <a:gd name="T27" fmla="*/ 20 h 42"/>
                    <a:gd name="T28" fmla="*/ 32 w 68"/>
                    <a:gd name="T29" fmla="*/ 16 h 42"/>
                    <a:gd name="T30" fmla="*/ 25 w 68"/>
                    <a:gd name="T31" fmla="*/ 16 h 42"/>
                    <a:gd name="T32" fmla="*/ 22 w 68"/>
                    <a:gd name="T33" fmla="*/ 18 h 42"/>
                    <a:gd name="T34" fmla="*/ 20 w 68"/>
                    <a:gd name="T35" fmla="*/ 21 h 42"/>
                    <a:gd name="T36" fmla="*/ 18 w 68"/>
                    <a:gd name="T37" fmla="*/ 34 h 42"/>
                    <a:gd name="T38" fmla="*/ 0 w 68"/>
                    <a:gd name="T39" fmla="*/ 34 h 42"/>
                    <a:gd name="T40" fmla="*/ 18 w 68"/>
                    <a:gd name="T41" fmla="*/ 34 h 42"/>
                    <a:gd name="T42" fmla="*/ 16 w 68"/>
                    <a:gd name="T43" fmla="*/ 40 h 42"/>
                    <a:gd name="T44" fmla="*/ 9 w 68"/>
                    <a:gd name="T45" fmla="*/ 42 h 42"/>
                    <a:gd name="T46" fmla="*/ 4 w 68"/>
                    <a:gd name="T47" fmla="*/ 40 h 42"/>
                    <a:gd name="T48" fmla="*/ 0 w 68"/>
                    <a:gd name="T49" fmla="*/ 34 h 42"/>
                    <a:gd name="T50" fmla="*/ 18 w 68"/>
                    <a:gd name="T51" fmla="*/ 34 h 4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8"/>
                    <a:gd name="T79" fmla="*/ 0 h 42"/>
                    <a:gd name="T80" fmla="*/ 68 w 68"/>
                    <a:gd name="T81" fmla="*/ 42 h 4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8" h="42">
                      <a:moveTo>
                        <a:pt x="18" y="34"/>
                      </a:moveTo>
                      <a:lnTo>
                        <a:pt x="0" y="34"/>
                      </a:lnTo>
                      <a:lnTo>
                        <a:pt x="2" y="16"/>
                      </a:lnTo>
                      <a:lnTo>
                        <a:pt x="11" y="4"/>
                      </a:lnTo>
                      <a:lnTo>
                        <a:pt x="23" y="0"/>
                      </a:lnTo>
                      <a:lnTo>
                        <a:pt x="36" y="0"/>
                      </a:lnTo>
                      <a:lnTo>
                        <a:pt x="47" y="4"/>
                      </a:lnTo>
                      <a:lnTo>
                        <a:pt x="58" y="8"/>
                      </a:lnTo>
                      <a:lnTo>
                        <a:pt x="66" y="12"/>
                      </a:lnTo>
                      <a:lnTo>
                        <a:pt x="68" y="12"/>
                      </a:lnTo>
                      <a:lnTo>
                        <a:pt x="68" y="30"/>
                      </a:lnTo>
                      <a:lnTo>
                        <a:pt x="59" y="28"/>
                      </a:lnTo>
                      <a:lnTo>
                        <a:pt x="49" y="24"/>
                      </a:lnTo>
                      <a:lnTo>
                        <a:pt x="41" y="20"/>
                      </a:lnTo>
                      <a:lnTo>
                        <a:pt x="32" y="16"/>
                      </a:lnTo>
                      <a:lnTo>
                        <a:pt x="25" y="16"/>
                      </a:lnTo>
                      <a:lnTo>
                        <a:pt x="22" y="18"/>
                      </a:lnTo>
                      <a:lnTo>
                        <a:pt x="20" y="21"/>
                      </a:lnTo>
                      <a:lnTo>
                        <a:pt x="18" y="34"/>
                      </a:lnTo>
                      <a:lnTo>
                        <a:pt x="0" y="34"/>
                      </a:lnTo>
                      <a:lnTo>
                        <a:pt x="18" y="34"/>
                      </a:lnTo>
                      <a:lnTo>
                        <a:pt x="16" y="40"/>
                      </a:lnTo>
                      <a:lnTo>
                        <a:pt x="9" y="42"/>
                      </a:lnTo>
                      <a:lnTo>
                        <a:pt x="4" y="40"/>
                      </a:lnTo>
                      <a:lnTo>
                        <a:pt x="0" y="34"/>
                      </a:lnTo>
                      <a:lnTo>
                        <a:pt x="18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8" name="Freeform 214"/>
                <p:cNvSpPr>
                  <a:spLocks/>
                </p:cNvSpPr>
                <p:nvPr/>
              </p:nvSpPr>
              <p:spPr bwMode="auto">
                <a:xfrm>
                  <a:off x="3225" y="1193"/>
                  <a:ext cx="7" cy="9"/>
                </a:xfrm>
                <a:custGeom>
                  <a:avLst/>
                  <a:gdLst>
                    <a:gd name="T0" fmla="*/ 9 w 18"/>
                    <a:gd name="T1" fmla="*/ 0 h 35"/>
                    <a:gd name="T2" fmla="*/ 18 w 18"/>
                    <a:gd name="T3" fmla="*/ 9 h 35"/>
                    <a:gd name="T4" fmla="*/ 18 w 18"/>
                    <a:gd name="T5" fmla="*/ 35 h 35"/>
                    <a:gd name="T6" fmla="*/ 0 w 18"/>
                    <a:gd name="T7" fmla="*/ 35 h 35"/>
                    <a:gd name="T8" fmla="*/ 0 w 18"/>
                    <a:gd name="T9" fmla="*/ 9 h 35"/>
                    <a:gd name="T10" fmla="*/ 9 w 18"/>
                    <a:gd name="T11" fmla="*/ 19 h 35"/>
                    <a:gd name="T12" fmla="*/ 0 w 18"/>
                    <a:gd name="T13" fmla="*/ 9 h 35"/>
                    <a:gd name="T14" fmla="*/ 4 w 18"/>
                    <a:gd name="T15" fmla="*/ 3 h 35"/>
                    <a:gd name="T16" fmla="*/ 9 w 18"/>
                    <a:gd name="T17" fmla="*/ 0 h 35"/>
                    <a:gd name="T18" fmla="*/ 16 w 18"/>
                    <a:gd name="T19" fmla="*/ 3 h 35"/>
                    <a:gd name="T20" fmla="*/ 18 w 18"/>
                    <a:gd name="T21" fmla="*/ 9 h 35"/>
                    <a:gd name="T22" fmla="*/ 9 w 18"/>
                    <a:gd name="T23" fmla="*/ 0 h 3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8"/>
                    <a:gd name="T37" fmla="*/ 0 h 35"/>
                    <a:gd name="T38" fmla="*/ 18 w 18"/>
                    <a:gd name="T39" fmla="*/ 35 h 3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8" h="35">
                      <a:moveTo>
                        <a:pt x="9" y="0"/>
                      </a:moveTo>
                      <a:lnTo>
                        <a:pt x="18" y="9"/>
                      </a:lnTo>
                      <a:lnTo>
                        <a:pt x="18" y="35"/>
                      </a:lnTo>
                      <a:lnTo>
                        <a:pt x="0" y="35"/>
                      </a:lnTo>
                      <a:lnTo>
                        <a:pt x="0" y="9"/>
                      </a:lnTo>
                      <a:lnTo>
                        <a:pt x="9" y="19"/>
                      </a:lnTo>
                      <a:lnTo>
                        <a:pt x="0" y="9"/>
                      </a:lnTo>
                      <a:lnTo>
                        <a:pt x="4" y="3"/>
                      </a:lnTo>
                      <a:lnTo>
                        <a:pt x="9" y="0"/>
                      </a:lnTo>
                      <a:lnTo>
                        <a:pt x="16" y="3"/>
                      </a:lnTo>
                      <a:lnTo>
                        <a:pt x="18" y="9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9" name="Freeform 215"/>
                <p:cNvSpPr>
                  <a:spLocks/>
                </p:cNvSpPr>
                <p:nvPr/>
              </p:nvSpPr>
              <p:spPr bwMode="auto">
                <a:xfrm>
                  <a:off x="3212" y="1193"/>
                  <a:ext cx="17" cy="11"/>
                </a:xfrm>
                <a:custGeom>
                  <a:avLst/>
                  <a:gdLst>
                    <a:gd name="T0" fmla="*/ 18 w 44"/>
                    <a:gd name="T1" fmla="*/ 35 h 44"/>
                    <a:gd name="T2" fmla="*/ 9 w 44"/>
                    <a:gd name="T3" fmla="*/ 25 h 44"/>
                    <a:gd name="T4" fmla="*/ 10 w 44"/>
                    <a:gd name="T5" fmla="*/ 25 h 44"/>
                    <a:gd name="T6" fmla="*/ 12 w 44"/>
                    <a:gd name="T7" fmla="*/ 24 h 44"/>
                    <a:gd name="T8" fmla="*/ 16 w 44"/>
                    <a:gd name="T9" fmla="*/ 21 h 44"/>
                    <a:gd name="T10" fmla="*/ 20 w 44"/>
                    <a:gd name="T11" fmla="*/ 16 h 44"/>
                    <a:gd name="T12" fmla="*/ 24 w 44"/>
                    <a:gd name="T13" fmla="*/ 12 h 44"/>
                    <a:gd name="T14" fmla="*/ 30 w 44"/>
                    <a:gd name="T15" fmla="*/ 6 h 44"/>
                    <a:gd name="T16" fmla="*/ 36 w 44"/>
                    <a:gd name="T17" fmla="*/ 3 h 44"/>
                    <a:gd name="T18" fmla="*/ 44 w 44"/>
                    <a:gd name="T19" fmla="*/ 0 h 44"/>
                    <a:gd name="T20" fmla="*/ 44 w 44"/>
                    <a:gd name="T21" fmla="*/ 19 h 44"/>
                    <a:gd name="T22" fmla="*/ 43 w 44"/>
                    <a:gd name="T23" fmla="*/ 19 h 44"/>
                    <a:gd name="T24" fmla="*/ 41 w 44"/>
                    <a:gd name="T25" fmla="*/ 20 h 44"/>
                    <a:gd name="T26" fmla="*/ 37 w 44"/>
                    <a:gd name="T27" fmla="*/ 23 h 44"/>
                    <a:gd name="T28" fmla="*/ 33 w 44"/>
                    <a:gd name="T29" fmla="*/ 28 h 44"/>
                    <a:gd name="T30" fmla="*/ 29 w 44"/>
                    <a:gd name="T31" fmla="*/ 32 h 44"/>
                    <a:gd name="T32" fmla="*/ 23 w 44"/>
                    <a:gd name="T33" fmla="*/ 38 h 44"/>
                    <a:gd name="T34" fmla="*/ 17 w 44"/>
                    <a:gd name="T35" fmla="*/ 41 h 44"/>
                    <a:gd name="T36" fmla="*/ 9 w 44"/>
                    <a:gd name="T37" fmla="*/ 44 h 44"/>
                    <a:gd name="T38" fmla="*/ 0 w 44"/>
                    <a:gd name="T39" fmla="*/ 35 h 44"/>
                    <a:gd name="T40" fmla="*/ 9 w 44"/>
                    <a:gd name="T41" fmla="*/ 44 h 44"/>
                    <a:gd name="T42" fmla="*/ 3 w 44"/>
                    <a:gd name="T43" fmla="*/ 40 h 44"/>
                    <a:gd name="T44" fmla="*/ 2 w 44"/>
                    <a:gd name="T45" fmla="*/ 35 h 44"/>
                    <a:gd name="T46" fmla="*/ 3 w 44"/>
                    <a:gd name="T47" fmla="*/ 28 h 44"/>
                    <a:gd name="T48" fmla="*/ 9 w 44"/>
                    <a:gd name="T49" fmla="*/ 25 h 44"/>
                    <a:gd name="T50" fmla="*/ 18 w 44"/>
                    <a:gd name="T51" fmla="*/ 35 h 4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4"/>
                    <a:gd name="T79" fmla="*/ 0 h 44"/>
                    <a:gd name="T80" fmla="*/ 44 w 44"/>
                    <a:gd name="T81" fmla="*/ 44 h 4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4" h="44">
                      <a:moveTo>
                        <a:pt x="18" y="35"/>
                      </a:moveTo>
                      <a:lnTo>
                        <a:pt x="9" y="25"/>
                      </a:lnTo>
                      <a:lnTo>
                        <a:pt x="10" y="25"/>
                      </a:lnTo>
                      <a:lnTo>
                        <a:pt x="12" y="24"/>
                      </a:lnTo>
                      <a:lnTo>
                        <a:pt x="16" y="21"/>
                      </a:lnTo>
                      <a:lnTo>
                        <a:pt x="20" y="16"/>
                      </a:lnTo>
                      <a:lnTo>
                        <a:pt x="24" y="12"/>
                      </a:lnTo>
                      <a:lnTo>
                        <a:pt x="30" y="6"/>
                      </a:lnTo>
                      <a:lnTo>
                        <a:pt x="36" y="3"/>
                      </a:lnTo>
                      <a:lnTo>
                        <a:pt x="44" y="0"/>
                      </a:lnTo>
                      <a:lnTo>
                        <a:pt x="44" y="19"/>
                      </a:lnTo>
                      <a:lnTo>
                        <a:pt x="43" y="19"/>
                      </a:lnTo>
                      <a:lnTo>
                        <a:pt x="41" y="20"/>
                      </a:lnTo>
                      <a:lnTo>
                        <a:pt x="37" y="23"/>
                      </a:lnTo>
                      <a:lnTo>
                        <a:pt x="33" y="28"/>
                      </a:lnTo>
                      <a:lnTo>
                        <a:pt x="29" y="32"/>
                      </a:lnTo>
                      <a:lnTo>
                        <a:pt x="23" y="38"/>
                      </a:lnTo>
                      <a:lnTo>
                        <a:pt x="17" y="41"/>
                      </a:lnTo>
                      <a:lnTo>
                        <a:pt x="9" y="44"/>
                      </a:lnTo>
                      <a:lnTo>
                        <a:pt x="0" y="35"/>
                      </a:lnTo>
                      <a:lnTo>
                        <a:pt x="9" y="44"/>
                      </a:lnTo>
                      <a:lnTo>
                        <a:pt x="3" y="40"/>
                      </a:lnTo>
                      <a:lnTo>
                        <a:pt x="2" y="35"/>
                      </a:lnTo>
                      <a:lnTo>
                        <a:pt x="3" y="28"/>
                      </a:lnTo>
                      <a:lnTo>
                        <a:pt x="9" y="25"/>
                      </a:lnTo>
                      <a:lnTo>
                        <a:pt x="18" y="3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0" name="Freeform 216"/>
                <p:cNvSpPr>
                  <a:spLocks/>
                </p:cNvSpPr>
                <p:nvPr/>
              </p:nvSpPr>
              <p:spPr bwMode="auto">
                <a:xfrm>
                  <a:off x="3212" y="1193"/>
                  <a:ext cx="7" cy="9"/>
                </a:xfrm>
                <a:custGeom>
                  <a:avLst/>
                  <a:gdLst>
                    <a:gd name="T0" fmla="*/ 5 w 18"/>
                    <a:gd name="T1" fmla="*/ 1 h 35"/>
                    <a:gd name="T2" fmla="*/ 18 w 18"/>
                    <a:gd name="T3" fmla="*/ 9 h 35"/>
                    <a:gd name="T4" fmla="*/ 18 w 18"/>
                    <a:gd name="T5" fmla="*/ 35 h 35"/>
                    <a:gd name="T6" fmla="*/ 0 w 18"/>
                    <a:gd name="T7" fmla="*/ 35 h 35"/>
                    <a:gd name="T8" fmla="*/ 0 w 18"/>
                    <a:gd name="T9" fmla="*/ 9 h 35"/>
                    <a:gd name="T10" fmla="*/ 14 w 18"/>
                    <a:gd name="T11" fmla="*/ 17 h 35"/>
                    <a:gd name="T12" fmla="*/ 0 w 18"/>
                    <a:gd name="T13" fmla="*/ 9 h 35"/>
                    <a:gd name="T14" fmla="*/ 4 w 18"/>
                    <a:gd name="T15" fmla="*/ 3 h 35"/>
                    <a:gd name="T16" fmla="*/ 9 w 18"/>
                    <a:gd name="T17" fmla="*/ 0 h 35"/>
                    <a:gd name="T18" fmla="*/ 16 w 18"/>
                    <a:gd name="T19" fmla="*/ 3 h 35"/>
                    <a:gd name="T20" fmla="*/ 18 w 18"/>
                    <a:gd name="T21" fmla="*/ 9 h 35"/>
                    <a:gd name="T22" fmla="*/ 5 w 18"/>
                    <a:gd name="T23" fmla="*/ 1 h 3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8"/>
                    <a:gd name="T37" fmla="*/ 0 h 35"/>
                    <a:gd name="T38" fmla="*/ 18 w 18"/>
                    <a:gd name="T39" fmla="*/ 35 h 3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8" h="35">
                      <a:moveTo>
                        <a:pt x="5" y="1"/>
                      </a:moveTo>
                      <a:lnTo>
                        <a:pt x="18" y="9"/>
                      </a:lnTo>
                      <a:lnTo>
                        <a:pt x="18" y="35"/>
                      </a:lnTo>
                      <a:lnTo>
                        <a:pt x="0" y="35"/>
                      </a:lnTo>
                      <a:lnTo>
                        <a:pt x="0" y="9"/>
                      </a:lnTo>
                      <a:lnTo>
                        <a:pt x="14" y="17"/>
                      </a:lnTo>
                      <a:lnTo>
                        <a:pt x="0" y="9"/>
                      </a:lnTo>
                      <a:lnTo>
                        <a:pt x="4" y="3"/>
                      </a:lnTo>
                      <a:lnTo>
                        <a:pt x="9" y="0"/>
                      </a:lnTo>
                      <a:lnTo>
                        <a:pt x="16" y="3"/>
                      </a:lnTo>
                      <a:lnTo>
                        <a:pt x="18" y="9"/>
                      </a:lnTo>
                      <a:lnTo>
                        <a:pt x="5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1" name="Freeform 217"/>
                <p:cNvSpPr>
                  <a:spLocks/>
                </p:cNvSpPr>
                <p:nvPr/>
              </p:nvSpPr>
              <p:spPr bwMode="auto">
                <a:xfrm>
                  <a:off x="3204" y="1194"/>
                  <a:ext cx="13" cy="7"/>
                </a:xfrm>
                <a:custGeom>
                  <a:avLst/>
                  <a:gdLst>
                    <a:gd name="T0" fmla="*/ 15 w 37"/>
                    <a:gd name="T1" fmla="*/ 15 h 29"/>
                    <a:gd name="T2" fmla="*/ 4 w 37"/>
                    <a:gd name="T3" fmla="*/ 13 h 29"/>
                    <a:gd name="T4" fmla="*/ 28 w 37"/>
                    <a:gd name="T5" fmla="*/ 0 h 29"/>
                    <a:gd name="T6" fmla="*/ 37 w 37"/>
                    <a:gd name="T7" fmla="*/ 16 h 29"/>
                    <a:gd name="T8" fmla="*/ 13 w 37"/>
                    <a:gd name="T9" fmla="*/ 29 h 29"/>
                    <a:gd name="T10" fmla="*/ 2 w 37"/>
                    <a:gd name="T11" fmla="*/ 27 h 29"/>
                    <a:gd name="T12" fmla="*/ 13 w 37"/>
                    <a:gd name="T13" fmla="*/ 29 h 29"/>
                    <a:gd name="T14" fmla="*/ 5 w 37"/>
                    <a:gd name="T15" fmla="*/ 29 h 29"/>
                    <a:gd name="T16" fmla="*/ 1 w 37"/>
                    <a:gd name="T17" fmla="*/ 24 h 29"/>
                    <a:gd name="T18" fmla="*/ 0 w 37"/>
                    <a:gd name="T19" fmla="*/ 18 h 29"/>
                    <a:gd name="T20" fmla="*/ 4 w 37"/>
                    <a:gd name="T21" fmla="*/ 13 h 29"/>
                    <a:gd name="T22" fmla="*/ 15 w 37"/>
                    <a:gd name="T23" fmla="*/ 15 h 29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7"/>
                    <a:gd name="T37" fmla="*/ 0 h 29"/>
                    <a:gd name="T38" fmla="*/ 37 w 37"/>
                    <a:gd name="T39" fmla="*/ 29 h 29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7" h="29">
                      <a:moveTo>
                        <a:pt x="15" y="15"/>
                      </a:moveTo>
                      <a:lnTo>
                        <a:pt x="4" y="13"/>
                      </a:lnTo>
                      <a:lnTo>
                        <a:pt x="28" y="0"/>
                      </a:lnTo>
                      <a:lnTo>
                        <a:pt x="37" y="16"/>
                      </a:lnTo>
                      <a:lnTo>
                        <a:pt x="13" y="29"/>
                      </a:lnTo>
                      <a:lnTo>
                        <a:pt x="2" y="27"/>
                      </a:lnTo>
                      <a:lnTo>
                        <a:pt x="13" y="29"/>
                      </a:lnTo>
                      <a:lnTo>
                        <a:pt x="5" y="29"/>
                      </a:lnTo>
                      <a:lnTo>
                        <a:pt x="1" y="24"/>
                      </a:lnTo>
                      <a:lnTo>
                        <a:pt x="0" y="18"/>
                      </a:lnTo>
                      <a:lnTo>
                        <a:pt x="4" y="13"/>
                      </a:lnTo>
                      <a:lnTo>
                        <a:pt x="1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" name="Freeform 218"/>
                <p:cNvSpPr>
                  <a:spLocks/>
                </p:cNvSpPr>
                <p:nvPr/>
              </p:nvSpPr>
              <p:spPr bwMode="auto">
                <a:xfrm>
                  <a:off x="3195" y="1190"/>
                  <a:ext cx="15" cy="10"/>
                </a:xfrm>
                <a:custGeom>
                  <a:avLst/>
                  <a:gdLst>
                    <a:gd name="T0" fmla="*/ 9 w 39"/>
                    <a:gd name="T1" fmla="*/ 0 h 39"/>
                    <a:gd name="T2" fmla="*/ 16 w 39"/>
                    <a:gd name="T3" fmla="*/ 3 h 39"/>
                    <a:gd name="T4" fmla="*/ 39 w 39"/>
                    <a:gd name="T5" fmla="*/ 27 h 39"/>
                    <a:gd name="T6" fmla="*/ 26 w 39"/>
                    <a:gd name="T7" fmla="*/ 39 h 39"/>
                    <a:gd name="T8" fmla="*/ 3 w 39"/>
                    <a:gd name="T9" fmla="*/ 15 h 39"/>
                    <a:gd name="T10" fmla="*/ 9 w 39"/>
                    <a:gd name="T11" fmla="*/ 18 h 39"/>
                    <a:gd name="T12" fmla="*/ 3 w 39"/>
                    <a:gd name="T13" fmla="*/ 15 h 39"/>
                    <a:gd name="T14" fmla="*/ 0 w 39"/>
                    <a:gd name="T15" fmla="*/ 9 h 39"/>
                    <a:gd name="T16" fmla="*/ 3 w 39"/>
                    <a:gd name="T17" fmla="*/ 3 h 39"/>
                    <a:gd name="T18" fmla="*/ 9 w 39"/>
                    <a:gd name="T19" fmla="*/ 1 h 39"/>
                    <a:gd name="T20" fmla="*/ 16 w 39"/>
                    <a:gd name="T21" fmla="*/ 3 h 39"/>
                    <a:gd name="T22" fmla="*/ 9 w 39"/>
                    <a:gd name="T23" fmla="*/ 0 h 39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9"/>
                    <a:gd name="T37" fmla="*/ 0 h 39"/>
                    <a:gd name="T38" fmla="*/ 39 w 39"/>
                    <a:gd name="T39" fmla="*/ 39 h 39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9" h="39">
                      <a:moveTo>
                        <a:pt x="9" y="0"/>
                      </a:moveTo>
                      <a:lnTo>
                        <a:pt x="16" y="3"/>
                      </a:lnTo>
                      <a:lnTo>
                        <a:pt x="39" y="27"/>
                      </a:lnTo>
                      <a:lnTo>
                        <a:pt x="26" y="39"/>
                      </a:lnTo>
                      <a:lnTo>
                        <a:pt x="3" y="15"/>
                      </a:lnTo>
                      <a:lnTo>
                        <a:pt x="9" y="18"/>
                      </a:lnTo>
                      <a:lnTo>
                        <a:pt x="3" y="15"/>
                      </a:lnTo>
                      <a:lnTo>
                        <a:pt x="0" y="9"/>
                      </a:lnTo>
                      <a:lnTo>
                        <a:pt x="3" y="3"/>
                      </a:lnTo>
                      <a:lnTo>
                        <a:pt x="9" y="1"/>
                      </a:lnTo>
                      <a:lnTo>
                        <a:pt x="16" y="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" name="Freeform 219"/>
                <p:cNvSpPr>
                  <a:spLocks/>
                </p:cNvSpPr>
                <p:nvPr/>
              </p:nvSpPr>
              <p:spPr bwMode="auto">
                <a:xfrm>
                  <a:off x="3181" y="1190"/>
                  <a:ext cx="17" cy="11"/>
                </a:xfrm>
                <a:custGeom>
                  <a:avLst/>
                  <a:gdLst>
                    <a:gd name="T0" fmla="*/ 17 w 43"/>
                    <a:gd name="T1" fmla="*/ 33 h 42"/>
                    <a:gd name="T2" fmla="*/ 9 w 43"/>
                    <a:gd name="T3" fmla="*/ 24 h 42"/>
                    <a:gd name="T4" fmla="*/ 10 w 43"/>
                    <a:gd name="T5" fmla="*/ 24 h 42"/>
                    <a:gd name="T6" fmla="*/ 12 w 43"/>
                    <a:gd name="T7" fmla="*/ 23 h 42"/>
                    <a:gd name="T8" fmla="*/ 15 w 43"/>
                    <a:gd name="T9" fmla="*/ 19 h 42"/>
                    <a:gd name="T10" fmla="*/ 19 w 43"/>
                    <a:gd name="T11" fmla="*/ 14 h 42"/>
                    <a:gd name="T12" fmla="*/ 24 w 43"/>
                    <a:gd name="T13" fmla="*/ 10 h 42"/>
                    <a:gd name="T14" fmla="*/ 29 w 43"/>
                    <a:gd name="T15" fmla="*/ 6 h 42"/>
                    <a:gd name="T16" fmla="*/ 36 w 43"/>
                    <a:gd name="T17" fmla="*/ 2 h 42"/>
                    <a:gd name="T18" fmla="*/ 43 w 43"/>
                    <a:gd name="T19" fmla="*/ 0 h 42"/>
                    <a:gd name="T20" fmla="*/ 43 w 43"/>
                    <a:gd name="T21" fmla="*/ 18 h 42"/>
                    <a:gd name="T22" fmla="*/ 42 w 43"/>
                    <a:gd name="T23" fmla="*/ 18 h 42"/>
                    <a:gd name="T24" fmla="*/ 40 w 43"/>
                    <a:gd name="T25" fmla="*/ 19 h 42"/>
                    <a:gd name="T26" fmla="*/ 37 w 43"/>
                    <a:gd name="T27" fmla="*/ 24 h 42"/>
                    <a:gd name="T28" fmla="*/ 32 w 43"/>
                    <a:gd name="T29" fmla="*/ 27 h 42"/>
                    <a:gd name="T30" fmla="*/ 28 w 43"/>
                    <a:gd name="T31" fmla="*/ 31 h 42"/>
                    <a:gd name="T32" fmla="*/ 23 w 43"/>
                    <a:gd name="T33" fmla="*/ 36 h 42"/>
                    <a:gd name="T34" fmla="*/ 16 w 43"/>
                    <a:gd name="T35" fmla="*/ 40 h 42"/>
                    <a:gd name="T36" fmla="*/ 9 w 43"/>
                    <a:gd name="T37" fmla="*/ 42 h 42"/>
                    <a:gd name="T38" fmla="*/ 0 w 43"/>
                    <a:gd name="T39" fmla="*/ 33 h 42"/>
                    <a:gd name="T40" fmla="*/ 9 w 43"/>
                    <a:gd name="T41" fmla="*/ 42 h 42"/>
                    <a:gd name="T42" fmla="*/ 2 w 43"/>
                    <a:gd name="T43" fmla="*/ 39 h 42"/>
                    <a:gd name="T44" fmla="*/ 1 w 43"/>
                    <a:gd name="T45" fmla="*/ 33 h 42"/>
                    <a:gd name="T46" fmla="*/ 2 w 43"/>
                    <a:gd name="T47" fmla="*/ 26 h 42"/>
                    <a:gd name="T48" fmla="*/ 9 w 43"/>
                    <a:gd name="T49" fmla="*/ 24 h 42"/>
                    <a:gd name="T50" fmla="*/ 17 w 43"/>
                    <a:gd name="T51" fmla="*/ 33 h 4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3"/>
                    <a:gd name="T79" fmla="*/ 0 h 42"/>
                    <a:gd name="T80" fmla="*/ 43 w 43"/>
                    <a:gd name="T81" fmla="*/ 42 h 4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3" h="42">
                      <a:moveTo>
                        <a:pt x="17" y="33"/>
                      </a:moveTo>
                      <a:lnTo>
                        <a:pt x="9" y="24"/>
                      </a:lnTo>
                      <a:lnTo>
                        <a:pt x="10" y="24"/>
                      </a:lnTo>
                      <a:lnTo>
                        <a:pt x="12" y="23"/>
                      </a:lnTo>
                      <a:lnTo>
                        <a:pt x="15" y="19"/>
                      </a:lnTo>
                      <a:lnTo>
                        <a:pt x="19" y="14"/>
                      </a:lnTo>
                      <a:lnTo>
                        <a:pt x="24" y="10"/>
                      </a:lnTo>
                      <a:lnTo>
                        <a:pt x="29" y="6"/>
                      </a:lnTo>
                      <a:lnTo>
                        <a:pt x="36" y="2"/>
                      </a:lnTo>
                      <a:lnTo>
                        <a:pt x="43" y="0"/>
                      </a:lnTo>
                      <a:lnTo>
                        <a:pt x="43" y="18"/>
                      </a:lnTo>
                      <a:lnTo>
                        <a:pt x="42" y="18"/>
                      </a:lnTo>
                      <a:lnTo>
                        <a:pt x="40" y="19"/>
                      </a:lnTo>
                      <a:lnTo>
                        <a:pt x="37" y="24"/>
                      </a:lnTo>
                      <a:lnTo>
                        <a:pt x="32" y="27"/>
                      </a:lnTo>
                      <a:lnTo>
                        <a:pt x="28" y="31"/>
                      </a:lnTo>
                      <a:lnTo>
                        <a:pt x="23" y="36"/>
                      </a:lnTo>
                      <a:lnTo>
                        <a:pt x="16" y="40"/>
                      </a:lnTo>
                      <a:lnTo>
                        <a:pt x="9" y="42"/>
                      </a:lnTo>
                      <a:lnTo>
                        <a:pt x="0" y="33"/>
                      </a:lnTo>
                      <a:lnTo>
                        <a:pt x="9" y="42"/>
                      </a:lnTo>
                      <a:lnTo>
                        <a:pt x="2" y="39"/>
                      </a:lnTo>
                      <a:lnTo>
                        <a:pt x="1" y="33"/>
                      </a:lnTo>
                      <a:lnTo>
                        <a:pt x="2" y="26"/>
                      </a:lnTo>
                      <a:lnTo>
                        <a:pt x="9" y="24"/>
                      </a:lnTo>
                      <a:lnTo>
                        <a:pt x="17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" name="Freeform 220"/>
                <p:cNvSpPr>
                  <a:spLocks/>
                </p:cNvSpPr>
                <p:nvPr/>
              </p:nvSpPr>
              <p:spPr bwMode="auto">
                <a:xfrm>
                  <a:off x="3181" y="1190"/>
                  <a:ext cx="7" cy="9"/>
                </a:xfrm>
                <a:custGeom>
                  <a:avLst/>
                  <a:gdLst>
                    <a:gd name="T0" fmla="*/ 9 w 17"/>
                    <a:gd name="T1" fmla="*/ 0 h 33"/>
                    <a:gd name="T2" fmla="*/ 17 w 17"/>
                    <a:gd name="T3" fmla="*/ 9 h 33"/>
                    <a:gd name="T4" fmla="*/ 17 w 17"/>
                    <a:gd name="T5" fmla="*/ 33 h 33"/>
                    <a:gd name="T6" fmla="*/ 0 w 17"/>
                    <a:gd name="T7" fmla="*/ 33 h 33"/>
                    <a:gd name="T8" fmla="*/ 0 w 17"/>
                    <a:gd name="T9" fmla="*/ 9 h 33"/>
                    <a:gd name="T10" fmla="*/ 9 w 17"/>
                    <a:gd name="T11" fmla="*/ 18 h 33"/>
                    <a:gd name="T12" fmla="*/ 0 w 17"/>
                    <a:gd name="T13" fmla="*/ 9 h 33"/>
                    <a:gd name="T14" fmla="*/ 3 w 17"/>
                    <a:gd name="T15" fmla="*/ 2 h 33"/>
                    <a:gd name="T16" fmla="*/ 9 w 17"/>
                    <a:gd name="T17" fmla="*/ 0 h 33"/>
                    <a:gd name="T18" fmla="*/ 15 w 17"/>
                    <a:gd name="T19" fmla="*/ 2 h 33"/>
                    <a:gd name="T20" fmla="*/ 17 w 17"/>
                    <a:gd name="T21" fmla="*/ 9 h 33"/>
                    <a:gd name="T22" fmla="*/ 9 w 17"/>
                    <a:gd name="T23" fmla="*/ 0 h 3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33"/>
                    <a:gd name="T38" fmla="*/ 17 w 17"/>
                    <a:gd name="T39" fmla="*/ 33 h 33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33">
                      <a:moveTo>
                        <a:pt x="9" y="0"/>
                      </a:moveTo>
                      <a:lnTo>
                        <a:pt x="17" y="9"/>
                      </a:lnTo>
                      <a:lnTo>
                        <a:pt x="17" y="33"/>
                      </a:lnTo>
                      <a:lnTo>
                        <a:pt x="0" y="33"/>
                      </a:lnTo>
                      <a:lnTo>
                        <a:pt x="0" y="9"/>
                      </a:lnTo>
                      <a:lnTo>
                        <a:pt x="9" y="18"/>
                      </a:lnTo>
                      <a:lnTo>
                        <a:pt x="0" y="9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15" y="2"/>
                      </a:lnTo>
                      <a:lnTo>
                        <a:pt x="17" y="9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5" name="Freeform 221"/>
                <p:cNvSpPr>
                  <a:spLocks/>
                </p:cNvSpPr>
                <p:nvPr/>
              </p:nvSpPr>
              <p:spPr bwMode="auto">
                <a:xfrm>
                  <a:off x="3132" y="1190"/>
                  <a:ext cx="52" cy="14"/>
                </a:xfrm>
                <a:custGeom>
                  <a:avLst/>
                  <a:gdLst>
                    <a:gd name="T0" fmla="*/ 18 w 139"/>
                    <a:gd name="T1" fmla="*/ 46 h 55"/>
                    <a:gd name="T2" fmla="*/ 9 w 139"/>
                    <a:gd name="T3" fmla="*/ 36 h 55"/>
                    <a:gd name="T4" fmla="*/ 18 w 139"/>
                    <a:gd name="T5" fmla="*/ 36 h 55"/>
                    <a:gd name="T6" fmla="*/ 31 w 139"/>
                    <a:gd name="T7" fmla="*/ 32 h 55"/>
                    <a:gd name="T8" fmla="*/ 48 w 139"/>
                    <a:gd name="T9" fmla="*/ 26 h 55"/>
                    <a:gd name="T10" fmla="*/ 66 w 139"/>
                    <a:gd name="T11" fmla="*/ 19 h 55"/>
                    <a:gd name="T12" fmla="*/ 85 w 139"/>
                    <a:gd name="T13" fmla="*/ 12 h 55"/>
                    <a:gd name="T14" fmla="*/ 104 w 139"/>
                    <a:gd name="T15" fmla="*/ 7 h 55"/>
                    <a:gd name="T16" fmla="*/ 121 w 139"/>
                    <a:gd name="T17" fmla="*/ 2 h 55"/>
                    <a:gd name="T18" fmla="*/ 139 w 139"/>
                    <a:gd name="T19" fmla="*/ 0 h 55"/>
                    <a:gd name="T20" fmla="*/ 139 w 139"/>
                    <a:gd name="T21" fmla="*/ 18 h 55"/>
                    <a:gd name="T22" fmla="*/ 125 w 139"/>
                    <a:gd name="T23" fmla="*/ 18 h 55"/>
                    <a:gd name="T24" fmla="*/ 110 w 139"/>
                    <a:gd name="T25" fmla="*/ 23 h 55"/>
                    <a:gd name="T26" fmla="*/ 92 w 139"/>
                    <a:gd name="T27" fmla="*/ 28 h 55"/>
                    <a:gd name="T28" fmla="*/ 72 w 139"/>
                    <a:gd name="T29" fmla="*/ 35 h 55"/>
                    <a:gd name="T30" fmla="*/ 55 w 139"/>
                    <a:gd name="T31" fmla="*/ 42 h 55"/>
                    <a:gd name="T32" fmla="*/ 37 w 139"/>
                    <a:gd name="T33" fmla="*/ 48 h 55"/>
                    <a:gd name="T34" fmla="*/ 22 w 139"/>
                    <a:gd name="T35" fmla="*/ 52 h 55"/>
                    <a:gd name="T36" fmla="*/ 9 w 139"/>
                    <a:gd name="T37" fmla="*/ 55 h 55"/>
                    <a:gd name="T38" fmla="*/ 0 w 139"/>
                    <a:gd name="T39" fmla="*/ 46 h 55"/>
                    <a:gd name="T40" fmla="*/ 9 w 139"/>
                    <a:gd name="T41" fmla="*/ 55 h 55"/>
                    <a:gd name="T42" fmla="*/ 3 w 139"/>
                    <a:gd name="T43" fmla="*/ 51 h 55"/>
                    <a:gd name="T44" fmla="*/ 1 w 139"/>
                    <a:gd name="T45" fmla="*/ 46 h 55"/>
                    <a:gd name="T46" fmla="*/ 3 w 139"/>
                    <a:gd name="T47" fmla="*/ 39 h 55"/>
                    <a:gd name="T48" fmla="*/ 9 w 139"/>
                    <a:gd name="T49" fmla="*/ 36 h 55"/>
                    <a:gd name="T50" fmla="*/ 18 w 139"/>
                    <a:gd name="T51" fmla="*/ 46 h 5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39"/>
                    <a:gd name="T79" fmla="*/ 0 h 55"/>
                    <a:gd name="T80" fmla="*/ 139 w 139"/>
                    <a:gd name="T81" fmla="*/ 55 h 5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39" h="55">
                      <a:moveTo>
                        <a:pt x="18" y="46"/>
                      </a:moveTo>
                      <a:lnTo>
                        <a:pt x="9" y="36"/>
                      </a:lnTo>
                      <a:lnTo>
                        <a:pt x="18" y="36"/>
                      </a:lnTo>
                      <a:lnTo>
                        <a:pt x="31" y="32"/>
                      </a:lnTo>
                      <a:lnTo>
                        <a:pt x="48" y="26"/>
                      </a:lnTo>
                      <a:lnTo>
                        <a:pt x="66" y="19"/>
                      </a:lnTo>
                      <a:lnTo>
                        <a:pt x="85" y="12"/>
                      </a:lnTo>
                      <a:lnTo>
                        <a:pt x="104" y="7"/>
                      </a:lnTo>
                      <a:lnTo>
                        <a:pt x="121" y="2"/>
                      </a:lnTo>
                      <a:lnTo>
                        <a:pt x="139" y="0"/>
                      </a:lnTo>
                      <a:lnTo>
                        <a:pt x="139" y="18"/>
                      </a:lnTo>
                      <a:lnTo>
                        <a:pt x="125" y="18"/>
                      </a:lnTo>
                      <a:lnTo>
                        <a:pt x="110" y="23"/>
                      </a:lnTo>
                      <a:lnTo>
                        <a:pt x="92" y="28"/>
                      </a:lnTo>
                      <a:lnTo>
                        <a:pt x="72" y="35"/>
                      </a:lnTo>
                      <a:lnTo>
                        <a:pt x="55" y="42"/>
                      </a:lnTo>
                      <a:lnTo>
                        <a:pt x="37" y="48"/>
                      </a:lnTo>
                      <a:lnTo>
                        <a:pt x="22" y="52"/>
                      </a:lnTo>
                      <a:lnTo>
                        <a:pt x="9" y="55"/>
                      </a:lnTo>
                      <a:lnTo>
                        <a:pt x="0" y="46"/>
                      </a:lnTo>
                      <a:lnTo>
                        <a:pt x="9" y="55"/>
                      </a:lnTo>
                      <a:lnTo>
                        <a:pt x="3" y="51"/>
                      </a:lnTo>
                      <a:lnTo>
                        <a:pt x="1" y="46"/>
                      </a:lnTo>
                      <a:lnTo>
                        <a:pt x="3" y="39"/>
                      </a:lnTo>
                      <a:lnTo>
                        <a:pt x="9" y="36"/>
                      </a:lnTo>
                      <a:lnTo>
                        <a:pt x="18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6" name="Freeform 222"/>
                <p:cNvSpPr>
                  <a:spLocks/>
                </p:cNvSpPr>
                <p:nvPr/>
              </p:nvSpPr>
              <p:spPr bwMode="auto">
                <a:xfrm>
                  <a:off x="3034" y="1198"/>
                  <a:ext cx="105" cy="11"/>
                </a:xfrm>
                <a:custGeom>
                  <a:avLst/>
                  <a:gdLst>
                    <a:gd name="T0" fmla="*/ 5 w 276"/>
                    <a:gd name="T1" fmla="*/ 19 h 42"/>
                    <a:gd name="T2" fmla="*/ 18 w 276"/>
                    <a:gd name="T3" fmla="*/ 27 h 42"/>
                    <a:gd name="T4" fmla="*/ 17 w 276"/>
                    <a:gd name="T5" fmla="*/ 23 h 42"/>
                    <a:gd name="T6" fmla="*/ 21 w 276"/>
                    <a:gd name="T7" fmla="*/ 25 h 42"/>
                    <a:gd name="T8" fmla="*/ 32 w 276"/>
                    <a:gd name="T9" fmla="*/ 24 h 42"/>
                    <a:gd name="T10" fmla="*/ 48 w 276"/>
                    <a:gd name="T11" fmla="*/ 24 h 42"/>
                    <a:gd name="T12" fmla="*/ 68 w 276"/>
                    <a:gd name="T13" fmla="*/ 21 h 42"/>
                    <a:gd name="T14" fmla="*/ 90 w 276"/>
                    <a:gd name="T15" fmla="*/ 19 h 42"/>
                    <a:gd name="T16" fmla="*/ 111 w 276"/>
                    <a:gd name="T17" fmla="*/ 16 h 42"/>
                    <a:gd name="T18" fmla="*/ 136 w 276"/>
                    <a:gd name="T19" fmla="*/ 12 h 42"/>
                    <a:gd name="T20" fmla="*/ 160 w 276"/>
                    <a:gd name="T21" fmla="*/ 9 h 42"/>
                    <a:gd name="T22" fmla="*/ 184 w 276"/>
                    <a:gd name="T23" fmla="*/ 5 h 42"/>
                    <a:gd name="T24" fmla="*/ 206 w 276"/>
                    <a:gd name="T25" fmla="*/ 3 h 42"/>
                    <a:gd name="T26" fmla="*/ 226 w 276"/>
                    <a:gd name="T27" fmla="*/ 1 h 42"/>
                    <a:gd name="T28" fmla="*/ 243 w 276"/>
                    <a:gd name="T29" fmla="*/ 0 h 42"/>
                    <a:gd name="T30" fmla="*/ 257 w 276"/>
                    <a:gd name="T31" fmla="*/ 1 h 42"/>
                    <a:gd name="T32" fmla="*/ 268 w 276"/>
                    <a:gd name="T33" fmla="*/ 3 h 42"/>
                    <a:gd name="T34" fmla="*/ 276 w 276"/>
                    <a:gd name="T35" fmla="*/ 15 h 42"/>
                    <a:gd name="T36" fmla="*/ 258 w 276"/>
                    <a:gd name="T37" fmla="*/ 15 h 42"/>
                    <a:gd name="T38" fmla="*/ 259 w 276"/>
                    <a:gd name="T39" fmla="*/ 19 h 42"/>
                    <a:gd name="T40" fmla="*/ 255 w 276"/>
                    <a:gd name="T41" fmla="*/ 17 h 42"/>
                    <a:gd name="T42" fmla="*/ 243 w 276"/>
                    <a:gd name="T43" fmla="*/ 18 h 42"/>
                    <a:gd name="T44" fmla="*/ 228 w 276"/>
                    <a:gd name="T45" fmla="*/ 17 h 42"/>
                    <a:gd name="T46" fmla="*/ 208 w 276"/>
                    <a:gd name="T47" fmla="*/ 19 h 42"/>
                    <a:gd name="T48" fmla="*/ 187 w 276"/>
                    <a:gd name="T49" fmla="*/ 21 h 42"/>
                    <a:gd name="T50" fmla="*/ 165 w 276"/>
                    <a:gd name="T51" fmla="*/ 25 h 42"/>
                    <a:gd name="T52" fmla="*/ 141 w 276"/>
                    <a:gd name="T53" fmla="*/ 28 h 42"/>
                    <a:gd name="T54" fmla="*/ 116 w 276"/>
                    <a:gd name="T55" fmla="*/ 32 h 42"/>
                    <a:gd name="T56" fmla="*/ 92 w 276"/>
                    <a:gd name="T57" fmla="*/ 35 h 42"/>
                    <a:gd name="T58" fmla="*/ 70 w 276"/>
                    <a:gd name="T59" fmla="*/ 37 h 42"/>
                    <a:gd name="T60" fmla="*/ 51 w 276"/>
                    <a:gd name="T61" fmla="*/ 40 h 42"/>
                    <a:gd name="T62" fmla="*/ 34 w 276"/>
                    <a:gd name="T63" fmla="*/ 42 h 42"/>
                    <a:gd name="T64" fmla="*/ 19 w 276"/>
                    <a:gd name="T65" fmla="*/ 41 h 42"/>
                    <a:gd name="T66" fmla="*/ 8 w 276"/>
                    <a:gd name="T67" fmla="*/ 39 h 42"/>
                    <a:gd name="T68" fmla="*/ 0 w 276"/>
                    <a:gd name="T69" fmla="*/ 27 h 42"/>
                    <a:gd name="T70" fmla="*/ 14 w 276"/>
                    <a:gd name="T71" fmla="*/ 35 h 42"/>
                    <a:gd name="T72" fmla="*/ 0 w 276"/>
                    <a:gd name="T73" fmla="*/ 27 h 42"/>
                    <a:gd name="T74" fmla="*/ 4 w 276"/>
                    <a:gd name="T75" fmla="*/ 20 h 42"/>
                    <a:gd name="T76" fmla="*/ 9 w 276"/>
                    <a:gd name="T77" fmla="*/ 18 h 42"/>
                    <a:gd name="T78" fmla="*/ 16 w 276"/>
                    <a:gd name="T79" fmla="*/ 20 h 42"/>
                    <a:gd name="T80" fmla="*/ 18 w 276"/>
                    <a:gd name="T81" fmla="*/ 27 h 42"/>
                    <a:gd name="T82" fmla="*/ 5 w 276"/>
                    <a:gd name="T83" fmla="*/ 19 h 4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276"/>
                    <a:gd name="T127" fmla="*/ 0 h 42"/>
                    <a:gd name="T128" fmla="*/ 276 w 276"/>
                    <a:gd name="T129" fmla="*/ 42 h 42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276" h="42">
                      <a:moveTo>
                        <a:pt x="5" y="19"/>
                      </a:moveTo>
                      <a:lnTo>
                        <a:pt x="18" y="27"/>
                      </a:lnTo>
                      <a:lnTo>
                        <a:pt x="17" y="23"/>
                      </a:lnTo>
                      <a:lnTo>
                        <a:pt x="21" y="25"/>
                      </a:lnTo>
                      <a:lnTo>
                        <a:pt x="32" y="24"/>
                      </a:lnTo>
                      <a:lnTo>
                        <a:pt x="48" y="24"/>
                      </a:lnTo>
                      <a:lnTo>
                        <a:pt x="68" y="21"/>
                      </a:lnTo>
                      <a:lnTo>
                        <a:pt x="90" y="19"/>
                      </a:lnTo>
                      <a:lnTo>
                        <a:pt x="111" y="16"/>
                      </a:lnTo>
                      <a:lnTo>
                        <a:pt x="136" y="12"/>
                      </a:lnTo>
                      <a:lnTo>
                        <a:pt x="160" y="9"/>
                      </a:lnTo>
                      <a:lnTo>
                        <a:pt x="184" y="5"/>
                      </a:lnTo>
                      <a:lnTo>
                        <a:pt x="206" y="3"/>
                      </a:lnTo>
                      <a:lnTo>
                        <a:pt x="226" y="1"/>
                      </a:lnTo>
                      <a:lnTo>
                        <a:pt x="243" y="0"/>
                      </a:lnTo>
                      <a:lnTo>
                        <a:pt x="257" y="1"/>
                      </a:lnTo>
                      <a:lnTo>
                        <a:pt x="268" y="3"/>
                      </a:lnTo>
                      <a:lnTo>
                        <a:pt x="276" y="15"/>
                      </a:lnTo>
                      <a:lnTo>
                        <a:pt x="258" y="15"/>
                      </a:lnTo>
                      <a:lnTo>
                        <a:pt x="259" y="19"/>
                      </a:lnTo>
                      <a:lnTo>
                        <a:pt x="255" y="17"/>
                      </a:lnTo>
                      <a:lnTo>
                        <a:pt x="243" y="18"/>
                      </a:lnTo>
                      <a:lnTo>
                        <a:pt x="228" y="17"/>
                      </a:lnTo>
                      <a:lnTo>
                        <a:pt x="208" y="19"/>
                      </a:lnTo>
                      <a:lnTo>
                        <a:pt x="187" y="21"/>
                      </a:lnTo>
                      <a:lnTo>
                        <a:pt x="165" y="25"/>
                      </a:lnTo>
                      <a:lnTo>
                        <a:pt x="141" y="28"/>
                      </a:lnTo>
                      <a:lnTo>
                        <a:pt x="116" y="32"/>
                      </a:lnTo>
                      <a:lnTo>
                        <a:pt x="92" y="35"/>
                      </a:lnTo>
                      <a:lnTo>
                        <a:pt x="70" y="37"/>
                      </a:lnTo>
                      <a:lnTo>
                        <a:pt x="51" y="40"/>
                      </a:lnTo>
                      <a:lnTo>
                        <a:pt x="34" y="42"/>
                      </a:lnTo>
                      <a:lnTo>
                        <a:pt x="19" y="41"/>
                      </a:lnTo>
                      <a:lnTo>
                        <a:pt x="8" y="39"/>
                      </a:lnTo>
                      <a:lnTo>
                        <a:pt x="0" y="27"/>
                      </a:lnTo>
                      <a:lnTo>
                        <a:pt x="14" y="35"/>
                      </a:lnTo>
                      <a:lnTo>
                        <a:pt x="0" y="27"/>
                      </a:lnTo>
                      <a:lnTo>
                        <a:pt x="4" y="20"/>
                      </a:lnTo>
                      <a:lnTo>
                        <a:pt x="9" y="18"/>
                      </a:lnTo>
                      <a:lnTo>
                        <a:pt x="16" y="20"/>
                      </a:lnTo>
                      <a:lnTo>
                        <a:pt x="18" y="27"/>
                      </a:lnTo>
                      <a:lnTo>
                        <a:pt x="5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7" name="Freeform 223"/>
                <p:cNvSpPr>
                  <a:spLocks/>
                </p:cNvSpPr>
                <p:nvPr/>
              </p:nvSpPr>
              <p:spPr bwMode="auto">
                <a:xfrm>
                  <a:off x="3027" y="1203"/>
                  <a:ext cx="13" cy="7"/>
                </a:xfrm>
                <a:custGeom>
                  <a:avLst/>
                  <a:gdLst>
                    <a:gd name="T0" fmla="*/ 4 w 32"/>
                    <a:gd name="T1" fmla="*/ 21 h 29"/>
                    <a:gd name="T2" fmla="*/ 0 w 32"/>
                    <a:gd name="T3" fmla="*/ 13 h 29"/>
                    <a:gd name="T4" fmla="*/ 23 w 32"/>
                    <a:gd name="T5" fmla="*/ 0 h 29"/>
                    <a:gd name="T6" fmla="*/ 32 w 32"/>
                    <a:gd name="T7" fmla="*/ 16 h 29"/>
                    <a:gd name="T8" fmla="*/ 9 w 32"/>
                    <a:gd name="T9" fmla="*/ 29 h 29"/>
                    <a:gd name="T10" fmla="*/ 4 w 32"/>
                    <a:gd name="T11" fmla="*/ 21 h 29"/>
                    <a:gd name="T12" fmla="*/ 4 w 32"/>
                    <a:gd name="T13" fmla="*/ 21 h 2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2"/>
                    <a:gd name="T22" fmla="*/ 0 h 29"/>
                    <a:gd name="T23" fmla="*/ 32 w 32"/>
                    <a:gd name="T24" fmla="*/ 29 h 2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2" h="29">
                      <a:moveTo>
                        <a:pt x="4" y="21"/>
                      </a:moveTo>
                      <a:lnTo>
                        <a:pt x="0" y="13"/>
                      </a:lnTo>
                      <a:lnTo>
                        <a:pt x="23" y="0"/>
                      </a:lnTo>
                      <a:lnTo>
                        <a:pt x="32" y="16"/>
                      </a:lnTo>
                      <a:lnTo>
                        <a:pt x="9" y="29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8" name="Freeform 224"/>
                <p:cNvSpPr>
                  <a:spLocks/>
                </p:cNvSpPr>
                <p:nvPr/>
              </p:nvSpPr>
              <p:spPr bwMode="auto">
                <a:xfrm>
                  <a:off x="3026" y="1206"/>
                  <a:ext cx="4" cy="4"/>
                </a:xfrm>
                <a:custGeom>
                  <a:avLst/>
                  <a:gdLst>
                    <a:gd name="T0" fmla="*/ 13 w 13"/>
                    <a:gd name="T1" fmla="*/ 16 h 16"/>
                    <a:gd name="T2" fmla="*/ 5 w 13"/>
                    <a:gd name="T3" fmla="*/ 16 h 16"/>
                    <a:gd name="T4" fmla="*/ 1 w 13"/>
                    <a:gd name="T5" fmla="*/ 11 h 16"/>
                    <a:gd name="T6" fmla="*/ 0 w 13"/>
                    <a:gd name="T7" fmla="*/ 4 h 16"/>
                    <a:gd name="T8" fmla="*/ 4 w 13"/>
                    <a:gd name="T9" fmla="*/ 0 h 16"/>
                    <a:gd name="T10" fmla="*/ 13 w 13"/>
                    <a:gd name="T11" fmla="*/ 16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"/>
                    <a:gd name="T19" fmla="*/ 0 h 16"/>
                    <a:gd name="T20" fmla="*/ 13 w 13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" h="16">
                      <a:moveTo>
                        <a:pt x="13" y="16"/>
                      </a:moveTo>
                      <a:lnTo>
                        <a:pt x="5" y="16"/>
                      </a:lnTo>
                      <a:lnTo>
                        <a:pt x="1" y="11"/>
                      </a:ln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13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9" name="Freeform 225"/>
                <p:cNvSpPr>
                  <a:spLocks/>
                </p:cNvSpPr>
                <p:nvPr/>
              </p:nvSpPr>
              <p:spPr bwMode="auto">
                <a:xfrm>
                  <a:off x="3224" y="1237"/>
                  <a:ext cx="4" cy="4"/>
                </a:xfrm>
                <a:custGeom>
                  <a:avLst/>
                  <a:gdLst>
                    <a:gd name="T0" fmla="*/ 0 w 9"/>
                    <a:gd name="T1" fmla="*/ 0 h 18"/>
                    <a:gd name="T2" fmla="*/ 7 w 9"/>
                    <a:gd name="T3" fmla="*/ 2 h 18"/>
                    <a:gd name="T4" fmla="*/ 9 w 9"/>
                    <a:gd name="T5" fmla="*/ 9 h 18"/>
                    <a:gd name="T6" fmla="*/ 7 w 9"/>
                    <a:gd name="T7" fmla="*/ 15 h 18"/>
                    <a:gd name="T8" fmla="*/ 0 w 9"/>
                    <a:gd name="T9" fmla="*/ 18 h 18"/>
                    <a:gd name="T10" fmla="*/ 0 w 9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"/>
                    <a:gd name="T19" fmla="*/ 0 h 18"/>
                    <a:gd name="T20" fmla="*/ 9 w 9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" h="18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9" y="9"/>
                      </a:lnTo>
                      <a:lnTo>
                        <a:pt x="7" y="15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0" name="Freeform 226"/>
                <p:cNvSpPr>
                  <a:spLocks/>
                </p:cNvSpPr>
                <p:nvPr/>
              </p:nvSpPr>
              <p:spPr bwMode="auto">
                <a:xfrm>
                  <a:off x="3159" y="1237"/>
                  <a:ext cx="65" cy="7"/>
                </a:xfrm>
                <a:custGeom>
                  <a:avLst/>
                  <a:gdLst>
                    <a:gd name="T0" fmla="*/ 11 w 172"/>
                    <a:gd name="T1" fmla="*/ 12 h 30"/>
                    <a:gd name="T2" fmla="*/ 8 w 172"/>
                    <a:gd name="T3" fmla="*/ 11 h 30"/>
                    <a:gd name="T4" fmla="*/ 28 w 172"/>
                    <a:gd name="T5" fmla="*/ 12 h 30"/>
                    <a:gd name="T6" fmla="*/ 49 w 172"/>
                    <a:gd name="T7" fmla="*/ 10 h 30"/>
                    <a:gd name="T8" fmla="*/ 69 w 172"/>
                    <a:gd name="T9" fmla="*/ 9 h 30"/>
                    <a:gd name="T10" fmla="*/ 89 w 172"/>
                    <a:gd name="T11" fmla="*/ 7 h 30"/>
                    <a:gd name="T12" fmla="*/ 109 w 172"/>
                    <a:gd name="T13" fmla="*/ 4 h 30"/>
                    <a:gd name="T14" fmla="*/ 129 w 172"/>
                    <a:gd name="T15" fmla="*/ 3 h 30"/>
                    <a:gd name="T16" fmla="*/ 149 w 172"/>
                    <a:gd name="T17" fmla="*/ 1 h 30"/>
                    <a:gd name="T18" fmla="*/ 172 w 172"/>
                    <a:gd name="T19" fmla="*/ 0 h 30"/>
                    <a:gd name="T20" fmla="*/ 172 w 172"/>
                    <a:gd name="T21" fmla="*/ 18 h 30"/>
                    <a:gd name="T22" fmla="*/ 151 w 172"/>
                    <a:gd name="T23" fmla="*/ 17 h 30"/>
                    <a:gd name="T24" fmla="*/ 131 w 172"/>
                    <a:gd name="T25" fmla="*/ 19 h 30"/>
                    <a:gd name="T26" fmla="*/ 111 w 172"/>
                    <a:gd name="T27" fmla="*/ 20 h 30"/>
                    <a:gd name="T28" fmla="*/ 92 w 172"/>
                    <a:gd name="T29" fmla="*/ 23 h 30"/>
                    <a:gd name="T30" fmla="*/ 71 w 172"/>
                    <a:gd name="T31" fmla="*/ 25 h 30"/>
                    <a:gd name="T32" fmla="*/ 51 w 172"/>
                    <a:gd name="T33" fmla="*/ 26 h 30"/>
                    <a:gd name="T34" fmla="*/ 31 w 172"/>
                    <a:gd name="T35" fmla="*/ 28 h 30"/>
                    <a:gd name="T36" fmla="*/ 8 w 172"/>
                    <a:gd name="T37" fmla="*/ 30 h 30"/>
                    <a:gd name="T38" fmla="*/ 5 w 172"/>
                    <a:gd name="T39" fmla="*/ 28 h 30"/>
                    <a:gd name="T40" fmla="*/ 8 w 172"/>
                    <a:gd name="T41" fmla="*/ 30 h 30"/>
                    <a:gd name="T42" fmla="*/ 1 w 172"/>
                    <a:gd name="T43" fmla="*/ 26 h 30"/>
                    <a:gd name="T44" fmla="*/ 0 w 172"/>
                    <a:gd name="T45" fmla="*/ 20 h 30"/>
                    <a:gd name="T46" fmla="*/ 1 w 172"/>
                    <a:gd name="T47" fmla="*/ 14 h 30"/>
                    <a:gd name="T48" fmla="*/ 8 w 172"/>
                    <a:gd name="T49" fmla="*/ 11 h 30"/>
                    <a:gd name="T50" fmla="*/ 11 w 172"/>
                    <a:gd name="T51" fmla="*/ 12 h 3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2"/>
                    <a:gd name="T79" fmla="*/ 0 h 30"/>
                    <a:gd name="T80" fmla="*/ 172 w 172"/>
                    <a:gd name="T81" fmla="*/ 30 h 30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2" h="30">
                      <a:moveTo>
                        <a:pt x="11" y="12"/>
                      </a:moveTo>
                      <a:lnTo>
                        <a:pt x="8" y="11"/>
                      </a:lnTo>
                      <a:lnTo>
                        <a:pt x="28" y="12"/>
                      </a:lnTo>
                      <a:lnTo>
                        <a:pt x="49" y="10"/>
                      </a:lnTo>
                      <a:lnTo>
                        <a:pt x="69" y="9"/>
                      </a:lnTo>
                      <a:lnTo>
                        <a:pt x="89" y="7"/>
                      </a:lnTo>
                      <a:lnTo>
                        <a:pt x="109" y="4"/>
                      </a:lnTo>
                      <a:lnTo>
                        <a:pt x="129" y="3"/>
                      </a:lnTo>
                      <a:lnTo>
                        <a:pt x="149" y="1"/>
                      </a:lnTo>
                      <a:lnTo>
                        <a:pt x="172" y="0"/>
                      </a:lnTo>
                      <a:lnTo>
                        <a:pt x="172" y="18"/>
                      </a:lnTo>
                      <a:lnTo>
                        <a:pt x="151" y="17"/>
                      </a:lnTo>
                      <a:lnTo>
                        <a:pt x="131" y="19"/>
                      </a:lnTo>
                      <a:lnTo>
                        <a:pt x="111" y="20"/>
                      </a:lnTo>
                      <a:lnTo>
                        <a:pt x="92" y="23"/>
                      </a:lnTo>
                      <a:lnTo>
                        <a:pt x="71" y="25"/>
                      </a:lnTo>
                      <a:lnTo>
                        <a:pt x="51" y="26"/>
                      </a:lnTo>
                      <a:lnTo>
                        <a:pt x="31" y="28"/>
                      </a:lnTo>
                      <a:lnTo>
                        <a:pt x="8" y="30"/>
                      </a:lnTo>
                      <a:lnTo>
                        <a:pt x="5" y="28"/>
                      </a:lnTo>
                      <a:lnTo>
                        <a:pt x="8" y="30"/>
                      </a:lnTo>
                      <a:lnTo>
                        <a:pt x="1" y="26"/>
                      </a:lnTo>
                      <a:lnTo>
                        <a:pt x="0" y="20"/>
                      </a:lnTo>
                      <a:lnTo>
                        <a:pt x="1" y="14"/>
                      </a:lnTo>
                      <a:lnTo>
                        <a:pt x="8" y="11"/>
                      </a:lnTo>
                      <a:lnTo>
                        <a:pt x="11" y="1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1" name="Freeform 227"/>
                <p:cNvSpPr>
                  <a:spLocks/>
                </p:cNvSpPr>
                <p:nvPr/>
              </p:nvSpPr>
              <p:spPr bwMode="auto">
                <a:xfrm>
                  <a:off x="3083" y="1236"/>
                  <a:ext cx="81" cy="11"/>
                </a:xfrm>
                <a:custGeom>
                  <a:avLst/>
                  <a:gdLst>
                    <a:gd name="T0" fmla="*/ 17 w 211"/>
                    <a:gd name="T1" fmla="*/ 34 h 42"/>
                    <a:gd name="T2" fmla="*/ 4 w 211"/>
                    <a:gd name="T3" fmla="*/ 26 h 42"/>
                    <a:gd name="T4" fmla="*/ 15 w 211"/>
                    <a:gd name="T5" fmla="*/ 21 h 42"/>
                    <a:gd name="T6" fmla="*/ 25 w 211"/>
                    <a:gd name="T7" fmla="*/ 18 h 42"/>
                    <a:gd name="T8" fmla="*/ 36 w 211"/>
                    <a:gd name="T9" fmla="*/ 13 h 42"/>
                    <a:gd name="T10" fmla="*/ 49 w 211"/>
                    <a:gd name="T11" fmla="*/ 10 h 42"/>
                    <a:gd name="T12" fmla="*/ 62 w 211"/>
                    <a:gd name="T13" fmla="*/ 8 h 42"/>
                    <a:gd name="T14" fmla="*/ 75 w 211"/>
                    <a:gd name="T15" fmla="*/ 5 h 42"/>
                    <a:gd name="T16" fmla="*/ 89 w 211"/>
                    <a:gd name="T17" fmla="*/ 3 h 42"/>
                    <a:gd name="T18" fmla="*/ 102 w 211"/>
                    <a:gd name="T19" fmla="*/ 2 h 42"/>
                    <a:gd name="T20" fmla="*/ 116 w 211"/>
                    <a:gd name="T21" fmla="*/ 0 h 42"/>
                    <a:gd name="T22" fmla="*/ 132 w 211"/>
                    <a:gd name="T23" fmla="*/ 0 h 42"/>
                    <a:gd name="T24" fmla="*/ 146 w 211"/>
                    <a:gd name="T25" fmla="*/ 0 h 42"/>
                    <a:gd name="T26" fmla="*/ 160 w 211"/>
                    <a:gd name="T27" fmla="*/ 2 h 42"/>
                    <a:gd name="T28" fmla="*/ 174 w 211"/>
                    <a:gd name="T29" fmla="*/ 3 h 42"/>
                    <a:gd name="T30" fmla="*/ 186 w 211"/>
                    <a:gd name="T31" fmla="*/ 7 h 42"/>
                    <a:gd name="T32" fmla="*/ 200 w 211"/>
                    <a:gd name="T33" fmla="*/ 9 h 42"/>
                    <a:gd name="T34" fmla="*/ 211 w 211"/>
                    <a:gd name="T35" fmla="*/ 13 h 42"/>
                    <a:gd name="T36" fmla="*/ 205 w 211"/>
                    <a:gd name="T37" fmla="*/ 29 h 42"/>
                    <a:gd name="T38" fmla="*/ 194 w 211"/>
                    <a:gd name="T39" fmla="*/ 25 h 42"/>
                    <a:gd name="T40" fmla="*/ 182 w 211"/>
                    <a:gd name="T41" fmla="*/ 23 h 42"/>
                    <a:gd name="T42" fmla="*/ 170 w 211"/>
                    <a:gd name="T43" fmla="*/ 19 h 42"/>
                    <a:gd name="T44" fmla="*/ 158 w 211"/>
                    <a:gd name="T45" fmla="*/ 18 h 42"/>
                    <a:gd name="T46" fmla="*/ 144 w 211"/>
                    <a:gd name="T47" fmla="*/ 18 h 42"/>
                    <a:gd name="T48" fmla="*/ 132 w 211"/>
                    <a:gd name="T49" fmla="*/ 18 h 42"/>
                    <a:gd name="T50" fmla="*/ 119 w 211"/>
                    <a:gd name="T51" fmla="*/ 18 h 42"/>
                    <a:gd name="T52" fmla="*/ 104 w 211"/>
                    <a:gd name="T53" fmla="*/ 18 h 42"/>
                    <a:gd name="T54" fmla="*/ 91 w 211"/>
                    <a:gd name="T55" fmla="*/ 19 h 42"/>
                    <a:gd name="T56" fmla="*/ 79 w 211"/>
                    <a:gd name="T57" fmla="*/ 21 h 42"/>
                    <a:gd name="T58" fmla="*/ 66 w 211"/>
                    <a:gd name="T59" fmla="*/ 24 h 42"/>
                    <a:gd name="T60" fmla="*/ 53 w 211"/>
                    <a:gd name="T61" fmla="*/ 26 h 42"/>
                    <a:gd name="T62" fmla="*/ 42 w 211"/>
                    <a:gd name="T63" fmla="*/ 29 h 42"/>
                    <a:gd name="T64" fmla="*/ 32 w 211"/>
                    <a:gd name="T65" fmla="*/ 34 h 42"/>
                    <a:gd name="T66" fmla="*/ 22 w 211"/>
                    <a:gd name="T67" fmla="*/ 37 h 42"/>
                    <a:gd name="T68" fmla="*/ 13 w 211"/>
                    <a:gd name="T69" fmla="*/ 42 h 42"/>
                    <a:gd name="T70" fmla="*/ 0 w 211"/>
                    <a:gd name="T71" fmla="*/ 34 h 42"/>
                    <a:gd name="T72" fmla="*/ 13 w 211"/>
                    <a:gd name="T73" fmla="*/ 42 h 42"/>
                    <a:gd name="T74" fmla="*/ 5 w 211"/>
                    <a:gd name="T75" fmla="*/ 42 h 42"/>
                    <a:gd name="T76" fmla="*/ 1 w 211"/>
                    <a:gd name="T77" fmla="*/ 37 h 42"/>
                    <a:gd name="T78" fmla="*/ 0 w 211"/>
                    <a:gd name="T79" fmla="*/ 31 h 42"/>
                    <a:gd name="T80" fmla="*/ 4 w 211"/>
                    <a:gd name="T81" fmla="*/ 26 h 42"/>
                    <a:gd name="T82" fmla="*/ 17 w 211"/>
                    <a:gd name="T83" fmla="*/ 34 h 4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211"/>
                    <a:gd name="T127" fmla="*/ 0 h 42"/>
                    <a:gd name="T128" fmla="*/ 211 w 211"/>
                    <a:gd name="T129" fmla="*/ 42 h 42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211" h="42">
                      <a:moveTo>
                        <a:pt x="17" y="34"/>
                      </a:moveTo>
                      <a:lnTo>
                        <a:pt x="4" y="26"/>
                      </a:lnTo>
                      <a:lnTo>
                        <a:pt x="15" y="21"/>
                      </a:lnTo>
                      <a:lnTo>
                        <a:pt x="25" y="18"/>
                      </a:lnTo>
                      <a:lnTo>
                        <a:pt x="36" y="13"/>
                      </a:lnTo>
                      <a:lnTo>
                        <a:pt x="49" y="10"/>
                      </a:lnTo>
                      <a:lnTo>
                        <a:pt x="62" y="8"/>
                      </a:lnTo>
                      <a:lnTo>
                        <a:pt x="75" y="5"/>
                      </a:lnTo>
                      <a:lnTo>
                        <a:pt x="89" y="3"/>
                      </a:lnTo>
                      <a:lnTo>
                        <a:pt x="102" y="2"/>
                      </a:lnTo>
                      <a:lnTo>
                        <a:pt x="116" y="0"/>
                      </a:lnTo>
                      <a:lnTo>
                        <a:pt x="132" y="0"/>
                      </a:lnTo>
                      <a:lnTo>
                        <a:pt x="146" y="0"/>
                      </a:lnTo>
                      <a:lnTo>
                        <a:pt x="160" y="2"/>
                      </a:lnTo>
                      <a:lnTo>
                        <a:pt x="174" y="3"/>
                      </a:lnTo>
                      <a:lnTo>
                        <a:pt x="186" y="7"/>
                      </a:lnTo>
                      <a:lnTo>
                        <a:pt x="200" y="9"/>
                      </a:lnTo>
                      <a:lnTo>
                        <a:pt x="211" y="13"/>
                      </a:lnTo>
                      <a:lnTo>
                        <a:pt x="205" y="29"/>
                      </a:lnTo>
                      <a:lnTo>
                        <a:pt x="194" y="25"/>
                      </a:lnTo>
                      <a:lnTo>
                        <a:pt x="182" y="23"/>
                      </a:lnTo>
                      <a:lnTo>
                        <a:pt x="170" y="19"/>
                      </a:lnTo>
                      <a:lnTo>
                        <a:pt x="158" y="18"/>
                      </a:lnTo>
                      <a:lnTo>
                        <a:pt x="144" y="18"/>
                      </a:lnTo>
                      <a:lnTo>
                        <a:pt x="132" y="18"/>
                      </a:lnTo>
                      <a:lnTo>
                        <a:pt x="119" y="18"/>
                      </a:lnTo>
                      <a:lnTo>
                        <a:pt x="104" y="18"/>
                      </a:lnTo>
                      <a:lnTo>
                        <a:pt x="91" y="19"/>
                      </a:lnTo>
                      <a:lnTo>
                        <a:pt x="79" y="21"/>
                      </a:lnTo>
                      <a:lnTo>
                        <a:pt x="66" y="24"/>
                      </a:lnTo>
                      <a:lnTo>
                        <a:pt x="53" y="26"/>
                      </a:lnTo>
                      <a:lnTo>
                        <a:pt x="42" y="29"/>
                      </a:lnTo>
                      <a:lnTo>
                        <a:pt x="32" y="34"/>
                      </a:lnTo>
                      <a:lnTo>
                        <a:pt x="22" y="37"/>
                      </a:lnTo>
                      <a:lnTo>
                        <a:pt x="13" y="42"/>
                      </a:lnTo>
                      <a:lnTo>
                        <a:pt x="0" y="34"/>
                      </a:lnTo>
                      <a:lnTo>
                        <a:pt x="13" y="42"/>
                      </a:lnTo>
                      <a:lnTo>
                        <a:pt x="5" y="42"/>
                      </a:lnTo>
                      <a:lnTo>
                        <a:pt x="1" y="37"/>
                      </a:lnTo>
                      <a:lnTo>
                        <a:pt x="0" y="31"/>
                      </a:lnTo>
                      <a:lnTo>
                        <a:pt x="4" y="26"/>
                      </a:lnTo>
                      <a:lnTo>
                        <a:pt x="17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2" name="Freeform 228"/>
                <p:cNvSpPr>
                  <a:spLocks/>
                </p:cNvSpPr>
                <p:nvPr/>
              </p:nvSpPr>
              <p:spPr bwMode="auto">
                <a:xfrm>
                  <a:off x="3026" y="1240"/>
                  <a:ext cx="64" cy="7"/>
                </a:xfrm>
                <a:custGeom>
                  <a:avLst/>
                  <a:gdLst>
                    <a:gd name="T0" fmla="*/ 17 w 169"/>
                    <a:gd name="T1" fmla="*/ 9 h 31"/>
                    <a:gd name="T2" fmla="*/ 19 w 169"/>
                    <a:gd name="T3" fmla="*/ 12 h 31"/>
                    <a:gd name="T4" fmla="*/ 33 w 169"/>
                    <a:gd name="T5" fmla="*/ 13 h 31"/>
                    <a:gd name="T6" fmla="*/ 55 w 169"/>
                    <a:gd name="T7" fmla="*/ 13 h 31"/>
                    <a:gd name="T8" fmla="*/ 82 w 169"/>
                    <a:gd name="T9" fmla="*/ 8 h 31"/>
                    <a:gd name="T10" fmla="*/ 112 w 169"/>
                    <a:gd name="T11" fmla="*/ 4 h 31"/>
                    <a:gd name="T12" fmla="*/ 138 w 169"/>
                    <a:gd name="T13" fmla="*/ 0 h 31"/>
                    <a:gd name="T14" fmla="*/ 158 w 169"/>
                    <a:gd name="T15" fmla="*/ 5 h 31"/>
                    <a:gd name="T16" fmla="*/ 169 w 169"/>
                    <a:gd name="T17" fmla="*/ 22 h 31"/>
                    <a:gd name="T18" fmla="*/ 152 w 169"/>
                    <a:gd name="T19" fmla="*/ 22 h 31"/>
                    <a:gd name="T20" fmla="*/ 150 w 169"/>
                    <a:gd name="T21" fmla="*/ 21 h 31"/>
                    <a:gd name="T22" fmla="*/ 136 w 169"/>
                    <a:gd name="T23" fmla="*/ 19 h 31"/>
                    <a:gd name="T24" fmla="*/ 114 w 169"/>
                    <a:gd name="T25" fmla="*/ 20 h 31"/>
                    <a:gd name="T26" fmla="*/ 87 w 169"/>
                    <a:gd name="T27" fmla="*/ 24 h 31"/>
                    <a:gd name="T28" fmla="*/ 57 w 169"/>
                    <a:gd name="T29" fmla="*/ 29 h 31"/>
                    <a:gd name="T30" fmla="*/ 31 w 169"/>
                    <a:gd name="T31" fmla="*/ 31 h 31"/>
                    <a:gd name="T32" fmla="*/ 10 w 169"/>
                    <a:gd name="T33" fmla="*/ 28 h 31"/>
                    <a:gd name="T34" fmla="*/ 0 w 169"/>
                    <a:gd name="T35" fmla="*/ 9 h 31"/>
                    <a:gd name="T36" fmla="*/ 17 w 169"/>
                    <a:gd name="T37" fmla="*/ 9 h 3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69"/>
                    <a:gd name="T58" fmla="*/ 0 h 31"/>
                    <a:gd name="T59" fmla="*/ 169 w 169"/>
                    <a:gd name="T60" fmla="*/ 31 h 3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69" h="31">
                      <a:moveTo>
                        <a:pt x="17" y="9"/>
                      </a:moveTo>
                      <a:lnTo>
                        <a:pt x="19" y="12"/>
                      </a:lnTo>
                      <a:lnTo>
                        <a:pt x="33" y="13"/>
                      </a:lnTo>
                      <a:lnTo>
                        <a:pt x="55" y="13"/>
                      </a:lnTo>
                      <a:lnTo>
                        <a:pt x="82" y="8"/>
                      </a:lnTo>
                      <a:lnTo>
                        <a:pt x="112" y="4"/>
                      </a:lnTo>
                      <a:lnTo>
                        <a:pt x="138" y="0"/>
                      </a:lnTo>
                      <a:lnTo>
                        <a:pt x="158" y="5"/>
                      </a:lnTo>
                      <a:lnTo>
                        <a:pt x="169" y="22"/>
                      </a:lnTo>
                      <a:lnTo>
                        <a:pt x="152" y="22"/>
                      </a:lnTo>
                      <a:lnTo>
                        <a:pt x="150" y="21"/>
                      </a:lnTo>
                      <a:lnTo>
                        <a:pt x="136" y="19"/>
                      </a:lnTo>
                      <a:lnTo>
                        <a:pt x="114" y="20"/>
                      </a:lnTo>
                      <a:lnTo>
                        <a:pt x="87" y="24"/>
                      </a:lnTo>
                      <a:lnTo>
                        <a:pt x="57" y="29"/>
                      </a:lnTo>
                      <a:lnTo>
                        <a:pt x="31" y="31"/>
                      </a:lnTo>
                      <a:lnTo>
                        <a:pt x="10" y="28"/>
                      </a:lnTo>
                      <a:lnTo>
                        <a:pt x="0" y="9"/>
                      </a:lnTo>
                      <a:lnTo>
                        <a:pt x="17" y="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3" name="Freeform 229"/>
                <p:cNvSpPr>
                  <a:spLocks/>
                </p:cNvSpPr>
                <p:nvPr/>
              </p:nvSpPr>
              <p:spPr bwMode="auto">
                <a:xfrm>
                  <a:off x="3083" y="1243"/>
                  <a:ext cx="7" cy="2"/>
                </a:xfrm>
                <a:custGeom>
                  <a:avLst/>
                  <a:gdLst>
                    <a:gd name="T0" fmla="*/ 0 w 17"/>
                    <a:gd name="T1" fmla="*/ 9 h 9"/>
                    <a:gd name="T2" fmla="*/ 3 w 17"/>
                    <a:gd name="T3" fmla="*/ 2 h 9"/>
                    <a:gd name="T4" fmla="*/ 9 w 17"/>
                    <a:gd name="T5" fmla="*/ 0 h 9"/>
                    <a:gd name="T6" fmla="*/ 15 w 17"/>
                    <a:gd name="T7" fmla="*/ 2 h 9"/>
                    <a:gd name="T8" fmla="*/ 17 w 17"/>
                    <a:gd name="T9" fmla="*/ 9 h 9"/>
                    <a:gd name="T10" fmla="*/ 0 w 17"/>
                    <a:gd name="T11" fmla="*/ 9 h 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9"/>
                    <a:gd name="T20" fmla="*/ 17 w 17"/>
                    <a:gd name="T21" fmla="*/ 9 h 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9">
                      <a:moveTo>
                        <a:pt x="0" y="9"/>
                      </a:move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15" y="2"/>
                      </a:lnTo>
                      <a:lnTo>
                        <a:pt x="17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4" name="Freeform 230"/>
                <p:cNvSpPr>
                  <a:spLocks/>
                </p:cNvSpPr>
                <p:nvPr/>
              </p:nvSpPr>
              <p:spPr bwMode="auto">
                <a:xfrm>
                  <a:off x="3666" y="1067"/>
                  <a:ext cx="6" cy="16"/>
                </a:xfrm>
                <a:custGeom>
                  <a:avLst/>
                  <a:gdLst>
                    <a:gd name="T0" fmla="*/ 13 w 19"/>
                    <a:gd name="T1" fmla="*/ 60 h 60"/>
                    <a:gd name="T2" fmla="*/ 12 w 19"/>
                    <a:gd name="T3" fmla="*/ 60 h 60"/>
                    <a:gd name="T4" fmla="*/ 13 w 19"/>
                    <a:gd name="T5" fmla="*/ 44 h 60"/>
                    <a:gd name="T6" fmla="*/ 15 w 19"/>
                    <a:gd name="T7" fmla="*/ 29 h 60"/>
                    <a:gd name="T8" fmla="*/ 16 w 19"/>
                    <a:gd name="T9" fmla="*/ 15 h 60"/>
                    <a:gd name="T10" fmla="*/ 19 w 19"/>
                    <a:gd name="T11" fmla="*/ 0 h 60"/>
                    <a:gd name="T12" fmla="*/ 8 w 19"/>
                    <a:gd name="T13" fmla="*/ 0 h 60"/>
                    <a:gd name="T14" fmla="*/ 6 w 19"/>
                    <a:gd name="T15" fmla="*/ 15 h 60"/>
                    <a:gd name="T16" fmla="*/ 4 w 19"/>
                    <a:gd name="T17" fmla="*/ 29 h 60"/>
                    <a:gd name="T18" fmla="*/ 2 w 19"/>
                    <a:gd name="T19" fmla="*/ 44 h 60"/>
                    <a:gd name="T20" fmla="*/ 1 w 19"/>
                    <a:gd name="T21" fmla="*/ 60 h 60"/>
                    <a:gd name="T22" fmla="*/ 0 w 19"/>
                    <a:gd name="T23" fmla="*/ 60 h 60"/>
                    <a:gd name="T24" fmla="*/ 13 w 19"/>
                    <a:gd name="T25" fmla="*/ 60 h 6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9"/>
                    <a:gd name="T40" fmla="*/ 0 h 60"/>
                    <a:gd name="T41" fmla="*/ 19 w 19"/>
                    <a:gd name="T42" fmla="*/ 60 h 6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9" h="60">
                      <a:moveTo>
                        <a:pt x="13" y="60"/>
                      </a:moveTo>
                      <a:lnTo>
                        <a:pt x="12" y="60"/>
                      </a:lnTo>
                      <a:lnTo>
                        <a:pt x="13" y="44"/>
                      </a:lnTo>
                      <a:lnTo>
                        <a:pt x="15" y="29"/>
                      </a:lnTo>
                      <a:lnTo>
                        <a:pt x="16" y="15"/>
                      </a:lnTo>
                      <a:lnTo>
                        <a:pt x="19" y="0"/>
                      </a:lnTo>
                      <a:lnTo>
                        <a:pt x="8" y="0"/>
                      </a:lnTo>
                      <a:lnTo>
                        <a:pt x="6" y="15"/>
                      </a:lnTo>
                      <a:lnTo>
                        <a:pt x="4" y="29"/>
                      </a:lnTo>
                      <a:lnTo>
                        <a:pt x="2" y="44"/>
                      </a:lnTo>
                      <a:lnTo>
                        <a:pt x="1" y="60"/>
                      </a:lnTo>
                      <a:lnTo>
                        <a:pt x="0" y="60"/>
                      </a:lnTo>
                      <a:lnTo>
                        <a:pt x="13" y="6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5" name="Freeform 231"/>
                <p:cNvSpPr>
                  <a:spLocks/>
                </p:cNvSpPr>
                <p:nvPr/>
              </p:nvSpPr>
              <p:spPr bwMode="auto">
                <a:xfrm>
                  <a:off x="3666" y="1083"/>
                  <a:ext cx="4" cy="11"/>
                </a:xfrm>
                <a:custGeom>
                  <a:avLst/>
                  <a:gdLst>
                    <a:gd name="T0" fmla="*/ 13 w 14"/>
                    <a:gd name="T1" fmla="*/ 42 h 45"/>
                    <a:gd name="T2" fmla="*/ 13 w 14"/>
                    <a:gd name="T3" fmla="*/ 42 h 45"/>
                    <a:gd name="T4" fmla="*/ 13 w 14"/>
                    <a:gd name="T5" fmla="*/ 33 h 45"/>
                    <a:gd name="T6" fmla="*/ 13 w 14"/>
                    <a:gd name="T7" fmla="*/ 22 h 45"/>
                    <a:gd name="T8" fmla="*/ 14 w 14"/>
                    <a:gd name="T9" fmla="*/ 10 h 45"/>
                    <a:gd name="T10" fmla="*/ 14 w 14"/>
                    <a:gd name="T11" fmla="*/ 0 h 45"/>
                    <a:gd name="T12" fmla="*/ 1 w 14"/>
                    <a:gd name="T13" fmla="*/ 0 h 45"/>
                    <a:gd name="T14" fmla="*/ 1 w 14"/>
                    <a:gd name="T15" fmla="*/ 10 h 45"/>
                    <a:gd name="T16" fmla="*/ 0 w 14"/>
                    <a:gd name="T17" fmla="*/ 22 h 45"/>
                    <a:gd name="T18" fmla="*/ 0 w 14"/>
                    <a:gd name="T19" fmla="*/ 33 h 45"/>
                    <a:gd name="T20" fmla="*/ 2 w 14"/>
                    <a:gd name="T21" fmla="*/ 45 h 45"/>
                    <a:gd name="T22" fmla="*/ 2 w 14"/>
                    <a:gd name="T23" fmla="*/ 45 h 45"/>
                    <a:gd name="T24" fmla="*/ 13 w 14"/>
                    <a:gd name="T25" fmla="*/ 42 h 4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4"/>
                    <a:gd name="T40" fmla="*/ 0 h 45"/>
                    <a:gd name="T41" fmla="*/ 14 w 14"/>
                    <a:gd name="T42" fmla="*/ 45 h 4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4" h="45">
                      <a:moveTo>
                        <a:pt x="13" y="42"/>
                      </a:moveTo>
                      <a:lnTo>
                        <a:pt x="13" y="42"/>
                      </a:lnTo>
                      <a:lnTo>
                        <a:pt x="13" y="33"/>
                      </a:lnTo>
                      <a:lnTo>
                        <a:pt x="13" y="22"/>
                      </a:lnTo>
                      <a:lnTo>
                        <a:pt x="14" y="10"/>
                      </a:lnTo>
                      <a:lnTo>
                        <a:pt x="14" y="0"/>
                      </a:lnTo>
                      <a:lnTo>
                        <a:pt x="1" y="0"/>
                      </a:lnTo>
                      <a:lnTo>
                        <a:pt x="1" y="10"/>
                      </a:lnTo>
                      <a:lnTo>
                        <a:pt x="0" y="22"/>
                      </a:lnTo>
                      <a:lnTo>
                        <a:pt x="0" y="33"/>
                      </a:lnTo>
                      <a:lnTo>
                        <a:pt x="2" y="45"/>
                      </a:lnTo>
                      <a:lnTo>
                        <a:pt x="13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6" name="Freeform 232"/>
                <p:cNvSpPr>
                  <a:spLocks/>
                </p:cNvSpPr>
                <p:nvPr/>
              </p:nvSpPr>
              <p:spPr bwMode="auto">
                <a:xfrm>
                  <a:off x="3666" y="1093"/>
                  <a:ext cx="9" cy="7"/>
                </a:xfrm>
                <a:custGeom>
                  <a:avLst/>
                  <a:gdLst>
                    <a:gd name="T0" fmla="*/ 23 w 23"/>
                    <a:gd name="T1" fmla="*/ 26 h 28"/>
                    <a:gd name="T2" fmla="*/ 23 w 23"/>
                    <a:gd name="T3" fmla="*/ 27 h 28"/>
                    <a:gd name="T4" fmla="*/ 21 w 23"/>
                    <a:gd name="T5" fmla="*/ 18 h 28"/>
                    <a:gd name="T6" fmla="*/ 16 w 23"/>
                    <a:gd name="T7" fmla="*/ 11 h 28"/>
                    <a:gd name="T8" fmla="*/ 13 w 23"/>
                    <a:gd name="T9" fmla="*/ 6 h 28"/>
                    <a:gd name="T10" fmla="*/ 11 w 23"/>
                    <a:gd name="T11" fmla="*/ 0 h 28"/>
                    <a:gd name="T12" fmla="*/ 0 w 23"/>
                    <a:gd name="T13" fmla="*/ 3 h 28"/>
                    <a:gd name="T14" fmla="*/ 2 w 23"/>
                    <a:gd name="T15" fmla="*/ 11 h 28"/>
                    <a:gd name="T16" fmla="*/ 8 w 23"/>
                    <a:gd name="T17" fmla="*/ 18 h 28"/>
                    <a:gd name="T18" fmla="*/ 10 w 23"/>
                    <a:gd name="T19" fmla="*/ 22 h 28"/>
                    <a:gd name="T20" fmla="*/ 12 w 23"/>
                    <a:gd name="T21" fmla="*/ 27 h 28"/>
                    <a:gd name="T22" fmla="*/ 12 w 23"/>
                    <a:gd name="T23" fmla="*/ 28 h 28"/>
                    <a:gd name="T24" fmla="*/ 23 w 23"/>
                    <a:gd name="T25" fmla="*/ 26 h 2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8"/>
                    <a:gd name="T41" fmla="*/ 23 w 23"/>
                    <a:gd name="T42" fmla="*/ 28 h 2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8">
                      <a:moveTo>
                        <a:pt x="23" y="26"/>
                      </a:moveTo>
                      <a:lnTo>
                        <a:pt x="23" y="27"/>
                      </a:lnTo>
                      <a:lnTo>
                        <a:pt x="21" y="18"/>
                      </a:lnTo>
                      <a:lnTo>
                        <a:pt x="16" y="11"/>
                      </a:lnTo>
                      <a:lnTo>
                        <a:pt x="13" y="6"/>
                      </a:lnTo>
                      <a:lnTo>
                        <a:pt x="11" y="0"/>
                      </a:lnTo>
                      <a:lnTo>
                        <a:pt x="0" y="3"/>
                      </a:lnTo>
                      <a:lnTo>
                        <a:pt x="2" y="11"/>
                      </a:lnTo>
                      <a:lnTo>
                        <a:pt x="8" y="18"/>
                      </a:lnTo>
                      <a:lnTo>
                        <a:pt x="10" y="22"/>
                      </a:lnTo>
                      <a:lnTo>
                        <a:pt x="12" y="27"/>
                      </a:lnTo>
                      <a:lnTo>
                        <a:pt x="12" y="28"/>
                      </a:lnTo>
                      <a:lnTo>
                        <a:pt x="23" y="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7" name="Freeform 233"/>
                <p:cNvSpPr>
                  <a:spLocks/>
                </p:cNvSpPr>
                <p:nvPr/>
              </p:nvSpPr>
              <p:spPr bwMode="auto">
                <a:xfrm>
                  <a:off x="3670" y="1099"/>
                  <a:ext cx="5" cy="9"/>
                </a:xfrm>
                <a:custGeom>
                  <a:avLst/>
                  <a:gdLst>
                    <a:gd name="T0" fmla="*/ 13 w 14"/>
                    <a:gd name="T1" fmla="*/ 33 h 34"/>
                    <a:gd name="T2" fmla="*/ 12 w 14"/>
                    <a:gd name="T3" fmla="*/ 34 h 34"/>
                    <a:gd name="T4" fmla="*/ 13 w 14"/>
                    <a:gd name="T5" fmla="*/ 24 h 34"/>
                    <a:gd name="T6" fmla="*/ 14 w 14"/>
                    <a:gd name="T7" fmla="*/ 17 h 34"/>
                    <a:gd name="T8" fmla="*/ 14 w 14"/>
                    <a:gd name="T9" fmla="*/ 9 h 34"/>
                    <a:gd name="T10" fmla="*/ 13 w 14"/>
                    <a:gd name="T11" fmla="*/ 0 h 34"/>
                    <a:gd name="T12" fmla="*/ 2 w 14"/>
                    <a:gd name="T13" fmla="*/ 2 h 34"/>
                    <a:gd name="T14" fmla="*/ 3 w 14"/>
                    <a:gd name="T15" fmla="*/ 9 h 34"/>
                    <a:gd name="T16" fmla="*/ 3 w 14"/>
                    <a:gd name="T17" fmla="*/ 17 h 34"/>
                    <a:gd name="T18" fmla="*/ 2 w 14"/>
                    <a:gd name="T19" fmla="*/ 24 h 34"/>
                    <a:gd name="T20" fmla="*/ 1 w 14"/>
                    <a:gd name="T21" fmla="*/ 32 h 34"/>
                    <a:gd name="T22" fmla="*/ 0 w 14"/>
                    <a:gd name="T23" fmla="*/ 33 h 34"/>
                    <a:gd name="T24" fmla="*/ 13 w 14"/>
                    <a:gd name="T25" fmla="*/ 33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4"/>
                    <a:gd name="T40" fmla="*/ 0 h 34"/>
                    <a:gd name="T41" fmla="*/ 14 w 14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4" h="34">
                      <a:moveTo>
                        <a:pt x="13" y="33"/>
                      </a:moveTo>
                      <a:lnTo>
                        <a:pt x="12" y="34"/>
                      </a:lnTo>
                      <a:lnTo>
                        <a:pt x="13" y="24"/>
                      </a:lnTo>
                      <a:lnTo>
                        <a:pt x="14" y="17"/>
                      </a:lnTo>
                      <a:lnTo>
                        <a:pt x="14" y="9"/>
                      </a:lnTo>
                      <a:lnTo>
                        <a:pt x="13" y="0"/>
                      </a:lnTo>
                      <a:lnTo>
                        <a:pt x="2" y="2"/>
                      </a:lnTo>
                      <a:lnTo>
                        <a:pt x="3" y="9"/>
                      </a:lnTo>
                      <a:lnTo>
                        <a:pt x="3" y="17"/>
                      </a:lnTo>
                      <a:lnTo>
                        <a:pt x="2" y="24"/>
                      </a:lnTo>
                      <a:lnTo>
                        <a:pt x="1" y="32"/>
                      </a:lnTo>
                      <a:lnTo>
                        <a:pt x="0" y="33"/>
                      </a:lnTo>
                      <a:lnTo>
                        <a:pt x="13" y="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8" name="Freeform 234"/>
                <p:cNvSpPr>
                  <a:spLocks/>
                </p:cNvSpPr>
                <p:nvPr/>
              </p:nvSpPr>
              <p:spPr bwMode="auto">
                <a:xfrm>
                  <a:off x="3669" y="1108"/>
                  <a:ext cx="6" cy="13"/>
                </a:xfrm>
                <a:custGeom>
                  <a:avLst/>
                  <a:gdLst>
                    <a:gd name="T0" fmla="*/ 13 w 16"/>
                    <a:gd name="T1" fmla="*/ 44 h 55"/>
                    <a:gd name="T2" fmla="*/ 13 w 16"/>
                    <a:gd name="T3" fmla="*/ 43 h 55"/>
                    <a:gd name="T4" fmla="*/ 11 w 16"/>
                    <a:gd name="T5" fmla="*/ 37 h 55"/>
                    <a:gd name="T6" fmla="*/ 11 w 16"/>
                    <a:gd name="T7" fmla="*/ 23 h 55"/>
                    <a:gd name="T8" fmla="*/ 14 w 16"/>
                    <a:gd name="T9" fmla="*/ 9 h 55"/>
                    <a:gd name="T10" fmla="*/ 16 w 16"/>
                    <a:gd name="T11" fmla="*/ 0 h 55"/>
                    <a:gd name="T12" fmla="*/ 3 w 16"/>
                    <a:gd name="T13" fmla="*/ 0 h 55"/>
                    <a:gd name="T14" fmla="*/ 3 w 16"/>
                    <a:gd name="T15" fmla="*/ 7 h 55"/>
                    <a:gd name="T16" fmla="*/ 0 w 16"/>
                    <a:gd name="T17" fmla="*/ 23 h 55"/>
                    <a:gd name="T18" fmla="*/ 0 w 16"/>
                    <a:gd name="T19" fmla="*/ 40 h 55"/>
                    <a:gd name="T20" fmla="*/ 6 w 16"/>
                    <a:gd name="T21" fmla="*/ 55 h 55"/>
                    <a:gd name="T22" fmla="*/ 6 w 16"/>
                    <a:gd name="T23" fmla="*/ 53 h 55"/>
                    <a:gd name="T24" fmla="*/ 13 w 16"/>
                    <a:gd name="T25" fmla="*/ 44 h 5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6"/>
                    <a:gd name="T40" fmla="*/ 0 h 55"/>
                    <a:gd name="T41" fmla="*/ 16 w 16"/>
                    <a:gd name="T42" fmla="*/ 55 h 5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6" h="55">
                      <a:moveTo>
                        <a:pt x="13" y="44"/>
                      </a:moveTo>
                      <a:lnTo>
                        <a:pt x="13" y="43"/>
                      </a:lnTo>
                      <a:lnTo>
                        <a:pt x="11" y="37"/>
                      </a:lnTo>
                      <a:lnTo>
                        <a:pt x="11" y="23"/>
                      </a:lnTo>
                      <a:lnTo>
                        <a:pt x="14" y="9"/>
                      </a:lnTo>
                      <a:lnTo>
                        <a:pt x="16" y="0"/>
                      </a:lnTo>
                      <a:lnTo>
                        <a:pt x="3" y="0"/>
                      </a:lnTo>
                      <a:lnTo>
                        <a:pt x="3" y="7"/>
                      </a:lnTo>
                      <a:lnTo>
                        <a:pt x="0" y="23"/>
                      </a:lnTo>
                      <a:lnTo>
                        <a:pt x="0" y="40"/>
                      </a:lnTo>
                      <a:lnTo>
                        <a:pt x="6" y="55"/>
                      </a:lnTo>
                      <a:lnTo>
                        <a:pt x="6" y="53"/>
                      </a:lnTo>
                      <a:lnTo>
                        <a:pt x="13" y="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9" name="Freeform 235"/>
                <p:cNvSpPr>
                  <a:spLocks/>
                </p:cNvSpPr>
                <p:nvPr/>
              </p:nvSpPr>
              <p:spPr bwMode="auto">
                <a:xfrm>
                  <a:off x="3671" y="1119"/>
                  <a:ext cx="6" cy="5"/>
                </a:xfrm>
                <a:custGeom>
                  <a:avLst/>
                  <a:gdLst>
                    <a:gd name="T0" fmla="*/ 17 w 17"/>
                    <a:gd name="T1" fmla="*/ 17 h 22"/>
                    <a:gd name="T2" fmla="*/ 15 w 17"/>
                    <a:gd name="T3" fmla="*/ 13 h 22"/>
                    <a:gd name="T4" fmla="*/ 14 w 17"/>
                    <a:gd name="T5" fmla="*/ 9 h 22"/>
                    <a:gd name="T6" fmla="*/ 13 w 17"/>
                    <a:gd name="T7" fmla="*/ 8 h 22"/>
                    <a:gd name="T8" fmla="*/ 11 w 17"/>
                    <a:gd name="T9" fmla="*/ 5 h 22"/>
                    <a:gd name="T10" fmla="*/ 7 w 17"/>
                    <a:gd name="T11" fmla="*/ 0 h 22"/>
                    <a:gd name="T12" fmla="*/ 0 w 17"/>
                    <a:gd name="T13" fmla="*/ 9 h 22"/>
                    <a:gd name="T14" fmla="*/ 2 w 17"/>
                    <a:gd name="T15" fmla="*/ 12 h 22"/>
                    <a:gd name="T16" fmla="*/ 2 w 17"/>
                    <a:gd name="T17" fmla="*/ 13 h 22"/>
                    <a:gd name="T18" fmla="*/ 3 w 17"/>
                    <a:gd name="T19" fmla="*/ 16 h 22"/>
                    <a:gd name="T20" fmla="*/ 7 w 17"/>
                    <a:gd name="T21" fmla="*/ 20 h 22"/>
                    <a:gd name="T22" fmla="*/ 6 w 17"/>
                    <a:gd name="T23" fmla="*/ 15 h 22"/>
                    <a:gd name="T24" fmla="*/ 7 w 17"/>
                    <a:gd name="T25" fmla="*/ 20 h 22"/>
                    <a:gd name="T26" fmla="*/ 11 w 17"/>
                    <a:gd name="T27" fmla="*/ 22 h 22"/>
                    <a:gd name="T28" fmla="*/ 14 w 17"/>
                    <a:gd name="T29" fmla="*/ 21 h 22"/>
                    <a:gd name="T30" fmla="*/ 17 w 17"/>
                    <a:gd name="T31" fmla="*/ 17 h 22"/>
                    <a:gd name="T32" fmla="*/ 15 w 17"/>
                    <a:gd name="T33" fmla="*/ 13 h 22"/>
                    <a:gd name="T34" fmla="*/ 17 w 17"/>
                    <a:gd name="T35" fmla="*/ 17 h 2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22"/>
                    <a:gd name="T56" fmla="*/ 17 w 17"/>
                    <a:gd name="T57" fmla="*/ 22 h 2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22">
                      <a:moveTo>
                        <a:pt x="17" y="17"/>
                      </a:moveTo>
                      <a:lnTo>
                        <a:pt x="15" y="13"/>
                      </a:lnTo>
                      <a:lnTo>
                        <a:pt x="14" y="9"/>
                      </a:lnTo>
                      <a:lnTo>
                        <a:pt x="13" y="8"/>
                      </a:lnTo>
                      <a:lnTo>
                        <a:pt x="11" y="5"/>
                      </a:lnTo>
                      <a:lnTo>
                        <a:pt x="7" y="0"/>
                      </a:lnTo>
                      <a:lnTo>
                        <a:pt x="0" y="9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3" y="16"/>
                      </a:lnTo>
                      <a:lnTo>
                        <a:pt x="7" y="20"/>
                      </a:lnTo>
                      <a:lnTo>
                        <a:pt x="6" y="15"/>
                      </a:lnTo>
                      <a:lnTo>
                        <a:pt x="7" y="20"/>
                      </a:lnTo>
                      <a:lnTo>
                        <a:pt x="11" y="22"/>
                      </a:lnTo>
                      <a:lnTo>
                        <a:pt x="14" y="21"/>
                      </a:lnTo>
                      <a:lnTo>
                        <a:pt x="17" y="17"/>
                      </a:lnTo>
                      <a:lnTo>
                        <a:pt x="15" y="13"/>
                      </a:lnTo>
                      <a:lnTo>
                        <a:pt x="17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0" name="Freeform 236"/>
                <p:cNvSpPr>
                  <a:spLocks/>
                </p:cNvSpPr>
                <p:nvPr/>
              </p:nvSpPr>
              <p:spPr bwMode="auto">
                <a:xfrm>
                  <a:off x="3672" y="1123"/>
                  <a:ext cx="6" cy="5"/>
                </a:xfrm>
                <a:custGeom>
                  <a:avLst/>
                  <a:gdLst>
                    <a:gd name="T0" fmla="*/ 14 w 14"/>
                    <a:gd name="T1" fmla="*/ 23 h 23"/>
                    <a:gd name="T2" fmla="*/ 14 w 14"/>
                    <a:gd name="T3" fmla="*/ 23 h 23"/>
                    <a:gd name="T4" fmla="*/ 12 w 14"/>
                    <a:gd name="T5" fmla="*/ 15 h 23"/>
                    <a:gd name="T6" fmla="*/ 10 w 14"/>
                    <a:gd name="T7" fmla="*/ 12 h 23"/>
                    <a:gd name="T8" fmla="*/ 10 w 14"/>
                    <a:gd name="T9" fmla="*/ 7 h 23"/>
                    <a:gd name="T10" fmla="*/ 12 w 14"/>
                    <a:gd name="T11" fmla="*/ 2 h 23"/>
                    <a:gd name="T12" fmla="*/ 1 w 14"/>
                    <a:gd name="T13" fmla="*/ 0 h 23"/>
                    <a:gd name="T14" fmla="*/ 0 w 14"/>
                    <a:gd name="T15" fmla="*/ 7 h 23"/>
                    <a:gd name="T16" fmla="*/ 0 w 14"/>
                    <a:gd name="T17" fmla="*/ 12 h 23"/>
                    <a:gd name="T18" fmla="*/ 1 w 14"/>
                    <a:gd name="T19" fmla="*/ 17 h 23"/>
                    <a:gd name="T20" fmla="*/ 1 w 14"/>
                    <a:gd name="T21" fmla="*/ 23 h 23"/>
                    <a:gd name="T22" fmla="*/ 1 w 14"/>
                    <a:gd name="T23" fmla="*/ 23 h 23"/>
                    <a:gd name="T24" fmla="*/ 14 w 14"/>
                    <a:gd name="T25" fmla="*/ 23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4"/>
                    <a:gd name="T40" fmla="*/ 0 h 23"/>
                    <a:gd name="T41" fmla="*/ 14 w 14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4" h="23">
                      <a:moveTo>
                        <a:pt x="14" y="23"/>
                      </a:moveTo>
                      <a:lnTo>
                        <a:pt x="14" y="23"/>
                      </a:lnTo>
                      <a:lnTo>
                        <a:pt x="12" y="15"/>
                      </a:lnTo>
                      <a:lnTo>
                        <a:pt x="10" y="12"/>
                      </a:lnTo>
                      <a:lnTo>
                        <a:pt x="10" y="7"/>
                      </a:lnTo>
                      <a:lnTo>
                        <a:pt x="12" y="2"/>
                      </a:lnTo>
                      <a:lnTo>
                        <a:pt x="1" y="0"/>
                      </a:lnTo>
                      <a:lnTo>
                        <a:pt x="0" y="7"/>
                      </a:lnTo>
                      <a:lnTo>
                        <a:pt x="0" y="12"/>
                      </a:lnTo>
                      <a:lnTo>
                        <a:pt x="1" y="17"/>
                      </a:lnTo>
                      <a:lnTo>
                        <a:pt x="1" y="23"/>
                      </a:lnTo>
                      <a:lnTo>
                        <a:pt x="14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1" name="Freeform 237"/>
                <p:cNvSpPr>
                  <a:spLocks/>
                </p:cNvSpPr>
                <p:nvPr/>
              </p:nvSpPr>
              <p:spPr bwMode="auto">
                <a:xfrm>
                  <a:off x="3674" y="1128"/>
                  <a:ext cx="6" cy="7"/>
                </a:xfrm>
                <a:custGeom>
                  <a:avLst/>
                  <a:gdLst>
                    <a:gd name="T0" fmla="*/ 19 w 19"/>
                    <a:gd name="T1" fmla="*/ 27 h 27"/>
                    <a:gd name="T2" fmla="*/ 19 w 19"/>
                    <a:gd name="T3" fmla="*/ 27 h 27"/>
                    <a:gd name="T4" fmla="*/ 17 w 19"/>
                    <a:gd name="T5" fmla="*/ 19 h 27"/>
                    <a:gd name="T6" fmla="*/ 15 w 19"/>
                    <a:gd name="T7" fmla="*/ 12 h 27"/>
                    <a:gd name="T8" fmla="*/ 13 w 19"/>
                    <a:gd name="T9" fmla="*/ 6 h 27"/>
                    <a:gd name="T10" fmla="*/ 13 w 19"/>
                    <a:gd name="T11" fmla="*/ 0 h 27"/>
                    <a:gd name="T12" fmla="*/ 0 w 19"/>
                    <a:gd name="T13" fmla="*/ 0 h 27"/>
                    <a:gd name="T14" fmla="*/ 2 w 19"/>
                    <a:gd name="T15" fmla="*/ 8 h 27"/>
                    <a:gd name="T16" fmla="*/ 4 w 19"/>
                    <a:gd name="T17" fmla="*/ 15 h 27"/>
                    <a:gd name="T18" fmla="*/ 6 w 19"/>
                    <a:gd name="T19" fmla="*/ 22 h 27"/>
                    <a:gd name="T20" fmla="*/ 6 w 19"/>
                    <a:gd name="T21" fmla="*/ 27 h 27"/>
                    <a:gd name="T22" fmla="*/ 6 w 19"/>
                    <a:gd name="T23" fmla="*/ 27 h 27"/>
                    <a:gd name="T24" fmla="*/ 19 w 19"/>
                    <a:gd name="T25" fmla="*/ 27 h 2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9"/>
                    <a:gd name="T40" fmla="*/ 0 h 27"/>
                    <a:gd name="T41" fmla="*/ 19 w 19"/>
                    <a:gd name="T42" fmla="*/ 27 h 2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9" h="27">
                      <a:moveTo>
                        <a:pt x="19" y="27"/>
                      </a:moveTo>
                      <a:lnTo>
                        <a:pt x="19" y="27"/>
                      </a:lnTo>
                      <a:lnTo>
                        <a:pt x="17" y="19"/>
                      </a:lnTo>
                      <a:lnTo>
                        <a:pt x="15" y="12"/>
                      </a:lnTo>
                      <a:lnTo>
                        <a:pt x="13" y="6"/>
                      </a:ln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2" y="8"/>
                      </a:lnTo>
                      <a:lnTo>
                        <a:pt x="4" y="15"/>
                      </a:lnTo>
                      <a:lnTo>
                        <a:pt x="6" y="22"/>
                      </a:lnTo>
                      <a:lnTo>
                        <a:pt x="6" y="27"/>
                      </a:lnTo>
                      <a:lnTo>
                        <a:pt x="19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2" name="Freeform 238"/>
                <p:cNvSpPr>
                  <a:spLocks/>
                </p:cNvSpPr>
                <p:nvPr/>
              </p:nvSpPr>
              <p:spPr bwMode="auto">
                <a:xfrm>
                  <a:off x="3674" y="1135"/>
                  <a:ext cx="6" cy="8"/>
                </a:xfrm>
                <a:custGeom>
                  <a:avLst/>
                  <a:gdLst>
                    <a:gd name="T0" fmla="*/ 11 w 17"/>
                    <a:gd name="T1" fmla="*/ 28 h 30"/>
                    <a:gd name="T2" fmla="*/ 11 w 17"/>
                    <a:gd name="T3" fmla="*/ 28 h 30"/>
                    <a:gd name="T4" fmla="*/ 11 w 17"/>
                    <a:gd name="T5" fmla="*/ 22 h 30"/>
                    <a:gd name="T6" fmla="*/ 13 w 17"/>
                    <a:gd name="T7" fmla="*/ 16 h 30"/>
                    <a:gd name="T8" fmla="*/ 15 w 17"/>
                    <a:gd name="T9" fmla="*/ 9 h 30"/>
                    <a:gd name="T10" fmla="*/ 17 w 17"/>
                    <a:gd name="T11" fmla="*/ 0 h 30"/>
                    <a:gd name="T12" fmla="*/ 4 w 17"/>
                    <a:gd name="T13" fmla="*/ 0 h 30"/>
                    <a:gd name="T14" fmla="*/ 4 w 17"/>
                    <a:gd name="T15" fmla="*/ 7 h 30"/>
                    <a:gd name="T16" fmla="*/ 2 w 17"/>
                    <a:gd name="T17" fmla="*/ 14 h 30"/>
                    <a:gd name="T18" fmla="*/ 0 w 17"/>
                    <a:gd name="T19" fmla="*/ 22 h 30"/>
                    <a:gd name="T20" fmla="*/ 0 w 17"/>
                    <a:gd name="T21" fmla="*/ 30 h 30"/>
                    <a:gd name="T22" fmla="*/ 0 w 17"/>
                    <a:gd name="T23" fmla="*/ 30 h 30"/>
                    <a:gd name="T24" fmla="*/ 11 w 17"/>
                    <a:gd name="T25" fmla="*/ 28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30"/>
                    <a:gd name="T41" fmla="*/ 17 w 17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30">
                      <a:moveTo>
                        <a:pt x="11" y="28"/>
                      </a:moveTo>
                      <a:lnTo>
                        <a:pt x="11" y="28"/>
                      </a:lnTo>
                      <a:lnTo>
                        <a:pt x="11" y="22"/>
                      </a:lnTo>
                      <a:lnTo>
                        <a:pt x="13" y="16"/>
                      </a:lnTo>
                      <a:lnTo>
                        <a:pt x="15" y="9"/>
                      </a:lnTo>
                      <a:lnTo>
                        <a:pt x="17" y="0"/>
                      </a:lnTo>
                      <a:lnTo>
                        <a:pt x="4" y="0"/>
                      </a:lnTo>
                      <a:lnTo>
                        <a:pt x="4" y="7"/>
                      </a:lnTo>
                      <a:lnTo>
                        <a:pt x="2" y="14"/>
                      </a:lnTo>
                      <a:lnTo>
                        <a:pt x="0" y="22"/>
                      </a:lnTo>
                      <a:lnTo>
                        <a:pt x="0" y="30"/>
                      </a:lnTo>
                      <a:lnTo>
                        <a:pt x="11" y="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3" name="Freeform 239"/>
                <p:cNvSpPr>
                  <a:spLocks/>
                </p:cNvSpPr>
                <p:nvPr/>
              </p:nvSpPr>
              <p:spPr bwMode="auto">
                <a:xfrm>
                  <a:off x="3674" y="1142"/>
                  <a:ext cx="12" cy="9"/>
                </a:xfrm>
                <a:custGeom>
                  <a:avLst/>
                  <a:gdLst>
                    <a:gd name="T0" fmla="*/ 31 w 31"/>
                    <a:gd name="T1" fmla="*/ 23 h 34"/>
                    <a:gd name="T2" fmla="*/ 31 w 31"/>
                    <a:gd name="T3" fmla="*/ 24 h 34"/>
                    <a:gd name="T4" fmla="*/ 24 w 31"/>
                    <a:gd name="T5" fmla="*/ 18 h 34"/>
                    <a:gd name="T6" fmla="*/ 18 w 31"/>
                    <a:gd name="T7" fmla="*/ 11 h 34"/>
                    <a:gd name="T8" fmla="*/ 14 w 31"/>
                    <a:gd name="T9" fmla="*/ 5 h 34"/>
                    <a:gd name="T10" fmla="*/ 11 w 31"/>
                    <a:gd name="T11" fmla="*/ 0 h 34"/>
                    <a:gd name="T12" fmla="*/ 0 w 31"/>
                    <a:gd name="T13" fmla="*/ 2 h 34"/>
                    <a:gd name="T14" fmla="*/ 3 w 31"/>
                    <a:gd name="T15" fmla="*/ 12 h 34"/>
                    <a:gd name="T16" fmla="*/ 10 w 31"/>
                    <a:gd name="T17" fmla="*/ 20 h 34"/>
                    <a:gd name="T18" fmla="*/ 17 w 31"/>
                    <a:gd name="T19" fmla="*/ 27 h 34"/>
                    <a:gd name="T20" fmla="*/ 25 w 31"/>
                    <a:gd name="T21" fmla="*/ 33 h 34"/>
                    <a:gd name="T22" fmla="*/ 25 w 31"/>
                    <a:gd name="T23" fmla="*/ 34 h 34"/>
                    <a:gd name="T24" fmla="*/ 31 w 31"/>
                    <a:gd name="T25" fmla="*/ 23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"/>
                    <a:gd name="T40" fmla="*/ 0 h 34"/>
                    <a:gd name="T41" fmla="*/ 31 w 31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" h="34">
                      <a:moveTo>
                        <a:pt x="31" y="23"/>
                      </a:moveTo>
                      <a:lnTo>
                        <a:pt x="31" y="24"/>
                      </a:lnTo>
                      <a:lnTo>
                        <a:pt x="24" y="18"/>
                      </a:lnTo>
                      <a:lnTo>
                        <a:pt x="18" y="11"/>
                      </a:lnTo>
                      <a:lnTo>
                        <a:pt x="14" y="5"/>
                      </a:lnTo>
                      <a:lnTo>
                        <a:pt x="11" y="0"/>
                      </a:lnTo>
                      <a:lnTo>
                        <a:pt x="0" y="2"/>
                      </a:lnTo>
                      <a:lnTo>
                        <a:pt x="3" y="12"/>
                      </a:lnTo>
                      <a:lnTo>
                        <a:pt x="10" y="20"/>
                      </a:lnTo>
                      <a:lnTo>
                        <a:pt x="17" y="27"/>
                      </a:lnTo>
                      <a:lnTo>
                        <a:pt x="25" y="33"/>
                      </a:lnTo>
                      <a:lnTo>
                        <a:pt x="25" y="34"/>
                      </a:lnTo>
                      <a:lnTo>
                        <a:pt x="31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4" name="Freeform 240"/>
                <p:cNvSpPr>
                  <a:spLocks/>
                </p:cNvSpPr>
                <p:nvPr/>
              </p:nvSpPr>
              <p:spPr bwMode="auto">
                <a:xfrm>
                  <a:off x="3684" y="1148"/>
                  <a:ext cx="15" cy="5"/>
                </a:xfrm>
                <a:custGeom>
                  <a:avLst/>
                  <a:gdLst>
                    <a:gd name="T0" fmla="*/ 40 w 40"/>
                    <a:gd name="T1" fmla="*/ 14 h 20"/>
                    <a:gd name="T2" fmla="*/ 40 w 40"/>
                    <a:gd name="T3" fmla="*/ 16 h 20"/>
                    <a:gd name="T4" fmla="*/ 31 w 40"/>
                    <a:gd name="T5" fmla="*/ 9 h 20"/>
                    <a:gd name="T6" fmla="*/ 23 w 40"/>
                    <a:gd name="T7" fmla="*/ 6 h 20"/>
                    <a:gd name="T8" fmla="*/ 13 w 40"/>
                    <a:gd name="T9" fmla="*/ 3 h 20"/>
                    <a:gd name="T10" fmla="*/ 6 w 40"/>
                    <a:gd name="T11" fmla="*/ 0 h 20"/>
                    <a:gd name="T12" fmla="*/ 0 w 40"/>
                    <a:gd name="T13" fmla="*/ 11 h 20"/>
                    <a:gd name="T14" fmla="*/ 11 w 40"/>
                    <a:gd name="T15" fmla="*/ 14 h 20"/>
                    <a:gd name="T16" fmla="*/ 21 w 40"/>
                    <a:gd name="T17" fmla="*/ 18 h 20"/>
                    <a:gd name="T18" fmla="*/ 29 w 40"/>
                    <a:gd name="T19" fmla="*/ 20 h 20"/>
                    <a:gd name="T20" fmla="*/ 29 w 40"/>
                    <a:gd name="T21" fmla="*/ 18 h 20"/>
                    <a:gd name="T22" fmla="*/ 29 w 40"/>
                    <a:gd name="T23" fmla="*/ 19 h 20"/>
                    <a:gd name="T24" fmla="*/ 40 w 40"/>
                    <a:gd name="T25" fmla="*/ 14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0"/>
                    <a:gd name="T40" fmla="*/ 0 h 20"/>
                    <a:gd name="T41" fmla="*/ 40 w 40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0" h="20">
                      <a:moveTo>
                        <a:pt x="40" y="14"/>
                      </a:moveTo>
                      <a:lnTo>
                        <a:pt x="40" y="16"/>
                      </a:lnTo>
                      <a:lnTo>
                        <a:pt x="31" y="9"/>
                      </a:lnTo>
                      <a:lnTo>
                        <a:pt x="23" y="6"/>
                      </a:lnTo>
                      <a:lnTo>
                        <a:pt x="13" y="3"/>
                      </a:lnTo>
                      <a:lnTo>
                        <a:pt x="6" y="0"/>
                      </a:lnTo>
                      <a:lnTo>
                        <a:pt x="0" y="11"/>
                      </a:lnTo>
                      <a:lnTo>
                        <a:pt x="11" y="14"/>
                      </a:lnTo>
                      <a:lnTo>
                        <a:pt x="21" y="18"/>
                      </a:lnTo>
                      <a:lnTo>
                        <a:pt x="29" y="20"/>
                      </a:lnTo>
                      <a:lnTo>
                        <a:pt x="29" y="18"/>
                      </a:lnTo>
                      <a:lnTo>
                        <a:pt x="29" y="19"/>
                      </a:lnTo>
                      <a:lnTo>
                        <a:pt x="4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5" name="Freeform 241"/>
                <p:cNvSpPr>
                  <a:spLocks/>
                </p:cNvSpPr>
                <p:nvPr/>
              </p:nvSpPr>
              <p:spPr bwMode="auto">
                <a:xfrm>
                  <a:off x="3694" y="1151"/>
                  <a:ext cx="13" cy="14"/>
                </a:xfrm>
                <a:custGeom>
                  <a:avLst/>
                  <a:gdLst>
                    <a:gd name="T0" fmla="*/ 25 w 33"/>
                    <a:gd name="T1" fmla="*/ 43 h 54"/>
                    <a:gd name="T2" fmla="*/ 33 w 33"/>
                    <a:gd name="T3" fmla="*/ 46 h 54"/>
                    <a:gd name="T4" fmla="*/ 11 w 33"/>
                    <a:gd name="T5" fmla="*/ 0 h 54"/>
                    <a:gd name="T6" fmla="*/ 0 w 33"/>
                    <a:gd name="T7" fmla="*/ 5 h 54"/>
                    <a:gd name="T8" fmla="*/ 22 w 33"/>
                    <a:gd name="T9" fmla="*/ 51 h 54"/>
                    <a:gd name="T10" fmla="*/ 30 w 33"/>
                    <a:gd name="T11" fmla="*/ 54 h 54"/>
                    <a:gd name="T12" fmla="*/ 22 w 33"/>
                    <a:gd name="T13" fmla="*/ 51 h 54"/>
                    <a:gd name="T14" fmla="*/ 25 w 33"/>
                    <a:gd name="T15" fmla="*/ 54 h 54"/>
                    <a:gd name="T16" fmla="*/ 30 w 33"/>
                    <a:gd name="T17" fmla="*/ 53 h 54"/>
                    <a:gd name="T18" fmla="*/ 33 w 33"/>
                    <a:gd name="T19" fmla="*/ 51 h 54"/>
                    <a:gd name="T20" fmla="*/ 33 w 33"/>
                    <a:gd name="T21" fmla="*/ 46 h 54"/>
                    <a:gd name="T22" fmla="*/ 25 w 33"/>
                    <a:gd name="T23" fmla="*/ 43 h 5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3"/>
                    <a:gd name="T37" fmla="*/ 0 h 54"/>
                    <a:gd name="T38" fmla="*/ 33 w 33"/>
                    <a:gd name="T39" fmla="*/ 54 h 5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3" h="54">
                      <a:moveTo>
                        <a:pt x="25" y="43"/>
                      </a:moveTo>
                      <a:lnTo>
                        <a:pt x="33" y="46"/>
                      </a:lnTo>
                      <a:lnTo>
                        <a:pt x="11" y="0"/>
                      </a:lnTo>
                      <a:lnTo>
                        <a:pt x="0" y="5"/>
                      </a:lnTo>
                      <a:lnTo>
                        <a:pt x="22" y="51"/>
                      </a:lnTo>
                      <a:lnTo>
                        <a:pt x="30" y="54"/>
                      </a:lnTo>
                      <a:lnTo>
                        <a:pt x="22" y="51"/>
                      </a:lnTo>
                      <a:lnTo>
                        <a:pt x="25" y="54"/>
                      </a:lnTo>
                      <a:lnTo>
                        <a:pt x="30" y="53"/>
                      </a:lnTo>
                      <a:lnTo>
                        <a:pt x="33" y="51"/>
                      </a:lnTo>
                      <a:lnTo>
                        <a:pt x="33" y="46"/>
                      </a:lnTo>
                      <a:lnTo>
                        <a:pt x="25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6" name="Freeform 242"/>
                <p:cNvSpPr>
                  <a:spLocks/>
                </p:cNvSpPr>
                <p:nvPr/>
              </p:nvSpPr>
              <p:spPr bwMode="auto">
                <a:xfrm>
                  <a:off x="3704" y="1144"/>
                  <a:ext cx="54" cy="21"/>
                </a:xfrm>
                <a:custGeom>
                  <a:avLst/>
                  <a:gdLst>
                    <a:gd name="T0" fmla="*/ 133 w 142"/>
                    <a:gd name="T1" fmla="*/ 1 h 83"/>
                    <a:gd name="T2" fmla="*/ 134 w 142"/>
                    <a:gd name="T3" fmla="*/ 0 h 83"/>
                    <a:gd name="T4" fmla="*/ 0 w 142"/>
                    <a:gd name="T5" fmla="*/ 72 h 83"/>
                    <a:gd name="T6" fmla="*/ 5 w 142"/>
                    <a:gd name="T7" fmla="*/ 83 h 83"/>
                    <a:gd name="T8" fmla="*/ 138 w 142"/>
                    <a:gd name="T9" fmla="*/ 11 h 83"/>
                    <a:gd name="T10" fmla="*/ 140 w 142"/>
                    <a:gd name="T11" fmla="*/ 10 h 83"/>
                    <a:gd name="T12" fmla="*/ 138 w 142"/>
                    <a:gd name="T13" fmla="*/ 11 h 83"/>
                    <a:gd name="T14" fmla="*/ 142 w 142"/>
                    <a:gd name="T15" fmla="*/ 8 h 83"/>
                    <a:gd name="T16" fmla="*/ 142 w 142"/>
                    <a:gd name="T17" fmla="*/ 3 h 83"/>
                    <a:gd name="T18" fmla="*/ 138 w 142"/>
                    <a:gd name="T19" fmla="*/ 0 h 83"/>
                    <a:gd name="T20" fmla="*/ 134 w 142"/>
                    <a:gd name="T21" fmla="*/ 0 h 83"/>
                    <a:gd name="T22" fmla="*/ 133 w 142"/>
                    <a:gd name="T23" fmla="*/ 1 h 8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42"/>
                    <a:gd name="T37" fmla="*/ 0 h 83"/>
                    <a:gd name="T38" fmla="*/ 142 w 142"/>
                    <a:gd name="T39" fmla="*/ 83 h 83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42" h="83">
                      <a:moveTo>
                        <a:pt x="133" y="1"/>
                      </a:moveTo>
                      <a:lnTo>
                        <a:pt x="134" y="0"/>
                      </a:lnTo>
                      <a:lnTo>
                        <a:pt x="0" y="72"/>
                      </a:lnTo>
                      <a:lnTo>
                        <a:pt x="5" y="83"/>
                      </a:lnTo>
                      <a:lnTo>
                        <a:pt x="138" y="11"/>
                      </a:lnTo>
                      <a:lnTo>
                        <a:pt x="140" y="10"/>
                      </a:lnTo>
                      <a:lnTo>
                        <a:pt x="138" y="11"/>
                      </a:lnTo>
                      <a:lnTo>
                        <a:pt x="142" y="8"/>
                      </a:lnTo>
                      <a:lnTo>
                        <a:pt x="142" y="3"/>
                      </a:lnTo>
                      <a:lnTo>
                        <a:pt x="138" y="0"/>
                      </a:lnTo>
                      <a:lnTo>
                        <a:pt x="134" y="0"/>
                      </a:lnTo>
                      <a:lnTo>
                        <a:pt x="133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7" name="Freeform 243"/>
                <p:cNvSpPr>
                  <a:spLocks/>
                </p:cNvSpPr>
                <p:nvPr/>
              </p:nvSpPr>
              <p:spPr bwMode="auto">
                <a:xfrm>
                  <a:off x="3755" y="1131"/>
                  <a:ext cx="26" cy="16"/>
                </a:xfrm>
                <a:custGeom>
                  <a:avLst/>
                  <a:gdLst>
                    <a:gd name="T0" fmla="*/ 58 w 69"/>
                    <a:gd name="T1" fmla="*/ 3 h 62"/>
                    <a:gd name="T2" fmla="*/ 60 w 69"/>
                    <a:gd name="T3" fmla="*/ 1 h 62"/>
                    <a:gd name="T4" fmla="*/ 0 w 69"/>
                    <a:gd name="T5" fmla="*/ 53 h 62"/>
                    <a:gd name="T6" fmla="*/ 7 w 69"/>
                    <a:gd name="T7" fmla="*/ 62 h 62"/>
                    <a:gd name="T8" fmla="*/ 66 w 69"/>
                    <a:gd name="T9" fmla="*/ 11 h 62"/>
                    <a:gd name="T10" fmla="*/ 69 w 69"/>
                    <a:gd name="T11" fmla="*/ 9 h 62"/>
                    <a:gd name="T12" fmla="*/ 66 w 69"/>
                    <a:gd name="T13" fmla="*/ 11 h 62"/>
                    <a:gd name="T14" fmla="*/ 69 w 69"/>
                    <a:gd name="T15" fmla="*/ 6 h 62"/>
                    <a:gd name="T16" fmla="*/ 67 w 69"/>
                    <a:gd name="T17" fmla="*/ 3 h 62"/>
                    <a:gd name="T18" fmla="*/ 64 w 69"/>
                    <a:gd name="T19" fmla="*/ 0 h 62"/>
                    <a:gd name="T20" fmla="*/ 60 w 69"/>
                    <a:gd name="T21" fmla="*/ 1 h 62"/>
                    <a:gd name="T22" fmla="*/ 58 w 69"/>
                    <a:gd name="T23" fmla="*/ 3 h 6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69"/>
                    <a:gd name="T37" fmla="*/ 0 h 62"/>
                    <a:gd name="T38" fmla="*/ 69 w 69"/>
                    <a:gd name="T39" fmla="*/ 62 h 6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69" h="62">
                      <a:moveTo>
                        <a:pt x="58" y="3"/>
                      </a:moveTo>
                      <a:lnTo>
                        <a:pt x="60" y="1"/>
                      </a:lnTo>
                      <a:lnTo>
                        <a:pt x="0" y="53"/>
                      </a:lnTo>
                      <a:lnTo>
                        <a:pt x="7" y="62"/>
                      </a:lnTo>
                      <a:lnTo>
                        <a:pt x="66" y="11"/>
                      </a:lnTo>
                      <a:lnTo>
                        <a:pt x="69" y="9"/>
                      </a:lnTo>
                      <a:lnTo>
                        <a:pt x="66" y="11"/>
                      </a:lnTo>
                      <a:lnTo>
                        <a:pt x="69" y="6"/>
                      </a:lnTo>
                      <a:lnTo>
                        <a:pt x="67" y="3"/>
                      </a:lnTo>
                      <a:lnTo>
                        <a:pt x="64" y="0"/>
                      </a:lnTo>
                      <a:lnTo>
                        <a:pt x="60" y="1"/>
                      </a:lnTo>
                      <a:lnTo>
                        <a:pt x="58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8" name="Freeform 244"/>
                <p:cNvSpPr>
                  <a:spLocks/>
                </p:cNvSpPr>
                <p:nvPr/>
              </p:nvSpPr>
              <p:spPr bwMode="auto">
                <a:xfrm>
                  <a:off x="3776" y="1118"/>
                  <a:ext cx="17" cy="15"/>
                </a:xfrm>
                <a:custGeom>
                  <a:avLst/>
                  <a:gdLst>
                    <a:gd name="T0" fmla="*/ 32 w 44"/>
                    <a:gd name="T1" fmla="*/ 3 h 61"/>
                    <a:gd name="T2" fmla="*/ 32 w 44"/>
                    <a:gd name="T3" fmla="*/ 2 h 61"/>
                    <a:gd name="T4" fmla="*/ 0 w 44"/>
                    <a:gd name="T5" fmla="*/ 55 h 61"/>
                    <a:gd name="T6" fmla="*/ 11 w 44"/>
                    <a:gd name="T7" fmla="*/ 61 h 61"/>
                    <a:gd name="T8" fmla="*/ 43 w 44"/>
                    <a:gd name="T9" fmla="*/ 9 h 61"/>
                    <a:gd name="T10" fmla="*/ 43 w 44"/>
                    <a:gd name="T11" fmla="*/ 8 h 61"/>
                    <a:gd name="T12" fmla="*/ 43 w 44"/>
                    <a:gd name="T13" fmla="*/ 9 h 61"/>
                    <a:gd name="T14" fmla="*/ 44 w 44"/>
                    <a:gd name="T15" fmla="*/ 4 h 61"/>
                    <a:gd name="T16" fmla="*/ 41 w 44"/>
                    <a:gd name="T17" fmla="*/ 0 h 61"/>
                    <a:gd name="T18" fmla="*/ 37 w 44"/>
                    <a:gd name="T19" fmla="*/ 0 h 61"/>
                    <a:gd name="T20" fmla="*/ 32 w 44"/>
                    <a:gd name="T21" fmla="*/ 2 h 61"/>
                    <a:gd name="T22" fmla="*/ 32 w 44"/>
                    <a:gd name="T23" fmla="*/ 3 h 6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4"/>
                    <a:gd name="T37" fmla="*/ 0 h 61"/>
                    <a:gd name="T38" fmla="*/ 44 w 44"/>
                    <a:gd name="T39" fmla="*/ 61 h 6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4" h="61">
                      <a:moveTo>
                        <a:pt x="32" y="3"/>
                      </a:moveTo>
                      <a:lnTo>
                        <a:pt x="32" y="2"/>
                      </a:lnTo>
                      <a:lnTo>
                        <a:pt x="0" y="55"/>
                      </a:lnTo>
                      <a:lnTo>
                        <a:pt x="11" y="61"/>
                      </a:lnTo>
                      <a:lnTo>
                        <a:pt x="43" y="9"/>
                      </a:lnTo>
                      <a:lnTo>
                        <a:pt x="43" y="8"/>
                      </a:lnTo>
                      <a:lnTo>
                        <a:pt x="43" y="9"/>
                      </a:lnTo>
                      <a:lnTo>
                        <a:pt x="44" y="4"/>
                      </a:lnTo>
                      <a:lnTo>
                        <a:pt x="41" y="0"/>
                      </a:lnTo>
                      <a:lnTo>
                        <a:pt x="37" y="0"/>
                      </a:lnTo>
                      <a:lnTo>
                        <a:pt x="32" y="2"/>
                      </a:lnTo>
                      <a:lnTo>
                        <a:pt x="3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9" name="Freeform 245"/>
                <p:cNvSpPr>
                  <a:spLocks/>
                </p:cNvSpPr>
                <p:nvPr/>
              </p:nvSpPr>
              <p:spPr bwMode="auto">
                <a:xfrm>
                  <a:off x="3789" y="1094"/>
                  <a:ext cx="17" cy="26"/>
                </a:xfrm>
                <a:custGeom>
                  <a:avLst/>
                  <a:gdLst>
                    <a:gd name="T0" fmla="*/ 35 w 46"/>
                    <a:gd name="T1" fmla="*/ 8 h 103"/>
                    <a:gd name="T2" fmla="*/ 35 w 46"/>
                    <a:gd name="T3" fmla="*/ 3 h 103"/>
                    <a:gd name="T4" fmla="*/ 0 w 46"/>
                    <a:gd name="T5" fmla="*/ 98 h 103"/>
                    <a:gd name="T6" fmla="*/ 11 w 46"/>
                    <a:gd name="T7" fmla="*/ 103 h 103"/>
                    <a:gd name="T8" fmla="*/ 46 w 46"/>
                    <a:gd name="T9" fmla="*/ 8 h 103"/>
                    <a:gd name="T10" fmla="*/ 46 w 46"/>
                    <a:gd name="T11" fmla="*/ 3 h 103"/>
                    <a:gd name="T12" fmla="*/ 46 w 46"/>
                    <a:gd name="T13" fmla="*/ 8 h 103"/>
                    <a:gd name="T14" fmla="*/ 46 w 46"/>
                    <a:gd name="T15" fmla="*/ 3 h 103"/>
                    <a:gd name="T16" fmla="*/ 43 w 46"/>
                    <a:gd name="T17" fmla="*/ 0 h 103"/>
                    <a:gd name="T18" fmla="*/ 38 w 46"/>
                    <a:gd name="T19" fmla="*/ 0 h 103"/>
                    <a:gd name="T20" fmla="*/ 35 w 46"/>
                    <a:gd name="T21" fmla="*/ 3 h 103"/>
                    <a:gd name="T22" fmla="*/ 35 w 46"/>
                    <a:gd name="T23" fmla="*/ 8 h 10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6"/>
                    <a:gd name="T37" fmla="*/ 0 h 103"/>
                    <a:gd name="T38" fmla="*/ 46 w 46"/>
                    <a:gd name="T39" fmla="*/ 103 h 103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6" h="103">
                      <a:moveTo>
                        <a:pt x="35" y="8"/>
                      </a:moveTo>
                      <a:lnTo>
                        <a:pt x="35" y="3"/>
                      </a:lnTo>
                      <a:lnTo>
                        <a:pt x="0" y="98"/>
                      </a:lnTo>
                      <a:lnTo>
                        <a:pt x="11" y="103"/>
                      </a:lnTo>
                      <a:lnTo>
                        <a:pt x="46" y="8"/>
                      </a:lnTo>
                      <a:lnTo>
                        <a:pt x="46" y="3"/>
                      </a:lnTo>
                      <a:lnTo>
                        <a:pt x="46" y="8"/>
                      </a:lnTo>
                      <a:lnTo>
                        <a:pt x="46" y="3"/>
                      </a:lnTo>
                      <a:lnTo>
                        <a:pt x="43" y="0"/>
                      </a:lnTo>
                      <a:lnTo>
                        <a:pt x="38" y="0"/>
                      </a:lnTo>
                      <a:lnTo>
                        <a:pt x="35" y="3"/>
                      </a:lnTo>
                      <a:lnTo>
                        <a:pt x="35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0" name="Freeform 246"/>
                <p:cNvSpPr>
                  <a:spLocks/>
                </p:cNvSpPr>
                <p:nvPr/>
              </p:nvSpPr>
              <p:spPr bwMode="auto">
                <a:xfrm>
                  <a:off x="3792" y="1082"/>
                  <a:ext cx="14" cy="14"/>
                </a:xfrm>
                <a:custGeom>
                  <a:avLst/>
                  <a:gdLst>
                    <a:gd name="T0" fmla="*/ 1 w 37"/>
                    <a:gd name="T1" fmla="*/ 9 h 58"/>
                    <a:gd name="T2" fmla="*/ 0 w 37"/>
                    <a:gd name="T3" fmla="*/ 8 h 58"/>
                    <a:gd name="T4" fmla="*/ 26 w 37"/>
                    <a:gd name="T5" fmla="*/ 58 h 58"/>
                    <a:gd name="T6" fmla="*/ 37 w 37"/>
                    <a:gd name="T7" fmla="*/ 53 h 58"/>
                    <a:gd name="T8" fmla="*/ 11 w 37"/>
                    <a:gd name="T9" fmla="*/ 3 h 58"/>
                    <a:gd name="T10" fmla="*/ 10 w 37"/>
                    <a:gd name="T11" fmla="*/ 2 h 58"/>
                    <a:gd name="T12" fmla="*/ 11 w 37"/>
                    <a:gd name="T13" fmla="*/ 3 h 58"/>
                    <a:gd name="T14" fmla="*/ 8 w 37"/>
                    <a:gd name="T15" fmla="*/ 0 h 58"/>
                    <a:gd name="T16" fmla="*/ 4 w 37"/>
                    <a:gd name="T17" fmla="*/ 0 h 58"/>
                    <a:gd name="T18" fmla="*/ 0 w 37"/>
                    <a:gd name="T19" fmla="*/ 3 h 58"/>
                    <a:gd name="T20" fmla="*/ 0 w 37"/>
                    <a:gd name="T21" fmla="*/ 8 h 58"/>
                    <a:gd name="T22" fmla="*/ 1 w 37"/>
                    <a:gd name="T23" fmla="*/ 9 h 5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7"/>
                    <a:gd name="T37" fmla="*/ 0 h 58"/>
                    <a:gd name="T38" fmla="*/ 37 w 37"/>
                    <a:gd name="T39" fmla="*/ 58 h 5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7" h="58">
                      <a:moveTo>
                        <a:pt x="1" y="9"/>
                      </a:moveTo>
                      <a:lnTo>
                        <a:pt x="0" y="8"/>
                      </a:lnTo>
                      <a:lnTo>
                        <a:pt x="26" y="58"/>
                      </a:lnTo>
                      <a:lnTo>
                        <a:pt x="37" y="53"/>
                      </a:lnTo>
                      <a:lnTo>
                        <a:pt x="11" y="3"/>
                      </a:lnTo>
                      <a:lnTo>
                        <a:pt x="10" y="2"/>
                      </a:lnTo>
                      <a:lnTo>
                        <a:pt x="11" y="3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0" y="3"/>
                      </a:lnTo>
                      <a:lnTo>
                        <a:pt x="0" y="8"/>
                      </a:lnTo>
                      <a:lnTo>
                        <a:pt x="1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1" name="Freeform 247"/>
                <p:cNvSpPr>
                  <a:spLocks/>
                </p:cNvSpPr>
                <p:nvPr/>
              </p:nvSpPr>
              <p:spPr bwMode="auto">
                <a:xfrm>
                  <a:off x="3751" y="1042"/>
                  <a:ext cx="45" cy="42"/>
                </a:xfrm>
                <a:custGeom>
                  <a:avLst/>
                  <a:gdLst>
                    <a:gd name="T0" fmla="*/ 6 w 118"/>
                    <a:gd name="T1" fmla="*/ 12 h 167"/>
                    <a:gd name="T2" fmla="*/ 1 w 118"/>
                    <a:gd name="T3" fmla="*/ 9 h 167"/>
                    <a:gd name="T4" fmla="*/ 109 w 118"/>
                    <a:gd name="T5" fmla="*/ 167 h 167"/>
                    <a:gd name="T6" fmla="*/ 118 w 118"/>
                    <a:gd name="T7" fmla="*/ 160 h 167"/>
                    <a:gd name="T8" fmla="*/ 10 w 118"/>
                    <a:gd name="T9" fmla="*/ 2 h 167"/>
                    <a:gd name="T10" fmla="*/ 6 w 118"/>
                    <a:gd name="T11" fmla="*/ 0 h 167"/>
                    <a:gd name="T12" fmla="*/ 10 w 118"/>
                    <a:gd name="T13" fmla="*/ 2 h 167"/>
                    <a:gd name="T14" fmla="*/ 7 w 118"/>
                    <a:gd name="T15" fmla="*/ 0 h 167"/>
                    <a:gd name="T16" fmla="*/ 3 w 118"/>
                    <a:gd name="T17" fmla="*/ 1 h 167"/>
                    <a:gd name="T18" fmla="*/ 0 w 118"/>
                    <a:gd name="T19" fmla="*/ 5 h 167"/>
                    <a:gd name="T20" fmla="*/ 1 w 118"/>
                    <a:gd name="T21" fmla="*/ 9 h 167"/>
                    <a:gd name="T22" fmla="*/ 6 w 118"/>
                    <a:gd name="T23" fmla="*/ 12 h 16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18"/>
                    <a:gd name="T37" fmla="*/ 0 h 167"/>
                    <a:gd name="T38" fmla="*/ 118 w 118"/>
                    <a:gd name="T39" fmla="*/ 167 h 16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18" h="167">
                      <a:moveTo>
                        <a:pt x="6" y="12"/>
                      </a:moveTo>
                      <a:lnTo>
                        <a:pt x="1" y="9"/>
                      </a:lnTo>
                      <a:lnTo>
                        <a:pt x="109" y="167"/>
                      </a:lnTo>
                      <a:lnTo>
                        <a:pt x="118" y="160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10" y="2"/>
                      </a:ln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5"/>
                      </a:lnTo>
                      <a:lnTo>
                        <a:pt x="1" y="9"/>
                      </a:lnTo>
                      <a:lnTo>
                        <a:pt x="6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2" name="Freeform 248"/>
                <p:cNvSpPr>
                  <a:spLocks/>
                </p:cNvSpPr>
                <p:nvPr/>
              </p:nvSpPr>
              <p:spPr bwMode="auto">
                <a:xfrm>
                  <a:off x="3720" y="1041"/>
                  <a:ext cx="33" cy="4"/>
                </a:xfrm>
                <a:custGeom>
                  <a:avLst/>
                  <a:gdLst>
                    <a:gd name="T0" fmla="*/ 6 w 87"/>
                    <a:gd name="T1" fmla="*/ 12 h 18"/>
                    <a:gd name="T2" fmla="*/ 4 w 87"/>
                    <a:gd name="T3" fmla="*/ 12 h 18"/>
                    <a:gd name="T4" fmla="*/ 87 w 87"/>
                    <a:gd name="T5" fmla="*/ 18 h 18"/>
                    <a:gd name="T6" fmla="*/ 87 w 87"/>
                    <a:gd name="T7" fmla="*/ 6 h 18"/>
                    <a:gd name="T8" fmla="*/ 4 w 87"/>
                    <a:gd name="T9" fmla="*/ 0 h 18"/>
                    <a:gd name="T10" fmla="*/ 2 w 87"/>
                    <a:gd name="T11" fmla="*/ 0 h 18"/>
                    <a:gd name="T12" fmla="*/ 4 w 87"/>
                    <a:gd name="T13" fmla="*/ 0 h 18"/>
                    <a:gd name="T14" fmla="*/ 1 w 87"/>
                    <a:gd name="T15" fmla="*/ 3 h 18"/>
                    <a:gd name="T16" fmla="*/ 0 w 87"/>
                    <a:gd name="T17" fmla="*/ 6 h 18"/>
                    <a:gd name="T18" fmla="*/ 1 w 87"/>
                    <a:gd name="T19" fmla="*/ 10 h 18"/>
                    <a:gd name="T20" fmla="*/ 4 w 87"/>
                    <a:gd name="T21" fmla="*/ 12 h 18"/>
                    <a:gd name="T22" fmla="*/ 6 w 87"/>
                    <a:gd name="T23" fmla="*/ 12 h 1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87"/>
                    <a:gd name="T37" fmla="*/ 0 h 18"/>
                    <a:gd name="T38" fmla="*/ 87 w 87"/>
                    <a:gd name="T39" fmla="*/ 18 h 1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87" h="18">
                      <a:moveTo>
                        <a:pt x="6" y="12"/>
                      </a:moveTo>
                      <a:lnTo>
                        <a:pt x="4" y="12"/>
                      </a:lnTo>
                      <a:lnTo>
                        <a:pt x="87" y="18"/>
                      </a:lnTo>
                      <a:lnTo>
                        <a:pt x="87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1" y="3"/>
                      </a:lnTo>
                      <a:lnTo>
                        <a:pt x="0" y="6"/>
                      </a:lnTo>
                      <a:lnTo>
                        <a:pt x="1" y="10"/>
                      </a:lnTo>
                      <a:lnTo>
                        <a:pt x="4" y="12"/>
                      </a:lnTo>
                      <a:lnTo>
                        <a:pt x="6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3" name="Freeform 249"/>
                <p:cNvSpPr>
                  <a:spLocks/>
                </p:cNvSpPr>
                <p:nvPr/>
              </p:nvSpPr>
              <p:spPr bwMode="auto">
                <a:xfrm>
                  <a:off x="3692" y="1041"/>
                  <a:ext cx="31" cy="14"/>
                </a:xfrm>
                <a:custGeom>
                  <a:avLst/>
                  <a:gdLst>
                    <a:gd name="T0" fmla="*/ 8 w 82"/>
                    <a:gd name="T1" fmla="*/ 55 h 56"/>
                    <a:gd name="T2" fmla="*/ 7 w 82"/>
                    <a:gd name="T3" fmla="*/ 56 h 56"/>
                    <a:gd name="T4" fmla="*/ 82 w 82"/>
                    <a:gd name="T5" fmla="*/ 12 h 56"/>
                    <a:gd name="T6" fmla="*/ 78 w 82"/>
                    <a:gd name="T7" fmla="*/ 0 h 56"/>
                    <a:gd name="T8" fmla="*/ 3 w 82"/>
                    <a:gd name="T9" fmla="*/ 45 h 56"/>
                    <a:gd name="T10" fmla="*/ 2 w 82"/>
                    <a:gd name="T11" fmla="*/ 46 h 56"/>
                    <a:gd name="T12" fmla="*/ 3 w 82"/>
                    <a:gd name="T13" fmla="*/ 45 h 56"/>
                    <a:gd name="T14" fmla="*/ 0 w 82"/>
                    <a:gd name="T15" fmla="*/ 48 h 56"/>
                    <a:gd name="T16" fmla="*/ 1 w 82"/>
                    <a:gd name="T17" fmla="*/ 52 h 56"/>
                    <a:gd name="T18" fmla="*/ 3 w 82"/>
                    <a:gd name="T19" fmla="*/ 56 h 56"/>
                    <a:gd name="T20" fmla="*/ 7 w 82"/>
                    <a:gd name="T21" fmla="*/ 56 h 56"/>
                    <a:gd name="T22" fmla="*/ 8 w 82"/>
                    <a:gd name="T23" fmla="*/ 55 h 5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82"/>
                    <a:gd name="T37" fmla="*/ 0 h 56"/>
                    <a:gd name="T38" fmla="*/ 82 w 82"/>
                    <a:gd name="T39" fmla="*/ 56 h 5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82" h="56">
                      <a:moveTo>
                        <a:pt x="8" y="55"/>
                      </a:moveTo>
                      <a:lnTo>
                        <a:pt x="7" y="56"/>
                      </a:lnTo>
                      <a:lnTo>
                        <a:pt x="82" y="12"/>
                      </a:lnTo>
                      <a:lnTo>
                        <a:pt x="78" y="0"/>
                      </a:lnTo>
                      <a:lnTo>
                        <a:pt x="3" y="45"/>
                      </a:lnTo>
                      <a:lnTo>
                        <a:pt x="2" y="46"/>
                      </a:lnTo>
                      <a:lnTo>
                        <a:pt x="3" y="45"/>
                      </a:lnTo>
                      <a:lnTo>
                        <a:pt x="0" y="48"/>
                      </a:lnTo>
                      <a:lnTo>
                        <a:pt x="1" y="52"/>
                      </a:lnTo>
                      <a:lnTo>
                        <a:pt x="3" y="56"/>
                      </a:lnTo>
                      <a:lnTo>
                        <a:pt x="7" y="56"/>
                      </a:lnTo>
                      <a:lnTo>
                        <a:pt x="8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4" name="Freeform 250"/>
                <p:cNvSpPr>
                  <a:spLocks/>
                </p:cNvSpPr>
                <p:nvPr/>
              </p:nvSpPr>
              <p:spPr bwMode="auto">
                <a:xfrm>
                  <a:off x="3669" y="1052"/>
                  <a:ext cx="25" cy="17"/>
                </a:xfrm>
                <a:custGeom>
                  <a:avLst/>
                  <a:gdLst>
                    <a:gd name="T0" fmla="*/ 11 w 68"/>
                    <a:gd name="T1" fmla="*/ 61 h 66"/>
                    <a:gd name="T2" fmla="*/ 8 w 68"/>
                    <a:gd name="T3" fmla="*/ 65 h 66"/>
                    <a:gd name="T4" fmla="*/ 16 w 68"/>
                    <a:gd name="T5" fmla="*/ 58 h 66"/>
                    <a:gd name="T6" fmla="*/ 25 w 68"/>
                    <a:gd name="T7" fmla="*/ 52 h 66"/>
                    <a:gd name="T8" fmla="*/ 31 w 68"/>
                    <a:gd name="T9" fmla="*/ 45 h 66"/>
                    <a:gd name="T10" fmla="*/ 39 w 68"/>
                    <a:gd name="T11" fmla="*/ 37 h 66"/>
                    <a:gd name="T12" fmla="*/ 45 w 68"/>
                    <a:gd name="T13" fmla="*/ 30 h 66"/>
                    <a:gd name="T14" fmla="*/ 53 w 68"/>
                    <a:gd name="T15" fmla="*/ 23 h 66"/>
                    <a:gd name="T16" fmla="*/ 61 w 68"/>
                    <a:gd name="T17" fmla="*/ 16 h 66"/>
                    <a:gd name="T18" fmla="*/ 68 w 68"/>
                    <a:gd name="T19" fmla="*/ 9 h 66"/>
                    <a:gd name="T20" fmla="*/ 62 w 68"/>
                    <a:gd name="T21" fmla="*/ 0 h 66"/>
                    <a:gd name="T22" fmla="*/ 54 w 68"/>
                    <a:gd name="T23" fmla="*/ 7 h 66"/>
                    <a:gd name="T24" fmla="*/ 46 w 68"/>
                    <a:gd name="T25" fmla="*/ 14 h 66"/>
                    <a:gd name="T26" fmla="*/ 39 w 68"/>
                    <a:gd name="T27" fmla="*/ 21 h 66"/>
                    <a:gd name="T28" fmla="*/ 30 w 68"/>
                    <a:gd name="T29" fmla="*/ 28 h 66"/>
                    <a:gd name="T30" fmla="*/ 23 w 68"/>
                    <a:gd name="T31" fmla="*/ 36 h 66"/>
                    <a:gd name="T32" fmla="*/ 16 w 68"/>
                    <a:gd name="T33" fmla="*/ 42 h 66"/>
                    <a:gd name="T34" fmla="*/ 9 w 68"/>
                    <a:gd name="T35" fmla="*/ 49 h 66"/>
                    <a:gd name="T36" fmla="*/ 2 w 68"/>
                    <a:gd name="T37" fmla="*/ 56 h 66"/>
                    <a:gd name="T38" fmla="*/ 0 w 68"/>
                    <a:gd name="T39" fmla="*/ 61 h 66"/>
                    <a:gd name="T40" fmla="*/ 2 w 68"/>
                    <a:gd name="T41" fmla="*/ 56 h 66"/>
                    <a:gd name="T42" fmla="*/ 0 w 68"/>
                    <a:gd name="T43" fmla="*/ 60 h 66"/>
                    <a:gd name="T44" fmla="*/ 1 w 68"/>
                    <a:gd name="T45" fmla="*/ 64 h 66"/>
                    <a:gd name="T46" fmla="*/ 4 w 68"/>
                    <a:gd name="T47" fmla="*/ 66 h 66"/>
                    <a:gd name="T48" fmla="*/ 8 w 68"/>
                    <a:gd name="T49" fmla="*/ 65 h 66"/>
                    <a:gd name="T50" fmla="*/ 11 w 68"/>
                    <a:gd name="T51" fmla="*/ 61 h 6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8"/>
                    <a:gd name="T79" fmla="*/ 0 h 66"/>
                    <a:gd name="T80" fmla="*/ 68 w 68"/>
                    <a:gd name="T81" fmla="*/ 66 h 6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8" h="66">
                      <a:moveTo>
                        <a:pt x="11" y="61"/>
                      </a:moveTo>
                      <a:lnTo>
                        <a:pt x="8" y="65"/>
                      </a:lnTo>
                      <a:lnTo>
                        <a:pt x="16" y="58"/>
                      </a:lnTo>
                      <a:lnTo>
                        <a:pt x="25" y="52"/>
                      </a:lnTo>
                      <a:lnTo>
                        <a:pt x="31" y="45"/>
                      </a:lnTo>
                      <a:lnTo>
                        <a:pt x="39" y="37"/>
                      </a:lnTo>
                      <a:lnTo>
                        <a:pt x="45" y="30"/>
                      </a:lnTo>
                      <a:lnTo>
                        <a:pt x="53" y="23"/>
                      </a:lnTo>
                      <a:lnTo>
                        <a:pt x="61" y="16"/>
                      </a:lnTo>
                      <a:lnTo>
                        <a:pt x="68" y="9"/>
                      </a:lnTo>
                      <a:lnTo>
                        <a:pt x="62" y="0"/>
                      </a:lnTo>
                      <a:lnTo>
                        <a:pt x="54" y="7"/>
                      </a:lnTo>
                      <a:lnTo>
                        <a:pt x="46" y="14"/>
                      </a:lnTo>
                      <a:lnTo>
                        <a:pt x="39" y="21"/>
                      </a:lnTo>
                      <a:lnTo>
                        <a:pt x="30" y="28"/>
                      </a:lnTo>
                      <a:lnTo>
                        <a:pt x="23" y="36"/>
                      </a:lnTo>
                      <a:lnTo>
                        <a:pt x="16" y="42"/>
                      </a:lnTo>
                      <a:lnTo>
                        <a:pt x="9" y="49"/>
                      </a:lnTo>
                      <a:lnTo>
                        <a:pt x="2" y="56"/>
                      </a:lnTo>
                      <a:lnTo>
                        <a:pt x="0" y="61"/>
                      </a:lnTo>
                      <a:lnTo>
                        <a:pt x="2" y="56"/>
                      </a:lnTo>
                      <a:lnTo>
                        <a:pt x="0" y="60"/>
                      </a:lnTo>
                      <a:lnTo>
                        <a:pt x="1" y="64"/>
                      </a:lnTo>
                      <a:lnTo>
                        <a:pt x="4" y="66"/>
                      </a:lnTo>
                      <a:lnTo>
                        <a:pt x="8" y="65"/>
                      </a:lnTo>
                      <a:lnTo>
                        <a:pt x="11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5" name="Freeform 251"/>
                <p:cNvSpPr>
                  <a:spLocks/>
                </p:cNvSpPr>
                <p:nvPr/>
              </p:nvSpPr>
              <p:spPr bwMode="auto">
                <a:xfrm>
                  <a:off x="3665" y="1247"/>
                  <a:ext cx="21" cy="11"/>
                </a:xfrm>
                <a:custGeom>
                  <a:avLst/>
                  <a:gdLst>
                    <a:gd name="T0" fmla="*/ 0 w 55"/>
                    <a:gd name="T1" fmla="*/ 11 h 46"/>
                    <a:gd name="T2" fmla="*/ 0 w 55"/>
                    <a:gd name="T3" fmla="*/ 11 h 46"/>
                    <a:gd name="T4" fmla="*/ 5 w 55"/>
                    <a:gd name="T5" fmla="*/ 15 h 46"/>
                    <a:gd name="T6" fmla="*/ 12 w 55"/>
                    <a:gd name="T7" fmla="*/ 19 h 46"/>
                    <a:gd name="T8" fmla="*/ 18 w 55"/>
                    <a:gd name="T9" fmla="*/ 23 h 46"/>
                    <a:gd name="T10" fmla="*/ 25 w 55"/>
                    <a:gd name="T11" fmla="*/ 26 h 46"/>
                    <a:gd name="T12" fmla="*/ 31 w 55"/>
                    <a:gd name="T13" fmla="*/ 31 h 46"/>
                    <a:gd name="T14" fmla="*/ 38 w 55"/>
                    <a:gd name="T15" fmla="*/ 36 h 46"/>
                    <a:gd name="T16" fmla="*/ 43 w 55"/>
                    <a:gd name="T17" fmla="*/ 41 h 46"/>
                    <a:gd name="T18" fmla="*/ 49 w 55"/>
                    <a:gd name="T19" fmla="*/ 46 h 46"/>
                    <a:gd name="T20" fmla="*/ 55 w 55"/>
                    <a:gd name="T21" fmla="*/ 36 h 46"/>
                    <a:gd name="T22" fmla="*/ 50 w 55"/>
                    <a:gd name="T23" fmla="*/ 32 h 46"/>
                    <a:gd name="T24" fmla="*/ 45 w 55"/>
                    <a:gd name="T25" fmla="*/ 27 h 46"/>
                    <a:gd name="T26" fmla="*/ 38 w 55"/>
                    <a:gd name="T27" fmla="*/ 22 h 46"/>
                    <a:gd name="T28" fmla="*/ 31 w 55"/>
                    <a:gd name="T29" fmla="*/ 17 h 46"/>
                    <a:gd name="T30" fmla="*/ 25 w 55"/>
                    <a:gd name="T31" fmla="*/ 11 h 46"/>
                    <a:gd name="T32" fmla="*/ 18 w 55"/>
                    <a:gd name="T33" fmla="*/ 8 h 46"/>
                    <a:gd name="T34" fmla="*/ 12 w 55"/>
                    <a:gd name="T35" fmla="*/ 3 h 46"/>
                    <a:gd name="T36" fmla="*/ 4 w 55"/>
                    <a:gd name="T37" fmla="*/ 0 h 46"/>
                    <a:gd name="T38" fmla="*/ 4 w 55"/>
                    <a:gd name="T39" fmla="*/ 0 h 46"/>
                    <a:gd name="T40" fmla="*/ 0 w 55"/>
                    <a:gd name="T41" fmla="*/ 11 h 4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5"/>
                    <a:gd name="T64" fmla="*/ 0 h 46"/>
                    <a:gd name="T65" fmla="*/ 55 w 55"/>
                    <a:gd name="T66" fmla="*/ 46 h 4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5" h="46">
                      <a:moveTo>
                        <a:pt x="0" y="11"/>
                      </a:moveTo>
                      <a:lnTo>
                        <a:pt x="0" y="11"/>
                      </a:lnTo>
                      <a:lnTo>
                        <a:pt x="5" y="15"/>
                      </a:lnTo>
                      <a:lnTo>
                        <a:pt x="12" y="19"/>
                      </a:lnTo>
                      <a:lnTo>
                        <a:pt x="18" y="23"/>
                      </a:lnTo>
                      <a:lnTo>
                        <a:pt x="25" y="26"/>
                      </a:lnTo>
                      <a:lnTo>
                        <a:pt x="31" y="31"/>
                      </a:lnTo>
                      <a:lnTo>
                        <a:pt x="38" y="36"/>
                      </a:lnTo>
                      <a:lnTo>
                        <a:pt x="43" y="41"/>
                      </a:lnTo>
                      <a:lnTo>
                        <a:pt x="49" y="46"/>
                      </a:lnTo>
                      <a:lnTo>
                        <a:pt x="55" y="36"/>
                      </a:lnTo>
                      <a:lnTo>
                        <a:pt x="50" y="32"/>
                      </a:lnTo>
                      <a:lnTo>
                        <a:pt x="45" y="27"/>
                      </a:lnTo>
                      <a:lnTo>
                        <a:pt x="38" y="22"/>
                      </a:lnTo>
                      <a:lnTo>
                        <a:pt x="31" y="17"/>
                      </a:lnTo>
                      <a:lnTo>
                        <a:pt x="25" y="11"/>
                      </a:lnTo>
                      <a:lnTo>
                        <a:pt x="18" y="8"/>
                      </a:lnTo>
                      <a:lnTo>
                        <a:pt x="12" y="3"/>
                      </a:lnTo>
                      <a:lnTo>
                        <a:pt x="4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6" name="Freeform 252"/>
                <p:cNvSpPr>
                  <a:spLocks/>
                </p:cNvSpPr>
                <p:nvPr/>
              </p:nvSpPr>
              <p:spPr bwMode="auto">
                <a:xfrm>
                  <a:off x="3651" y="1244"/>
                  <a:ext cx="16" cy="6"/>
                </a:xfrm>
                <a:custGeom>
                  <a:avLst/>
                  <a:gdLst>
                    <a:gd name="T0" fmla="*/ 2 w 41"/>
                    <a:gd name="T1" fmla="*/ 12 h 21"/>
                    <a:gd name="T2" fmla="*/ 2 w 41"/>
                    <a:gd name="T3" fmla="*/ 12 h 21"/>
                    <a:gd name="T4" fmla="*/ 6 w 41"/>
                    <a:gd name="T5" fmla="*/ 11 h 21"/>
                    <a:gd name="T6" fmla="*/ 11 w 41"/>
                    <a:gd name="T7" fmla="*/ 11 h 21"/>
                    <a:gd name="T8" fmla="*/ 15 w 41"/>
                    <a:gd name="T9" fmla="*/ 12 h 21"/>
                    <a:gd name="T10" fmla="*/ 19 w 41"/>
                    <a:gd name="T11" fmla="*/ 13 h 21"/>
                    <a:gd name="T12" fmla="*/ 24 w 41"/>
                    <a:gd name="T13" fmla="*/ 16 h 21"/>
                    <a:gd name="T14" fmla="*/ 28 w 41"/>
                    <a:gd name="T15" fmla="*/ 18 h 21"/>
                    <a:gd name="T16" fmla="*/ 33 w 41"/>
                    <a:gd name="T17" fmla="*/ 19 h 21"/>
                    <a:gd name="T18" fmla="*/ 37 w 41"/>
                    <a:gd name="T19" fmla="*/ 21 h 21"/>
                    <a:gd name="T20" fmla="*/ 41 w 41"/>
                    <a:gd name="T21" fmla="*/ 10 h 21"/>
                    <a:gd name="T22" fmla="*/ 37 w 41"/>
                    <a:gd name="T23" fmla="*/ 8 h 21"/>
                    <a:gd name="T24" fmla="*/ 33 w 41"/>
                    <a:gd name="T25" fmla="*/ 6 h 21"/>
                    <a:gd name="T26" fmla="*/ 28 w 41"/>
                    <a:gd name="T27" fmla="*/ 4 h 21"/>
                    <a:gd name="T28" fmla="*/ 22 w 41"/>
                    <a:gd name="T29" fmla="*/ 2 h 21"/>
                    <a:gd name="T30" fmla="*/ 17 w 41"/>
                    <a:gd name="T31" fmla="*/ 1 h 21"/>
                    <a:gd name="T32" fmla="*/ 11 w 41"/>
                    <a:gd name="T33" fmla="*/ 0 h 21"/>
                    <a:gd name="T34" fmla="*/ 6 w 41"/>
                    <a:gd name="T35" fmla="*/ 0 h 21"/>
                    <a:gd name="T36" fmla="*/ 0 w 41"/>
                    <a:gd name="T37" fmla="*/ 1 h 21"/>
                    <a:gd name="T38" fmla="*/ 0 w 41"/>
                    <a:gd name="T39" fmla="*/ 1 h 21"/>
                    <a:gd name="T40" fmla="*/ 2 w 41"/>
                    <a:gd name="T41" fmla="*/ 12 h 2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1"/>
                    <a:gd name="T64" fmla="*/ 0 h 21"/>
                    <a:gd name="T65" fmla="*/ 41 w 41"/>
                    <a:gd name="T66" fmla="*/ 21 h 2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1" h="21">
                      <a:moveTo>
                        <a:pt x="2" y="12"/>
                      </a:moveTo>
                      <a:lnTo>
                        <a:pt x="2" y="12"/>
                      </a:lnTo>
                      <a:lnTo>
                        <a:pt x="6" y="11"/>
                      </a:lnTo>
                      <a:lnTo>
                        <a:pt x="11" y="11"/>
                      </a:lnTo>
                      <a:lnTo>
                        <a:pt x="15" y="12"/>
                      </a:lnTo>
                      <a:lnTo>
                        <a:pt x="19" y="13"/>
                      </a:lnTo>
                      <a:lnTo>
                        <a:pt x="24" y="16"/>
                      </a:lnTo>
                      <a:lnTo>
                        <a:pt x="28" y="18"/>
                      </a:lnTo>
                      <a:lnTo>
                        <a:pt x="33" y="19"/>
                      </a:lnTo>
                      <a:lnTo>
                        <a:pt x="37" y="21"/>
                      </a:lnTo>
                      <a:lnTo>
                        <a:pt x="41" y="10"/>
                      </a:lnTo>
                      <a:lnTo>
                        <a:pt x="37" y="8"/>
                      </a:lnTo>
                      <a:lnTo>
                        <a:pt x="33" y="6"/>
                      </a:lnTo>
                      <a:lnTo>
                        <a:pt x="28" y="4"/>
                      </a:lnTo>
                      <a:lnTo>
                        <a:pt x="22" y="2"/>
                      </a:lnTo>
                      <a:lnTo>
                        <a:pt x="17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  <a:lnTo>
                        <a:pt x="2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7" name="Freeform 253"/>
                <p:cNvSpPr>
                  <a:spLocks/>
                </p:cNvSpPr>
                <p:nvPr/>
              </p:nvSpPr>
              <p:spPr bwMode="auto">
                <a:xfrm>
                  <a:off x="3622" y="1244"/>
                  <a:ext cx="30" cy="14"/>
                </a:xfrm>
                <a:custGeom>
                  <a:avLst/>
                  <a:gdLst>
                    <a:gd name="T0" fmla="*/ 9 w 77"/>
                    <a:gd name="T1" fmla="*/ 55 h 55"/>
                    <a:gd name="T2" fmla="*/ 9 w 77"/>
                    <a:gd name="T3" fmla="*/ 55 h 55"/>
                    <a:gd name="T4" fmla="*/ 15 w 77"/>
                    <a:gd name="T5" fmla="*/ 47 h 55"/>
                    <a:gd name="T6" fmla="*/ 24 w 77"/>
                    <a:gd name="T7" fmla="*/ 40 h 55"/>
                    <a:gd name="T8" fmla="*/ 31 w 77"/>
                    <a:gd name="T9" fmla="*/ 34 h 55"/>
                    <a:gd name="T10" fmla="*/ 41 w 77"/>
                    <a:gd name="T11" fmla="*/ 28 h 55"/>
                    <a:gd name="T12" fmla="*/ 49 w 77"/>
                    <a:gd name="T13" fmla="*/ 24 h 55"/>
                    <a:gd name="T14" fmla="*/ 59 w 77"/>
                    <a:gd name="T15" fmla="*/ 19 h 55"/>
                    <a:gd name="T16" fmla="*/ 68 w 77"/>
                    <a:gd name="T17" fmla="*/ 15 h 55"/>
                    <a:gd name="T18" fmla="*/ 77 w 77"/>
                    <a:gd name="T19" fmla="*/ 11 h 55"/>
                    <a:gd name="T20" fmla="*/ 75 w 77"/>
                    <a:gd name="T21" fmla="*/ 0 h 55"/>
                    <a:gd name="T22" fmla="*/ 64 w 77"/>
                    <a:gd name="T23" fmla="*/ 3 h 55"/>
                    <a:gd name="T24" fmla="*/ 54 w 77"/>
                    <a:gd name="T25" fmla="*/ 8 h 55"/>
                    <a:gd name="T26" fmla="*/ 44 w 77"/>
                    <a:gd name="T27" fmla="*/ 12 h 55"/>
                    <a:gd name="T28" fmla="*/ 35 w 77"/>
                    <a:gd name="T29" fmla="*/ 17 h 55"/>
                    <a:gd name="T30" fmla="*/ 25 w 77"/>
                    <a:gd name="T31" fmla="*/ 25 h 55"/>
                    <a:gd name="T32" fmla="*/ 17 w 77"/>
                    <a:gd name="T33" fmla="*/ 31 h 55"/>
                    <a:gd name="T34" fmla="*/ 9 w 77"/>
                    <a:gd name="T35" fmla="*/ 37 h 55"/>
                    <a:gd name="T36" fmla="*/ 0 w 77"/>
                    <a:gd name="T37" fmla="*/ 45 h 55"/>
                    <a:gd name="T38" fmla="*/ 0 w 77"/>
                    <a:gd name="T39" fmla="*/ 45 h 55"/>
                    <a:gd name="T40" fmla="*/ 9 w 77"/>
                    <a:gd name="T41" fmla="*/ 55 h 5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7"/>
                    <a:gd name="T64" fmla="*/ 0 h 55"/>
                    <a:gd name="T65" fmla="*/ 77 w 77"/>
                    <a:gd name="T66" fmla="*/ 55 h 5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7" h="55">
                      <a:moveTo>
                        <a:pt x="9" y="55"/>
                      </a:moveTo>
                      <a:lnTo>
                        <a:pt x="9" y="55"/>
                      </a:lnTo>
                      <a:lnTo>
                        <a:pt x="15" y="47"/>
                      </a:lnTo>
                      <a:lnTo>
                        <a:pt x="24" y="40"/>
                      </a:lnTo>
                      <a:lnTo>
                        <a:pt x="31" y="34"/>
                      </a:lnTo>
                      <a:lnTo>
                        <a:pt x="41" y="28"/>
                      </a:lnTo>
                      <a:lnTo>
                        <a:pt x="49" y="24"/>
                      </a:lnTo>
                      <a:lnTo>
                        <a:pt x="59" y="19"/>
                      </a:lnTo>
                      <a:lnTo>
                        <a:pt x="68" y="15"/>
                      </a:lnTo>
                      <a:lnTo>
                        <a:pt x="77" y="11"/>
                      </a:lnTo>
                      <a:lnTo>
                        <a:pt x="75" y="0"/>
                      </a:lnTo>
                      <a:lnTo>
                        <a:pt x="64" y="3"/>
                      </a:lnTo>
                      <a:lnTo>
                        <a:pt x="54" y="8"/>
                      </a:lnTo>
                      <a:lnTo>
                        <a:pt x="44" y="12"/>
                      </a:lnTo>
                      <a:lnTo>
                        <a:pt x="35" y="17"/>
                      </a:lnTo>
                      <a:lnTo>
                        <a:pt x="25" y="25"/>
                      </a:lnTo>
                      <a:lnTo>
                        <a:pt x="17" y="31"/>
                      </a:lnTo>
                      <a:lnTo>
                        <a:pt x="9" y="37"/>
                      </a:lnTo>
                      <a:lnTo>
                        <a:pt x="0" y="45"/>
                      </a:lnTo>
                      <a:lnTo>
                        <a:pt x="9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8" name="Freeform 254"/>
                <p:cNvSpPr>
                  <a:spLocks/>
                </p:cNvSpPr>
                <p:nvPr/>
              </p:nvSpPr>
              <p:spPr bwMode="auto">
                <a:xfrm>
                  <a:off x="3610" y="1256"/>
                  <a:ext cx="16" cy="18"/>
                </a:xfrm>
                <a:custGeom>
                  <a:avLst/>
                  <a:gdLst>
                    <a:gd name="T0" fmla="*/ 11 w 43"/>
                    <a:gd name="T1" fmla="*/ 75 h 75"/>
                    <a:gd name="T2" fmla="*/ 11 w 43"/>
                    <a:gd name="T3" fmla="*/ 75 h 75"/>
                    <a:gd name="T4" fmla="*/ 13 w 43"/>
                    <a:gd name="T5" fmla="*/ 65 h 75"/>
                    <a:gd name="T6" fmla="*/ 16 w 43"/>
                    <a:gd name="T7" fmla="*/ 55 h 75"/>
                    <a:gd name="T8" fmla="*/ 20 w 43"/>
                    <a:gd name="T9" fmla="*/ 47 h 75"/>
                    <a:gd name="T10" fmla="*/ 23 w 43"/>
                    <a:gd name="T11" fmla="*/ 38 h 75"/>
                    <a:gd name="T12" fmla="*/ 27 w 43"/>
                    <a:gd name="T13" fmla="*/ 30 h 75"/>
                    <a:gd name="T14" fmla="*/ 32 w 43"/>
                    <a:gd name="T15" fmla="*/ 23 h 75"/>
                    <a:gd name="T16" fmla="*/ 36 w 43"/>
                    <a:gd name="T17" fmla="*/ 15 h 75"/>
                    <a:gd name="T18" fmla="*/ 43 w 43"/>
                    <a:gd name="T19" fmla="*/ 10 h 75"/>
                    <a:gd name="T20" fmla="*/ 34 w 43"/>
                    <a:gd name="T21" fmla="*/ 0 h 75"/>
                    <a:gd name="T22" fmla="*/ 27 w 43"/>
                    <a:gd name="T23" fmla="*/ 8 h 75"/>
                    <a:gd name="T24" fmla="*/ 21 w 43"/>
                    <a:gd name="T25" fmla="*/ 16 h 75"/>
                    <a:gd name="T26" fmla="*/ 16 w 43"/>
                    <a:gd name="T27" fmla="*/ 26 h 75"/>
                    <a:gd name="T28" fmla="*/ 12 w 43"/>
                    <a:gd name="T29" fmla="*/ 34 h 75"/>
                    <a:gd name="T30" fmla="*/ 9 w 43"/>
                    <a:gd name="T31" fmla="*/ 43 h 75"/>
                    <a:gd name="T32" fmla="*/ 6 w 43"/>
                    <a:gd name="T33" fmla="*/ 53 h 75"/>
                    <a:gd name="T34" fmla="*/ 2 w 43"/>
                    <a:gd name="T35" fmla="*/ 63 h 75"/>
                    <a:gd name="T36" fmla="*/ 0 w 43"/>
                    <a:gd name="T37" fmla="*/ 72 h 75"/>
                    <a:gd name="T38" fmla="*/ 0 w 43"/>
                    <a:gd name="T39" fmla="*/ 72 h 75"/>
                    <a:gd name="T40" fmla="*/ 11 w 43"/>
                    <a:gd name="T41" fmla="*/ 75 h 7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"/>
                    <a:gd name="T64" fmla="*/ 0 h 75"/>
                    <a:gd name="T65" fmla="*/ 43 w 43"/>
                    <a:gd name="T66" fmla="*/ 75 h 7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" h="75">
                      <a:moveTo>
                        <a:pt x="11" y="75"/>
                      </a:moveTo>
                      <a:lnTo>
                        <a:pt x="11" y="75"/>
                      </a:lnTo>
                      <a:lnTo>
                        <a:pt x="13" y="65"/>
                      </a:lnTo>
                      <a:lnTo>
                        <a:pt x="16" y="55"/>
                      </a:lnTo>
                      <a:lnTo>
                        <a:pt x="20" y="47"/>
                      </a:lnTo>
                      <a:lnTo>
                        <a:pt x="23" y="38"/>
                      </a:lnTo>
                      <a:lnTo>
                        <a:pt x="27" y="30"/>
                      </a:lnTo>
                      <a:lnTo>
                        <a:pt x="32" y="23"/>
                      </a:lnTo>
                      <a:lnTo>
                        <a:pt x="36" y="15"/>
                      </a:lnTo>
                      <a:lnTo>
                        <a:pt x="43" y="10"/>
                      </a:lnTo>
                      <a:lnTo>
                        <a:pt x="34" y="0"/>
                      </a:lnTo>
                      <a:lnTo>
                        <a:pt x="27" y="8"/>
                      </a:lnTo>
                      <a:lnTo>
                        <a:pt x="21" y="16"/>
                      </a:lnTo>
                      <a:lnTo>
                        <a:pt x="16" y="26"/>
                      </a:lnTo>
                      <a:lnTo>
                        <a:pt x="12" y="34"/>
                      </a:lnTo>
                      <a:lnTo>
                        <a:pt x="9" y="43"/>
                      </a:lnTo>
                      <a:lnTo>
                        <a:pt x="6" y="53"/>
                      </a:lnTo>
                      <a:lnTo>
                        <a:pt x="2" y="63"/>
                      </a:lnTo>
                      <a:lnTo>
                        <a:pt x="0" y="72"/>
                      </a:lnTo>
                      <a:lnTo>
                        <a:pt x="11" y="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9" name="Freeform 255"/>
                <p:cNvSpPr>
                  <a:spLocks/>
                </p:cNvSpPr>
                <p:nvPr/>
              </p:nvSpPr>
              <p:spPr bwMode="auto">
                <a:xfrm>
                  <a:off x="3607" y="1274"/>
                  <a:ext cx="15" cy="19"/>
                </a:xfrm>
                <a:custGeom>
                  <a:avLst/>
                  <a:gdLst>
                    <a:gd name="T0" fmla="*/ 38 w 38"/>
                    <a:gd name="T1" fmla="*/ 65 h 77"/>
                    <a:gd name="T2" fmla="*/ 38 w 38"/>
                    <a:gd name="T3" fmla="*/ 67 h 77"/>
                    <a:gd name="T4" fmla="*/ 28 w 38"/>
                    <a:gd name="T5" fmla="*/ 60 h 77"/>
                    <a:gd name="T6" fmla="*/ 21 w 38"/>
                    <a:gd name="T7" fmla="*/ 53 h 77"/>
                    <a:gd name="T8" fmla="*/ 16 w 38"/>
                    <a:gd name="T9" fmla="*/ 48 h 77"/>
                    <a:gd name="T10" fmla="*/ 14 w 38"/>
                    <a:gd name="T11" fmla="*/ 44 h 77"/>
                    <a:gd name="T12" fmla="*/ 12 w 38"/>
                    <a:gd name="T13" fmla="*/ 38 h 77"/>
                    <a:gd name="T14" fmla="*/ 13 w 38"/>
                    <a:gd name="T15" fmla="*/ 29 h 77"/>
                    <a:gd name="T16" fmla="*/ 13 w 38"/>
                    <a:gd name="T17" fmla="*/ 16 h 77"/>
                    <a:gd name="T18" fmla="*/ 15 w 38"/>
                    <a:gd name="T19" fmla="*/ 3 h 77"/>
                    <a:gd name="T20" fmla="*/ 4 w 38"/>
                    <a:gd name="T21" fmla="*/ 0 h 77"/>
                    <a:gd name="T22" fmla="*/ 2 w 38"/>
                    <a:gd name="T23" fmla="*/ 16 h 77"/>
                    <a:gd name="T24" fmla="*/ 0 w 38"/>
                    <a:gd name="T25" fmla="*/ 29 h 77"/>
                    <a:gd name="T26" fmla="*/ 1 w 38"/>
                    <a:gd name="T27" fmla="*/ 38 h 77"/>
                    <a:gd name="T28" fmla="*/ 3 w 38"/>
                    <a:gd name="T29" fmla="*/ 48 h 77"/>
                    <a:gd name="T30" fmla="*/ 7 w 38"/>
                    <a:gd name="T31" fmla="*/ 55 h 77"/>
                    <a:gd name="T32" fmla="*/ 13 w 38"/>
                    <a:gd name="T33" fmla="*/ 62 h 77"/>
                    <a:gd name="T34" fmla="*/ 21 w 38"/>
                    <a:gd name="T35" fmla="*/ 69 h 77"/>
                    <a:gd name="T36" fmla="*/ 31 w 38"/>
                    <a:gd name="T37" fmla="*/ 76 h 77"/>
                    <a:gd name="T38" fmla="*/ 31 w 38"/>
                    <a:gd name="T39" fmla="*/ 77 h 77"/>
                    <a:gd name="T40" fmla="*/ 38 w 38"/>
                    <a:gd name="T41" fmla="*/ 65 h 7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8"/>
                    <a:gd name="T64" fmla="*/ 0 h 77"/>
                    <a:gd name="T65" fmla="*/ 38 w 38"/>
                    <a:gd name="T66" fmla="*/ 77 h 7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8" h="77">
                      <a:moveTo>
                        <a:pt x="38" y="65"/>
                      </a:moveTo>
                      <a:lnTo>
                        <a:pt x="38" y="67"/>
                      </a:lnTo>
                      <a:lnTo>
                        <a:pt x="28" y="60"/>
                      </a:lnTo>
                      <a:lnTo>
                        <a:pt x="21" y="53"/>
                      </a:lnTo>
                      <a:lnTo>
                        <a:pt x="16" y="48"/>
                      </a:lnTo>
                      <a:lnTo>
                        <a:pt x="14" y="44"/>
                      </a:lnTo>
                      <a:lnTo>
                        <a:pt x="12" y="38"/>
                      </a:lnTo>
                      <a:lnTo>
                        <a:pt x="13" y="29"/>
                      </a:lnTo>
                      <a:lnTo>
                        <a:pt x="13" y="16"/>
                      </a:lnTo>
                      <a:lnTo>
                        <a:pt x="15" y="3"/>
                      </a:lnTo>
                      <a:lnTo>
                        <a:pt x="4" y="0"/>
                      </a:lnTo>
                      <a:lnTo>
                        <a:pt x="2" y="16"/>
                      </a:lnTo>
                      <a:lnTo>
                        <a:pt x="0" y="29"/>
                      </a:lnTo>
                      <a:lnTo>
                        <a:pt x="1" y="38"/>
                      </a:lnTo>
                      <a:lnTo>
                        <a:pt x="3" y="48"/>
                      </a:lnTo>
                      <a:lnTo>
                        <a:pt x="7" y="55"/>
                      </a:lnTo>
                      <a:lnTo>
                        <a:pt x="13" y="62"/>
                      </a:lnTo>
                      <a:lnTo>
                        <a:pt x="21" y="69"/>
                      </a:lnTo>
                      <a:lnTo>
                        <a:pt x="31" y="76"/>
                      </a:lnTo>
                      <a:lnTo>
                        <a:pt x="31" y="77"/>
                      </a:lnTo>
                      <a:lnTo>
                        <a:pt x="38" y="6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0" name="Freeform 256"/>
                <p:cNvSpPr>
                  <a:spLocks/>
                </p:cNvSpPr>
                <p:nvPr/>
              </p:nvSpPr>
              <p:spPr bwMode="auto">
                <a:xfrm>
                  <a:off x="3620" y="1290"/>
                  <a:ext cx="21" cy="6"/>
                </a:xfrm>
                <a:custGeom>
                  <a:avLst/>
                  <a:gdLst>
                    <a:gd name="T0" fmla="*/ 56 w 56"/>
                    <a:gd name="T1" fmla="*/ 11 h 24"/>
                    <a:gd name="T2" fmla="*/ 56 w 56"/>
                    <a:gd name="T3" fmla="*/ 11 h 24"/>
                    <a:gd name="T4" fmla="*/ 50 w 56"/>
                    <a:gd name="T5" fmla="*/ 12 h 24"/>
                    <a:gd name="T6" fmla="*/ 44 w 56"/>
                    <a:gd name="T7" fmla="*/ 11 h 24"/>
                    <a:gd name="T8" fmla="*/ 37 w 56"/>
                    <a:gd name="T9" fmla="*/ 12 h 24"/>
                    <a:gd name="T10" fmla="*/ 31 w 56"/>
                    <a:gd name="T11" fmla="*/ 11 h 24"/>
                    <a:gd name="T12" fmla="*/ 25 w 56"/>
                    <a:gd name="T13" fmla="*/ 10 h 24"/>
                    <a:gd name="T14" fmla="*/ 19 w 56"/>
                    <a:gd name="T15" fmla="*/ 7 h 24"/>
                    <a:gd name="T16" fmla="*/ 12 w 56"/>
                    <a:gd name="T17" fmla="*/ 4 h 24"/>
                    <a:gd name="T18" fmla="*/ 7 w 56"/>
                    <a:gd name="T19" fmla="*/ 0 h 24"/>
                    <a:gd name="T20" fmla="*/ 0 w 56"/>
                    <a:gd name="T21" fmla="*/ 12 h 24"/>
                    <a:gd name="T22" fmla="*/ 8 w 56"/>
                    <a:gd name="T23" fmla="*/ 15 h 24"/>
                    <a:gd name="T24" fmla="*/ 14 w 56"/>
                    <a:gd name="T25" fmla="*/ 19 h 24"/>
                    <a:gd name="T26" fmla="*/ 23 w 56"/>
                    <a:gd name="T27" fmla="*/ 21 h 24"/>
                    <a:gd name="T28" fmla="*/ 31 w 56"/>
                    <a:gd name="T29" fmla="*/ 22 h 24"/>
                    <a:gd name="T30" fmla="*/ 37 w 56"/>
                    <a:gd name="T31" fmla="*/ 23 h 24"/>
                    <a:gd name="T32" fmla="*/ 44 w 56"/>
                    <a:gd name="T33" fmla="*/ 24 h 24"/>
                    <a:gd name="T34" fmla="*/ 50 w 56"/>
                    <a:gd name="T35" fmla="*/ 23 h 24"/>
                    <a:gd name="T36" fmla="*/ 56 w 56"/>
                    <a:gd name="T37" fmla="*/ 22 h 24"/>
                    <a:gd name="T38" fmla="*/ 56 w 56"/>
                    <a:gd name="T39" fmla="*/ 22 h 24"/>
                    <a:gd name="T40" fmla="*/ 56 w 56"/>
                    <a:gd name="T41" fmla="*/ 11 h 2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6"/>
                    <a:gd name="T64" fmla="*/ 0 h 24"/>
                    <a:gd name="T65" fmla="*/ 56 w 56"/>
                    <a:gd name="T66" fmla="*/ 24 h 2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6" h="24">
                      <a:moveTo>
                        <a:pt x="56" y="11"/>
                      </a:moveTo>
                      <a:lnTo>
                        <a:pt x="56" y="11"/>
                      </a:lnTo>
                      <a:lnTo>
                        <a:pt x="50" y="12"/>
                      </a:lnTo>
                      <a:lnTo>
                        <a:pt x="44" y="11"/>
                      </a:lnTo>
                      <a:lnTo>
                        <a:pt x="37" y="12"/>
                      </a:lnTo>
                      <a:lnTo>
                        <a:pt x="31" y="11"/>
                      </a:lnTo>
                      <a:lnTo>
                        <a:pt x="25" y="10"/>
                      </a:lnTo>
                      <a:lnTo>
                        <a:pt x="19" y="7"/>
                      </a:lnTo>
                      <a:lnTo>
                        <a:pt x="12" y="4"/>
                      </a:lnTo>
                      <a:lnTo>
                        <a:pt x="7" y="0"/>
                      </a:lnTo>
                      <a:lnTo>
                        <a:pt x="0" y="12"/>
                      </a:lnTo>
                      <a:lnTo>
                        <a:pt x="8" y="15"/>
                      </a:lnTo>
                      <a:lnTo>
                        <a:pt x="14" y="19"/>
                      </a:lnTo>
                      <a:lnTo>
                        <a:pt x="23" y="21"/>
                      </a:lnTo>
                      <a:lnTo>
                        <a:pt x="31" y="22"/>
                      </a:lnTo>
                      <a:lnTo>
                        <a:pt x="37" y="23"/>
                      </a:lnTo>
                      <a:lnTo>
                        <a:pt x="44" y="24"/>
                      </a:lnTo>
                      <a:lnTo>
                        <a:pt x="50" y="23"/>
                      </a:lnTo>
                      <a:lnTo>
                        <a:pt x="56" y="22"/>
                      </a:lnTo>
                      <a:lnTo>
                        <a:pt x="56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1" name="Freeform 257"/>
                <p:cNvSpPr>
                  <a:spLocks/>
                </p:cNvSpPr>
                <p:nvPr/>
              </p:nvSpPr>
              <p:spPr bwMode="auto">
                <a:xfrm>
                  <a:off x="3641" y="1292"/>
                  <a:ext cx="10" cy="4"/>
                </a:xfrm>
                <a:custGeom>
                  <a:avLst/>
                  <a:gdLst>
                    <a:gd name="T0" fmla="*/ 14 w 25"/>
                    <a:gd name="T1" fmla="*/ 0 h 19"/>
                    <a:gd name="T2" fmla="*/ 14 w 25"/>
                    <a:gd name="T3" fmla="*/ 0 h 19"/>
                    <a:gd name="T4" fmla="*/ 13 w 25"/>
                    <a:gd name="T5" fmla="*/ 8 h 19"/>
                    <a:gd name="T6" fmla="*/ 15 w 25"/>
                    <a:gd name="T7" fmla="*/ 5 h 19"/>
                    <a:gd name="T8" fmla="*/ 8 w 25"/>
                    <a:gd name="T9" fmla="*/ 5 h 19"/>
                    <a:gd name="T10" fmla="*/ 0 w 25"/>
                    <a:gd name="T11" fmla="*/ 4 h 19"/>
                    <a:gd name="T12" fmla="*/ 0 w 25"/>
                    <a:gd name="T13" fmla="*/ 15 h 19"/>
                    <a:gd name="T14" fmla="*/ 8 w 25"/>
                    <a:gd name="T15" fmla="*/ 16 h 19"/>
                    <a:gd name="T16" fmla="*/ 15 w 25"/>
                    <a:gd name="T17" fmla="*/ 19 h 19"/>
                    <a:gd name="T18" fmla="*/ 24 w 25"/>
                    <a:gd name="T19" fmla="*/ 13 h 19"/>
                    <a:gd name="T20" fmla="*/ 25 w 25"/>
                    <a:gd name="T21" fmla="*/ 0 h 19"/>
                    <a:gd name="T22" fmla="*/ 25 w 25"/>
                    <a:gd name="T23" fmla="*/ 0 h 19"/>
                    <a:gd name="T24" fmla="*/ 14 w 25"/>
                    <a:gd name="T25" fmla="*/ 0 h 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5"/>
                    <a:gd name="T40" fmla="*/ 0 h 19"/>
                    <a:gd name="T41" fmla="*/ 25 w 25"/>
                    <a:gd name="T42" fmla="*/ 19 h 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5" h="19">
                      <a:moveTo>
                        <a:pt x="14" y="0"/>
                      </a:moveTo>
                      <a:lnTo>
                        <a:pt x="14" y="0"/>
                      </a:lnTo>
                      <a:lnTo>
                        <a:pt x="13" y="8"/>
                      </a:lnTo>
                      <a:lnTo>
                        <a:pt x="15" y="5"/>
                      </a:lnTo>
                      <a:lnTo>
                        <a:pt x="8" y="5"/>
                      </a:lnTo>
                      <a:lnTo>
                        <a:pt x="0" y="4"/>
                      </a:lnTo>
                      <a:lnTo>
                        <a:pt x="0" y="15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4" y="13"/>
                      </a:lnTo>
                      <a:lnTo>
                        <a:pt x="25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2" name="Freeform 258"/>
                <p:cNvSpPr>
                  <a:spLocks/>
                </p:cNvSpPr>
                <p:nvPr/>
              </p:nvSpPr>
              <p:spPr bwMode="auto">
                <a:xfrm>
                  <a:off x="3646" y="1279"/>
                  <a:ext cx="9" cy="13"/>
                </a:xfrm>
                <a:custGeom>
                  <a:avLst/>
                  <a:gdLst>
                    <a:gd name="T0" fmla="*/ 18 w 24"/>
                    <a:gd name="T1" fmla="*/ 0 h 51"/>
                    <a:gd name="T2" fmla="*/ 13 w 24"/>
                    <a:gd name="T3" fmla="*/ 3 h 51"/>
                    <a:gd name="T4" fmla="*/ 8 w 24"/>
                    <a:gd name="T5" fmla="*/ 15 h 51"/>
                    <a:gd name="T6" fmla="*/ 4 w 24"/>
                    <a:gd name="T7" fmla="*/ 28 h 51"/>
                    <a:gd name="T8" fmla="*/ 1 w 24"/>
                    <a:gd name="T9" fmla="*/ 40 h 51"/>
                    <a:gd name="T10" fmla="*/ 0 w 24"/>
                    <a:gd name="T11" fmla="*/ 51 h 51"/>
                    <a:gd name="T12" fmla="*/ 11 w 24"/>
                    <a:gd name="T13" fmla="*/ 51 h 51"/>
                    <a:gd name="T14" fmla="*/ 12 w 24"/>
                    <a:gd name="T15" fmla="*/ 42 h 51"/>
                    <a:gd name="T16" fmla="*/ 15 w 24"/>
                    <a:gd name="T17" fmla="*/ 31 h 51"/>
                    <a:gd name="T18" fmla="*/ 18 w 24"/>
                    <a:gd name="T19" fmla="*/ 19 h 51"/>
                    <a:gd name="T20" fmla="*/ 24 w 24"/>
                    <a:gd name="T21" fmla="*/ 8 h 51"/>
                    <a:gd name="T22" fmla="*/ 18 w 24"/>
                    <a:gd name="T23" fmla="*/ 11 h 51"/>
                    <a:gd name="T24" fmla="*/ 24 w 24"/>
                    <a:gd name="T25" fmla="*/ 8 h 51"/>
                    <a:gd name="T26" fmla="*/ 24 w 24"/>
                    <a:gd name="T27" fmla="*/ 3 h 51"/>
                    <a:gd name="T28" fmla="*/ 21 w 24"/>
                    <a:gd name="T29" fmla="*/ 0 h 51"/>
                    <a:gd name="T30" fmla="*/ 16 w 24"/>
                    <a:gd name="T31" fmla="*/ 0 h 51"/>
                    <a:gd name="T32" fmla="*/ 13 w 24"/>
                    <a:gd name="T33" fmla="*/ 3 h 51"/>
                    <a:gd name="T34" fmla="*/ 18 w 24"/>
                    <a:gd name="T35" fmla="*/ 0 h 5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4"/>
                    <a:gd name="T55" fmla="*/ 0 h 51"/>
                    <a:gd name="T56" fmla="*/ 24 w 24"/>
                    <a:gd name="T57" fmla="*/ 51 h 5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4" h="51">
                      <a:moveTo>
                        <a:pt x="18" y="0"/>
                      </a:moveTo>
                      <a:lnTo>
                        <a:pt x="13" y="3"/>
                      </a:lnTo>
                      <a:lnTo>
                        <a:pt x="8" y="15"/>
                      </a:lnTo>
                      <a:lnTo>
                        <a:pt x="4" y="28"/>
                      </a:lnTo>
                      <a:lnTo>
                        <a:pt x="1" y="40"/>
                      </a:lnTo>
                      <a:lnTo>
                        <a:pt x="0" y="51"/>
                      </a:lnTo>
                      <a:lnTo>
                        <a:pt x="11" y="51"/>
                      </a:lnTo>
                      <a:lnTo>
                        <a:pt x="12" y="42"/>
                      </a:lnTo>
                      <a:lnTo>
                        <a:pt x="15" y="31"/>
                      </a:lnTo>
                      <a:lnTo>
                        <a:pt x="18" y="19"/>
                      </a:lnTo>
                      <a:lnTo>
                        <a:pt x="24" y="8"/>
                      </a:lnTo>
                      <a:lnTo>
                        <a:pt x="18" y="11"/>
                      </a:lnTo>
                      <a:lnTo>
                        <a:pt x="24" y="8"/>
                      </a:lnTo>
                      <a:lnTo>
                        <a:pt x="24" y="3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3" y="3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3" name="Freeform 259"/>
                <p:cNvSpPr>
                  <a:spLocks/>
                </p:cNvSpPr>
                <p:nvPr/>
              </p:nvSpPr>
              <p:spPr bwMode="auto">
                <a:xfrm>
                  <a:off x="3653" y="1279"/>
                  <a:ext cx="16" cy="3"/>
                </a:xfrm>
                <a:custGeom>
                  <a:avLst/>
                  <a:gdLst>
                    <a:gd name="T0" fmla="*/ 34 w 43"/>
                    <a:gd name="T1" fmla="*/ 0 h 15"/>
                    <a:gd name="T2" fmla="*/ 34 w 43"/>
                    <a:gd name="T3" fmla="*/ 0 h 15"/>
                    <a:gd name="T4" fmla="*/ 34 w 43"/>
                    <a:gd name="T5" fmla="*/ 0 h 15"/>
                    <a:gd name="T6" fmla="*/ 33 w 43"/>
                    <a:gd name="T7" fmla="*/ 1 h 15"/>
                    <a:gd name="T8" fmla="*/ 29 w 43"/>
                    <a:gd name="T9" fmla="*/ 1 h 15"/>
                    <a:gd name="T10" fmla="*/ 23 w 43"/>
                    <a:gd name="T11" fmla="*/ 2 h 15"/>
                    <a:gd name="T12" fmla="*/ 18 w 43"/>
                    <a:gd name="T13" fmla="*/ 1 h 15"/>
                    <a:gd name="T14" fmla="*/ 11 w 43"/>
                    <a:gd name="T15" fmla="*/ 1 h 15"/>
                    <a:gd name="T16" fmla="*/ 6 w 43"/>
                    <a:gd name="T17" fmla="*/ 2 h 15"/>
                    <a:gd name="T18" fmla="*/ 0 w 43"/>
                    <a:gd name="T19" fmla="*/ 1 h 15"/>
                    <a:gd name="T20" fmla="*/ 0 w 43"/>
                    <a:gd name="T21" fmla="*/ 12 h 15"/>
                    <a:gd name="T22" fmla="*/ 6 w 43"/>
                    <a:gd name="T23" fmla="*/ 13 h 15"/>
                    <a:gd name="T24" fmla="*/ 11 w 43"/>
                    <a:gd name="T25" fmla="*/ 15 h 15"/>
                    <a:gd name="T26" fmla="*/ 18 w 43"/>
                    <a:gd name="T27" fmla="*/ 15 h 15"/>
                    <a:gd name="T28" fmla="*/ 23 w 43"/>
                    <a:gd name="T29" fmla="*/ 13 h 15"/>
                    <a:gd name="T30" fmla="*/ 29 w 43"/>
                    <a:gd name="T31" fmla="*/ 12 h 15"/>
                    <a:gd name="T32" fmla="*/ 33 w 43"/>
                    <a:gd name="T33" fmla="*/ 12 h 15"/>
                    <a:gd name="T34" fmla="*/ 39 w 43"/>
                    <a:gd name="T35" fmla="*/ 11 h 15"/>
                    <a:gd name="T36" fmla="*/ 43 w 43"/>
                    <a:gd name="T37" fmla="*/ 9 h 15"/>
                    <a:gd name="T38" fmla="*/ 43 w 43"/>
                    <a:gd name="T39" fmla="*/ 9 h 15"/>
                    <a:gd name="T40" fmla="*/ 34 w 43"/>
                    <a:gd name="T41" fmla="*/ 0 h 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"/>
                    <a:gd name="T64" fmla="*/ 0 h 15"/>
                    <a:gd name="T65" fmla="*/ 43 w 43"/>
                    <a:gd name="T66" fmla="*/ 15 h 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" h="15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33" y="1"/>
                      </a:lnTo>
                      <a:lnTo>
                        <a:pt x="29" y="1"/>
                      </a:lnTo>
                      <a:lnTo>
                        <a:pt x="23" y="2"/>
                      </a:lnTo>
                      <a:lnTo>
                        <a:pt x="18" y="1"/>
                      </a:lnTo>
                      <a:lnTo>
                        <a:pt x="11" y="1"/>
                      </a:lnTo>
                      <a:lnTo>
                        <a:pt x="6" y="2"/>
                      </a:lnTo>
                      <a:lnTo>
                        <a:pt x="0" y="1"/>
                      </a:lnTo>
                      <a:lnTo>
                        <a:pt x="0" y="12"/>
                      </a:lnTo>
                      <a:lnTo>
                        <a:pt x="6" y="13"/>
                      </a:lnTo>
                      <a:lnTo>
                        <a:pt x="11" y="15"/>
                      </a:lnTo>
                      <a:lnTo>
                        <a:pt x="18" y="15"/>
                      </a:lnTo>
                      <a:lnTo>
                        <a:pt x="23" y="13"/>
                      </a:lnTo>
                      <a:lnTo>
                        <a:pt x="29" y="12"/>
                      </a:lnTo>
                      <a:lnTo>
                        <a:pt x="33" y="12"/>
                      </a:lnTo>
                      <a:lnTo>
                        <a:pt x="39" y="11"/>
                      </a:lnTo>
                      <a:lnTo>
                        <a:pt x="43" y="9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4" name="Freeform 260"/>
                <p:cNvSpPr>
                  <a:spLocks/>
                </p:cNvSpPr>
                <p:nvPr/>
              </p:nvSpPr>
              <p:spPr bwMode="auto">
                <a:xfrm>
                  <a:off x="3666" y="1261"/>
                  <a:ext cx="24" cy="20"/>
                </a:xfrm>
                <a:custGeom>
                  <a:avLst/>
                  <a:gdLst>
                    <a:gd name="T0" fmla="*/ 52 w 63"/>
                    <a:gd name="T1" fmla="*/ 0 h 80"/>
                    <a:gd name="T2" fmla="*/ 52 w 63"/>
                    <a:gd name="T3" fmla="*/ 0 h 80"/>
                    <a:gd name="T4" fmla="*/ 48 w 63"/>
                    <a:gd name="T5" fmla="*/ 9 h 80"/>
                    <a:gd name="T6" fmla="*/ 43 w 63"/>
                    <a:gd name="T7" fmla="*/ 18 h 80"/>
                    <a:gd name="T8" fmla="*/ 37 w 63"/>
                    <a:gd name="T9" fmla="*/ 27 h 80"/>
                    <a:gd name="T10" fmla="*/ 31 w 63"/>
                    <a:gd name="T11" fmla="*/ 37 h 80"/>
                    <a:gd name="T12" fmla="*/ 23 w 63"/>
                    <a:gd name="T13" fmla="*/ 46 h 80"/>
                    <a:gd name="T14" fmla="*/ 15 w 63"/>
                    <a:gd name="T15" fmla="*/ 54 h 80"/>
                    <a:gd name="T16" fmla="*/ 8 w 63"/>
                    <a:gd name="T17" fmla="*/ 62 h 80"/>
                    <a:gd name="T18" fmla="*/ 0 w 63"/>
                    <a:gd name="T19" fmla="*/ 71 h 80"/>
                    <a:gd name="T20" fmla="*/ 9 w 63"/>
                    <a:gd name="T21" fmla="*/ 80 h 80"/>
                    <a:gd name="T22" fmla="*/ 16 w 63"/>
                    <a:gd name="T23" fmla="*/ 71 h 80"/>
                    <a:gd name="T24" fmla="*/ 24 w 63"/>
                    <a:gd name="T25" fmla="*/ 63 h 80"/>
                    <a:gd name="T26" fmla="*/ 32 w 63"/>
                    <a:gd name="T27" fmla="*/ 52 h 80"/>
                    <a:gd name="T28" fmla="*/ 39 w 63"/>
                    <a:gd name="T29" fmla="*/ 43 h 80"/>
                    <a:gd name="T30" fmla="*/ 46 w 63"/>
                    <a:gd name="T31" fmla="*/ 34 h 80"/>
                    <a:gd name="T32" fmla="*/ 51 w 63"/>
                    <a:gd name="T33" fmla="*/ 25 h 80"/>
                    <a:gd name="T34" fmla="*/ 59 w 63"/>
                    <a:gd name="T35" fmla="*/ 16 h 80"/>
                    <a:gd name="T36" fmla="*/ 63 w 63"/>
                    <a:gd name="T37" fmla="*/ 5 h 80"/>
                    <a:gd name="T38" fmla="*/ 63 w 63"/>
                    <a:gd name="T39" fmla="*/ 5 h 80"/>
                    <a:gd name="T40" fmla="*/ 52 w 63"/>
                    <a:gd name="T41" fmla="*/ 0 h 8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3"/>
                    <a:gd name="T64" fmla="*/ 0 h 80"/>
                    <a:gd name="T65" fmla="*/ 63 w 63"/>
                    <a:gd name="T66" fmla="*/ 80 h 8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3" h="80">
                      <a:moveTo>
                        <a:pt x="52" y="0"/>
                      </a:moveTo>
                      <a:lnTo>
                        <a:pt x="52" y="0"/>
                      </a:lnTo>
                      <a:lnTo>
                        <a:pt x="48" y="9"/>
                      </a:lnTo>
                      <a:lnTo>
                        <a:pt x="43" y="18"/>
                      </a:lnTo>
                      <a:lnTo>
                        <a:pt x="37" y="27"/>
                      </a:lnTo>
                      <a:lnTo>
                        <a:pt x="31" y="37"/>
                      </a:lnTo>
                      <a:lnTo>
                        <a:pt x="23" y="46"/>
                      </a:lnTo>
                      <a:lnTo>
                        <a:pt x="15" y="54"/>
                      </a:lnTo>
                      <a:lnTo>
                        <a:pt x="8" y="62"/>
                      </a:lnTo>
                      <a:lnTo>
                        <a:pt x="0" y="71"/>
                      </a:lnTo>
                      <a:lnTo>
                        <a:pt x="9" y="80"/>
                      </a:lnTo>
                      <a:lnTo>
                        <a:pt x="16" y="71"/>
                      </a:lnTo>
                      <a:lnTo>
                        <a:pt x="24" y="63"/>
                      </a:lnTo>
                      <a:lnTo>
                        <a:pt x="32" y="52"/>
                      </a:lnTo>
                      <a:lnTo>
                        <a:pt x="39" y="43"/>
                      </a:lnTo>
                      <a:lnTo>
                        <a:pt x="46" y="34"/>
                      </a:lnTo>
                      <a:lnTo>
                        <a:pt x="51" y="25"/>
                      </a:lnTo>
                      <a:lnTo>
                        <a:pt x="59" y="16"/>
                      </a:lnTo>
                      <a:lnTo>
                        <a:pt x="63" y="5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5" name="Freeform 261"/>
                <p:cNvSpPr>
                  <a:spLocks/>
                </p:cNvSpPr>
                <p:nvPr/>
              </p:nvSpPr>
              <p:spPr bwMode="auto">
                <a:xfrm>
                  <a:off x="3684" y="1256"/>
                  <a:ext cx="6" cy="6"/>
                </a:xfrm>
                <a:custGeom>
                  <a:avLst/>
                  <a:gdLst>
                    <a:gd name="T0" fmla="*/ 0 w 17"/>
                    <a:gd name="T1" fmla="*/ 11 h 27"/>
                    <a:gd name="T2" fmla="*/ 0 w 17"/>
                    <a:gd name="T3" fmla="*/ 12 h 27"/>
                    <a:gd name="T4" fmla="*/ 3 w 17"/>
                    <a:gd name="T5" fmla="*/ 14 h 27"/>
                    <a:gd name="T6" fmla="*/ 5 w 17"/>
                    <a:gd name="T7" fmla="*/ 16 h 27"/>
                    <a:gd name="T8" fmla="*/ 6 w 17"/>
                    <a:gd name="T9" fmla="*/ 20 h 27"/>
                    <a:gd name="T10" fmla="*/ 6 w 17"/>
                    <a:gd name="T11" fmla="*/ 22 h 27"/>
                    <a:gd name="T12" fmla="*/ 17 w 17"/>
                    <a:gd name="T13" fmla="*/ 27 h 27"/>
                    <a:gd name="T14" fmla="*/ 17 w 17"/>
                    <a:gd name="T15" fmla="*/ 20 h 27"/>
                    <a:gd name="T16" fmla="*/ 16 w 17"/>
                    <a:gd name="T17" fmla="*/ 12 h 27"/>
                    <a:gd name="T18" fmla="*/ 12 w 17"/>
                    <a:gd name="T19" fmla="*/ 5 h 27"/>
                    <a:gd name="T20" fmla="*/ 6 w 17"/>
                    <a:gd name="T21" fmla="*/ 0 h 27"/>
                    <a:gd name="T22" fmla="*/ 6 w 17"/>
                    <a:gd name="T23" fmla="*/ 1 h 27"/>
                    <a:gd name="T24" fmla="*/ 0 w 17"/>
                    <a:gd name="T25" fmla="*/ 11 h 2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27"/>
                    <a:gd name="T41" fmla="*/ 17 w 17"/>
                    <a:gd name="T42" fmla="*/ 27 h 2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27">
                      <a:moveTo>
                        <a:pt x="0" y="11"/>
                      </a:moveTo>
                      <a:lnTo>
                        <a:pt x="0" y="12"/>
                      </a:lnTo>
                      <a:lnTo>
                        <a:pt x="3" y="14"/>
                      </a:lnTo>
                      <a:lnTo>
                        <a:pt x="5" y="16"/>
                      </a:lnTo>
                      <a:lnTo>
                        <a:pt x="6" y="20"/>
                      </a:lnTo>
                      <a:lnTo>
                        <a:pt x="6" y="22"/>
                      </a:lnTo>
                      <a:lnTo>
                        <a:pt x="17" y="27"/>
                      </a:lnTo>
                      <a:lnTo>
                        <a:pt x="17" y="20"/>
                      </a:lnTo>
                      <a:lnTo>
                        <a:pt x="16" y="12"/>
                      </a:lnTo>
                      <a:lnTo>
                        <a:pt x="12" y="5"/>
                      </a:lnTo>
                      <a:lnTo>
                        <a:pt x="6" y="0"/>
                      </a:lnTo>
                      <a:lnTo>
                        <a:pt x="6" y="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6" name="Rectangle 262"/>
                <p:cNvSpPr>
                  <a:spLocks noChangeArrowheads="1"/>
                </p:cNvSpPr>
                <p:nvPr/>
              </p:nvSpPr>
              <p:spPr bwMode="auto">
                <a:xfrm>
                  <a:off x="3086" y="767"/>
                  <a:ext cx="509" cy="409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pt-BR" sz="500" b="1">
                    <a:solidFill>
                      <a:schemeClr val="tx2"/>
                    </a:solidFill>
                  </a:endParaRPr>
                </a:p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Circulante</a:t>
                  </a:r>
                </a:p>
                <a:p>
                  <a:endParaRPr lang="pt-BR" sz="500" b="1">
                    <a:solidFill>
                      <a:schemeClr val="tx2"/>
                    </a:solidFill>
                  </a:endParaRPr>
                </a:p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Exigível a Longo Prazo</a:t>
                  </a:r>
                </a:p>
                <a:p>
                  <a:endParaRPr lang="pt-BR" sz="500" b="1">
                    <a:solidFill>
                      <a:schemeClr val="tx2"/>
                    </a:solidFill>
                  </a:endParaRPr>
                </a:p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Patrimônio Líquido</a:t>
                  </a:r>
                </a:p>
                <a:p>
                  <a:endParaRPr lang="pt-BR" sz="5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337" name="Rectangle 263"/>
                <p:cNvSpPr>
                  <a:spLocks noChangeArrowheads="1"/>
                </p:cNvSpPr>
                <p:nvPr/>
              </p:nvSpPr>
              <p:spPr bwMode="auto">
                <a:xfrm>
                  <a:off x="3086" y="672"/>
                  <a:ext cx="509" cy="9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pt-BR" sz="500" b="1">
                      <a:solidFill>
                        <a:schemeClr val="tx2"/>
                      </a:solidFill>
                    </a:rPr>
                    <a:t>PASSIVO</a:t>
                  </a:r>
                </a:p>
              </p:txBody>
            </p:sp>
            <p:sp>
              <p:nvSpPr>
                <p:cNvPr id="3338" name="Rectangle 264"/>
                <p:cNvSpPr>
                  <a:spLocks noChangeArrowheads="1"/>
                </p:cNvSpPr>
                <p:nvPr/>
              </p:nvSpPr>
              <p:spPr bwMode="auto">
                <a:xfrm>
                  <a:off x="2555" y="767"/>
                  <a:ext cx="531" cy="409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  </a:t>
                  </a:r>
                </a:p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 Circulante</a:t>
                  </a:r>
                </a:p>
                <a:p>
                  <a:endParaRPr lang="pt-BR" sz="500" b="1">
                    <a:solidFill>
                      <a:schemeClr val="tx2"/>
                    </a:solidFill>
                  </a:endParaRPr>
                </a:p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 Realizável a Longo Prazo</a:t>
                  </a:r>
                </a:p>
                <a:p>
                  <a:endParaRPr lang="pt-BR" sz="500" b="1">
                    <a:solidFill>
                      <a:schemeClr val="tx2"/>
                    </a:solidFill>
                  </a:endParaRPr>
                </a:p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 Permanente</a:t>
                  </a:r>
                </a:p>
                <a:p>
                  <a:r>
                    <a:rPr lang="pt-BR" sz="500" b="1">
                      <a:solidFill>
                        <a:schemeClr val="tx2"/>
                      </a:solidFill>
                    </a:rPr>
                    <a:t>   </a:t>
                  </a:r>
                </a:p>
              </p:txBody>
            </p:sp>
            <p:sp>
              <p:nvSpPr>
                <p:cNvPr id="3339" name="Rectangle 265"/>
                <p:cNvSpPr>
                  <a:spLocks noChangeArrowheads="1"/>
                </p:cNvSpPr>
                <p:nvPr/>
              </p:nvSpPr>
              <p:spPr bwMode="auto">
                <a:xfrm>
                  <a:off x="2555" y="672"/>
                  <a:ext cx="531" cy="9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pt-BR" sz="500" b="1">
                      <a:solidFill>
                        <a:schemeClr val="tx2"/>
                      </a:solidFill>
                    </a:rPr>
                    <a:t>ATIVO</a:t>
                  </a:r>
                </a:p>
              </p:txBody>
            </p:sp>
            <p:sp>
              <p:nvSpPr>
                <p:cNvPr id="3340" name="Line 266"/>
                <p:cNvSpPr>
                  <a:spLocks noChangeShapeType="1"/>
                </p:cNvSpPr>
                <p:nvPr/>
              </p:nvSpPr>
              <p:spPr bwMode="auto">
                <a:xfrm>
                  <a:off x="2555" y="672"/>
                  <a:ext cx="10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341" name="Line 267"/>
                <p:cNvSpPr>
                  <a:spLocks noChangeShapeType="1"/>
                </p:cNvSpPr>
                <p:nvPr/>
              </p:nvSpPr>
              <p:spPr bwMode="auto">
                <a:xfrm>
                  <a:off x="2555" y="1176"/>
                  <a:ext cx="10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342" name="Line 268"/>
                <p:cNvSpPr>
                  <a:spLocks noChangeShapeType="1"/>
                </p:cNvSpPr>
                <p:nvPr/>
              </p:nvSpPr>
              <p:spPr bwMode="auto">
                <a:xfrm>
                  <a:off x="2555" y="672"/>
                  <a:ext cx="0" cy="504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343" name="Line 269"/>
                <p:cNvSpPr>
                  <a:spLocks noChangeShapeType="1"/>
                </p:cNvSpPr>
                <p:nvPr/>
              </p:nvSpPr>
              <p:spPr bwMode="auto">
                <a:xfrm>
                  <a:off x="3595" y="672"/>
                  <a:ext cx="0" cy="504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344" name="Line 270"/>
                <p:cNvSpPr>
                  <a:spLocks noChangeShapeType="1"/>
                </p:cNvSpPr>
                <p:nvPr/>
              </p:nvSpPr>
              <p:spPr bwMode="auto">
                <a:xfrm>
                  <a:off x="2555" y="767"/>
                  <a:ext cx="104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345" name="Line 271"/>
                <p:cNvSpPr>
                  <a:spLocks noChangeShapeType="1"/>
                </p:cNvSpPr>
                <p:nvPr/>
              </p:nvSpPr>
              <p:spPr bwMode="auto">
                <a:xfrm>
                  <a:off x="3086" y="672"/>
                  <a:ext cx="0" cy="50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3079" name="Line 272"/>
            <p:cNvSpPr>
              <a:spLocks noChangeShapeType="1"/>
            </p:cNvSpPr>
            <p:nvPr/>
          </p:nvSpPr>
          <p:spPr bwMode="auto">
            <a:xfrm>
              <a:off x="2976" y="672"/>
              <a:ext cx="0" cy="528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" name="Line 273"/>
            <p:cNvSpPr>
              <a:spLocks noChangeShapeType="1"/>
            </p:cNvSpPr>
            <p:nvPr/>
          </p:nvSpPr>
          <p:spPr bwMode="auto">
            <a:xfrm>
              <a:off x="2400" y="768"/>
              <a:ext cx="110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1714" name="Rectangle 274" descr="Papel jornal"/>
          <p:cNvSpPr>
            <a:spLocks noChangeArrowheads="1"/>
          </p:cNvSpPr>
          <p:nvPr/>
        </p:nvSpPr>
        <p:spPr bwMode="auto">
          <a:xfrm>
            <a:off x="455613" y="4073525"/>
            <a:ext cx="8207375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rgbClr val="3E3E5E"/>
              </a:buClr>
              <a:buFontTx/>
              <a:buChar char="•"/>
            </a:pPr>
            <a:r>
              <a:rPr lang="pt-BR" sz="2400" dirty="0">
                <a:solidFill>
                  <a:srgbClr val="5C5C8E"/>
                </a:solidFill>
                <a:cs typeface="Times New Roman" pitchFamily="18" charset="0"/>
              </a:rPr>
              <a:t>O objetivo da contabilidade é gerar informações estruturadas, de natureza econômica, financeira, física, </a:t>
            </a:r>
            <a:r>
              <a:rPr lang="pt-BR" sz="2400" dirty="0" smtClean="0">
                <a:solidFill>
                  <a:srgbClr val="5C5C8E"/>
                </a:solidFill>
                <a:cs typeface="Times New Roman" pitchFamily="18" charset="0"/>
              </a:rPr>
              <a:t>de produtividade  </a:t>
            </a:r>
            <a:r>
              <a:rPr lang="pt-BR" sz="2400" dirty="0">
                <a:solidFill>
                  <a:srgbClr val="5C5C8E"/>
                </a:solidFill>
                <a:cs typeface="Times New Roman" pitchFamily="18" charset="0"/>
              </a:rPr>
              <a:t>e social, suficientes para que os usuários internos e externos, possam </a:t>
            </a:r>
            <a:r>
              <a:rPr lang="pt-BR" sz="2400" u="sng" dirty="0">
                <a:solidFill>
                  <a:srgbClr val="5C5C8E"/>
                </a:solidFill>
                <a:cs typeface="Times New Roman" pitchFamily="18" charset="0"/>
              </a:rPr>
              <a:t>tomar suas decisões.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4" grpId="0" build="p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16A4D9CA-400B-4617-A4F8-F256D6F572CE}" type="slidenum">
              <a:rPr lang="pt-BR"/>
              <a:pPr/>
              <a:t>20</a:t>
            </a:fld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de Resultados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12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 eaLnBrk="1" hangingPunct="1">
              <a:lnSpc>
                <a:spcPct val="90000"/>
              </a:lnSpc>
              <a:buClr>
                <a:srgbClr val="555599"/>
              </a:buClr>
            </a:pPr>
            <a:r>
              <a:rPr lang="pt-BR" sz="26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Alterações no Patrimônio Líquido</a:t>
            </a:r>
          </a:p>
          <a:p>
            <a:pPr algn="just" eaLnBrk="1" hangingPunct="1">
              <a:lnSpc>
                <a:spcPct val="90000"/>
              </a:lnSpc>
              <a:buClr>
                <a:srgbClr val="555599"/>
              </a:buClr>
            </a:pPr>
            <a:r>
              <a:rPr lang="pt-BR" sz="26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Receita Maior que a Despesa</a:t>
            </a:r>
          </a:p>
          <a:p>
            <a:pPr algn="just" eaLnBrk="1" hangingPunct="1">
              <a:lnSpc>
                <a:spcPct val="90000"/>
              </a:lnSpc>
              <a:buClr>
                <a:srgbClr val="555599"/>
              </a:buClr>
            </a:pPr>
            <a:r>
              <a:rPr lang="pt-BR" sz="26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Receita Menor que a Despesa </a:t>
            </a: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913E57-E8F1-4DFF-A279-8D9D609EAD03}" type="slidenum">
              <a:rPr lang="pt-BR"/>
              <a:pPr/>
              <a:t>21</a:t>
            </a:fld>
            <a:endParaRPr lang="pt-BR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das Mutações do </a:t>
            </a:r>
            <a:br>
              <a:rPr lang="pt-BR" smtClean="0"/>
            </a:br>
            <a:r>
              <a:rPr lang="pt-BR" smtClean="0"/>
              <a:t>Patrimônio Líquido</a:t>
            </a:r>
          </a:p>
        </p:txBody>
      </p:sp>
      <p:sp>
        <p:nvSpPr>
          <p:cNvPr id="97285" name="Rectangle 5" descr="Papel jornal"/>
          <p:cNvSpPr>
            <a:spLocks noChangeArrowheads="1"/>
          </p:cNvSpPr>
          <p:nvPr/>
        </p:nvSpPr>
        <p:spPr bwMode="auto">
          <a:xfrm>
            <a:off x="152400" y="1392256"/>
            <a:ext cx="86868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Contempla as muta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ç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ões ocorridas num determinado per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í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odo, em todas as contas do Patrimônio </a:t>
            </a:r>
            <a:r>
              <a:rPr lang="pt-BR" sz="2400" dirty="0" smtClean="0">
                <a:solidFill>
                  <a:srgbClr val="7070A0"/>
                </a:solidFill>
                <a:cs typeface="Times New Roman" pitchFamily="18" charset="0"/>
              </a:rPr>
              <a:t>L</a:t>
            </a:r>
            <a:r>
              <a:rPr lang="pt-BR" sz="2400" dirty="0" smtClean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í</a:t>
            </a:r>
            <a:r>
              <a:rPr lang="pt-BR" sz="2400" dirty="0" smtClean="0">
                <a:solidFill>
                  <a:srgbClr val="7070A0"/>
                </a:solidFill>
                <a:cs typeface="Times New Roman" pitchFamily="18" charset="0"/>
              </a:rPr>
              <a:t>quido.</a:t>
            </a:r>
            <a:endParaRPr lang="pt-BR" sz="2400" b="1" u="sng" dirty="0">
              <a:solidFill>
                <a:srgbClr val="7070A0"/>
              </a:solidFill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Ela 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é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 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“ú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til para discernir o 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“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estilo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”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 da entidade, no que se refere a aumento de capital, dividendos, constitui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ç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ão e reversão de reservas, propostas de distribui</a:t>
            </a:r>
            <a:r>
              <a:rPr lang="pt-BR" sz="24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ç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ão de lucros, tipos de reservas criadas, etc</a:t>
            </a:r>
            <a:r>
              <a:rPr lang="pt-BR" sz="2400" dirty="0" smtClean="0">
                <a:solidFill>
                  <a:srgbClr val="7070A0"/>
                </a:solidFill>
                <a:cs typeface="Times New Roman" pitchFamily="18" charset="0"/>
              </a:rPr>
              <a:t>.</a:t>
            </a:r>
            <a:r>
              <a:rPr lang="pt-BR" sz="2400" dirty="0" smtClean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”</a:t>
            </a:r>
            <a:r>
              <a:rPr lang="pt-BR" sz="2400" dirty="0" smtClean="0">
                <a:solidFill>
                  <a:srgbClr val="7070A0"/>
                </a:solidFill>
                <a:cs typeface="Times New Roman" pitchFamily="18" charset="0"/>
              </a:rPr>
              <a:t>.</a:t>
            </a:r>
            <a:endParaRPr lang="pt-BR" sz="2400" dirty="0">
              <a:solidFill>
                <a:srgbClr val="7070A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7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 build="p" advAuto="1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C8036827-4B6B-4D28-8415-13469083161A}" type="slidenum">
              <a:rPr lang="pt-BR"/>
              <a:pPr/>
              <a:t>22</a:t>
            </a:fld>
            <a:endParaRPr lang="pt-BR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das Mutações do Patrimônio Líquido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00174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buClr>
                <a:srgbClr val="555599"/>
              </a:buClr>
            </a:pPr>
            <a:r>
              <a:rPr lang="pt-BR" sz="26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Mostra como se deu a Variação do Patrimônio Líquido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sz="2200" kern="1200" dirty="0" smtClean="0">
                <a:solidFill>
                  <a:srgbClr val="555599"/>
                </a:solidFill>
                <a:latin typeface="Arial" charset="0"/>
                <a:ea typeface="+mn-ea"/>
                <a:cs typeface="Times New Roman" pitchFamily="18" charset="0"/>
              </a:rPr>
              <a:t>Lucros/Prejuízos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sz="2200" kern="1200" dirty="0" smtClean="0">
                <a:solidFill>
                  <a:srgbClr val="555599"/>
                </a:solidFill>
                <a:latin typeface="Arial" charset="0"/>
                <a:ea typeface="+mn-ea"/>
                <a:cs typeface="Times New Roman" pitchFamily="18" charset="0"/>
              </a:rPr>
              <a:t>Aportes de Capital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sz="2200" kern="1200" dirty="0" smtClean="0">
                <a:solidFill>
                  <a:srgbClr val="555599"/>
                </a:solidFill>
                <a:latin typeface="Arial" charset="0"/>
                <a:ea typeface="+mn-ea"/>
                <a:cs typeface="Times New Roman" pitchFamily="18" charset="0"/>
              </a:rPr>
              <a:t>Reservas de Reavaliação</a:t>
            </a:r>
          </a:p>
          <a:p>
            <a:pPr marL="742950" lvl="2" indent="-342900" algn="just" eaLnBrk="1" hangingPunct="1">
              <a:lnSpc>
                <a:spcPct val="9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sz="2200" kern="1200" dirty="0" smtClean="0">
                <a:solidFill>
                  <a:srgbClr val="555599"/>
                </a:solidFill>
                <a:latin typeface="Arial" charset="0"/>
                <a:ea typeface="+mn-ea"/>
                <a:cs typeface="Times New Roman" pitchFamily="18" charset="0"/>
              </a:rPr>
              <a:t>Ajustes de Avaliação Patrimonial</a:t>
            </a:r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A747D8-D349-441A-98B5-82594E704CFB}" type="slidenum">
              <a:rPr lang="pt-BR"/>
              <a:pPr/>
              <a:t>23</a:t>
            </a:fld>
            <a:endParaRPr lang="pt-BR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do Resultado do Exercício</a:t>
            </a:r>
          </a:p>
        </p:txBody>
      </p:sp>
      <p:sp>
        <p:nvSpPr>
          <p:cNvPr id="86021" name="Rectangle 5" descr="Papel jornal"/>
          <p:cNvSpPr>
            <a:spLocks noChangeArrowheads="1"/>
          </p:cNvSpPr>
          <p:nvPr/>
        </p:nvSpPr>
        <p:spPr bwMode="auto">
          <a:xfrm>
            <a:off x="304800" y="1447800"/>
            <a:ext cx="850265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Evidencia o resultado das atividades operadas por uma entidade num determinado período, confrontando as Receitas com as Despesas e Custos.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Pode-se calcular a lucratividade, a produtividade e a rentabilidade da empresa.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525463" y="3716338"/>
            <a:ext cx="4013200" cy="2062103"/>
          </a:xfrm>
          <a:prstGeom prst="rect">
            <a:avLst/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u="sng" dirty="0" smtClean="0">
                <a:solidFill>
                  <a:srgbClr val="555599"/>
                </a:solidFill>
              </a:rPr>
              <a:t>DRE</a:t>
            </a:r>
            <a:endParaRPr lang="pt-BR" sz="3200" u="sng" dirty="0">
              <a:solidFill>
                <a:srgbClr val="555599"/>
              </a:solidFill>
            </a:endParaRPr>
          </a:p>
          <a:p>
            <a:r>
              <a:rPr lang="pt-BR" sz="3200" dirty="0">
                <a:solidFill>
                  <a:srgbClr val="555599"/>
                </a:solidFill>
              </a:rPr>
              <a:t>Receitas (Vendas)</a:t>
            </a:r>
          </a:p>
          <a:p>
            <a:r>
              <a:rPr lang="pt-BR" sz="3200" u="sng" dirty="0">
                <a:solidFill>
                  <a:srgbClr val="555599"/>
                </a:solidFill>
              </a:rPr>
              <a:t>(-) Custos/Despesas</a:t>
            </a:r>
          </a:p>
          <a:p>
            <a:r>
              <a:rPr lang="pt-BR" sz="3200" dirty="0">
                <a:solidFill>
                  <a:srgbClr val="555599"/>
                </a:solidFill>
              </a:rPr>
              <a:t>Lucro ou Prejuízo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 rot="16200000" flipH="1">
            <a:off x="4429125" y="4400551"/>
            <a:ext cx="1546225" cy="7556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3B3CD">
              <a:alpha val="78000"/>
            </a:srgbClr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>
            <a:off x="5716588" y="4292600"/>
            <a:ext cx="2743200" cy="990600"/>
          </a:xfrm>
          <a:prstGeom prst="flowChartTerminator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dirty="0" smtClean="0">
                <a:solidFill>
                  <a:srgbClr val="666699"/>
                </a:solidFill>
              </a:rPr>
              <a:t>Desempenho</a:t>
            </a:r>
          </a:p>
          <a:p>
            <a:pPr algn="ctr"/>
            <a:r>
              <a:rPr lang="pt-BR" sz="2800" dirty="0" smtClean="0">
                <a:solidFill>
                  <a:srgbClr val="666699"/>
                </a:solidFill>
              </a:rPr>
              <a:t>econômico</a:t>
            </a:r>
            <a:endParaRPr lang="pt-BR" sz="2800" dirty="0">
              <a:solidFill>
                <a:srgbClr val="666699"/>
              </a:solidFill>
            </a:endParaRPr>
          </a:p>
          <a:p>
            <a:pPr algn="ctr"/>
            <a:r>
              <a:rPr lang="pt-BR" sz="2800" dirty="0">
                <a:solidFill>
                  <a:srgbClr val="666699"/>
                </a:solidFill>
              </a:rPr>
              <a:t>das empresas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build="p" advAuto="1000"/>
      <p:bldP spid="86022" grpId="0" animBg="1"/>
      <p:bldP spid="86023" grpId="0" animBg="1"/>
      <p:bldP spid="860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E9CDD80-4C78-44DA-BBA6-A9BF598AB0F4}" type="slidenum">
              <a:rPr lang="pt-BR"/>
              <a:pPr/>
              <a:t>24</a:t>
            </a:fld>
            <a:endParaRPr lang="pt-BR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>
          <a:xfrm>
            <a:off x="1398588" y="217488"/>
            <a:ext cx="7773987" cy="1482725"/>
          </a:xfrm>
        </p:spPr>
        <p:txBody>
          <a:bodyPr/>
          <a:lstStyle/>
          <a:p>
            <a:pPr eaLnBrk="1" hangingPunct="1"/>
            <a:r>
              <a:rPr lang="pt-BR" smtClean="0"/>
              <a:t>Demonstração das Origens e Aplicações de Recursos</a:t>
            </a:r>
            <a:endParaRPr lang="pt-BR" sz="1800" smtClean="0">
              <a:solidFill>
                <a:srgbClr val="C81A50"/>
              </a:solidFill>
            </a:endParaRPr>
          </a:p>
        </p:txBody>
      </p:sp>
      <p:sp>
        <p:nvSpPr>
          <p:cNvPr id="99333" name="Rectangle 5" descr="Papel de seda azul"/>
          <p:cNvSpPr>
            <a:spLocks noChangeArrowheads="1"/>
          </p:cNvSpPr>
          <p:nvPr/>
        </p:nvSpPr>
        <p:spPr bwMode="auto">
          <a:xfrm>
            <a:off x="266700" y="1808163"/>
            <a:ext cx="8610600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A DOAR, procura de forma detalhada revelar as variações do Capital Circulante Líquido (Capital de Giro)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ocorridas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no período. </a:t>
            </a: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Ela “ajuda a compreender como e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porquê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a posição financeira mudou de um exercício para outro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”.</a:t>
            </a:r>
            <a:endParaRPr lang="pt-BR" sz="2800" dirty="0">
              <a:solidFill>
                <a:srgbClr val="C81A50"/>
              </a:solidFill>
              <a:cs typeface="Times New Roman" pitchFamily="18" charset="0"/>
            </a:endParaRP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2390775" y="1412875"/>
            <a:ext cx="4362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C81A50"/>
                </a:solidFill>
              </a:rPr>
              <a:t>Relatório não obrigatório (fins gerenciais)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9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 build="p" advAuto="1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das Origens e Aplicações de Recursos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0188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800" kern="1200" dirty="0" smtClean="0">
                <a:solidFill>
                  <a:srgbClr val="7070A0"/>
                </a:solidFill>
                <a:latin typeface="Arial" charset="0"/>
                <a:cs typeface="Times New Roman" pitchFamily="18" charset="0"/>
              </a:rPr>
              <a:t>Origem dos Recursos</a:t>
            </a:r>
          </a:p>
          <a:p>
            <a:pPr marL="742950" lvl="2" indent="-342900" algn="just" eaLnBrk="1" hangingPunct="1">
              <a:lnSpc>
                <a:spcPct val="14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kern="1200" dirty="0" smtClean="0">
                <a:solidFill>
                  <a:srgbClr val="7070A0"/>
                </a:solidFill>
                <a:latin typeface="Arial" charset="0"/>
                <a:ea typeface="+mn-ea"/>
                <a:cs typeface="Times New Roman" pitchFamily="18" charset="0"/>
              </a:rPr>
              <a:t>Operações</a:t>
            </a:r>
          </a:p>
          <a:p>
            <a:pPr marL="742950" lvl="2" indent="-342900" algn="just" eaLnBrk="1" hangingPunct="1">
              <a:lnSpc>
                <a:spcPct val="14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kern="1200" dirty="0" smtClean="0">
                <a:solidFill>
                  <a:srgbClr val="7070A0"/>
                </a:solidFill>
                <a:latin typeface="Arial" charset="0"/>
                <a:ea typeface="+mn-ea"/>
                <a:cs typeface="Times New Roman" pitchFamily="18" charset="0"/>
              </a:rPr>
              <a:t>Acionistas</a:t>
            </a:r>
          </a:p>
          <a:p>
            <a:pPr marL="742950" lvl="2" indent="-342900" algn="just" eaLnBrk="1" hangingPunct="1">
              <a:lnSpc>
                <a:spcPct val="14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kern="1200" dirty="0" smtClean="0">
                <a:solidFill>
                  <a:srgbClr val="7070A0"/>
                </a:solidFill>
                <a:latin typeface="Arial" charset="0"/>
                <a:ea typeface="+mn-ea"/>
                <a:cs typeface="Times New Roman" pitchFamily="18" charset="0"/>
              </a:rPr>
              <a:t>Terceiros</a:t>
            </a:r>
          </a:p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800" kern="1200" dirty="0" smtClean="0">
                <a:solidFill>
                  <a:srgbClr val="7070A0"/>
                </a:solidFill>
                <a:latin typeface="Arial" charset="0"/>
                <a:cs typeface="Times New Roman" pitchFamily="18" charset="0"/>
              </a:rPr>
              <a:t>Aplicação dos Recursos</a:t>
            </a:r>
          </a:p>
          <a:p>
            <a:pPr marL="742950" lvl="2" indent="-342900" algn="just" eaLnBrk="1" hangingPunct="1">
              <a:lnSpc>
                <a:spcPct val="14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kern="1200" dirty="0" smtClean="0">
                <a:solidFill>
                  <a:srgbClr val="7070A0"/>
                </a:solidFill>
                <a:latin typeface="Arial" charset="0"/>
                <a:ea typeface="+mn-ea"/>
                <a:cs typeface="Times New Roman" pitchFamily="18" charset="0"/>
              </a:rPr>
              <a:t>Longo Prazo (Imobilizações, investimentos)</a:t>
            </a:r>
          </a:p>
          <a:p>
            <a:pPr marL="742950" lvl="2" indent="-342900" algn="just" eaLnBrk="1" hangingPunct="1">
              <a:lnSpc>
                <a:spcPct val="140000"/>
              </a:lnSpc>
              <a:buClr>
                <a:srgbClr val="555599"/>
              </a:buClr>
              <a:buFont typeface="Arial" pitchFamily="34" charset="0"/>
              <a:buChar char="−"/>
            </a:pPr>
            <a:r>
              <a:rPr lang="pt-BR" kern="1200" dirty="0" smtClean="0">
                <a:solidFill>
                  <a:srgbClr val="7070A0"/>
                </a:solidFill>
                <a:latin typeface="Arial" charset="0"/>
                <a:ea typeface="+mn-ea"/>
                <a:cs typeface="Times New Roman" pitchFamily="18" charset="0"/>
              </a:rPr>
              <a:t>Curto Prazo (Folga Financeira, CCL)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D3501036-2CD0-4A96-9F63-0C3F0C5DE5EC}" type="slidenum">
              <a:rPr lang="pt-BR"/>
              <a:pPr/>
              <a:t>25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0EC0D1-749B-44CD-8400-011BC17874C5}" type="slidenum">
              <a:rPr lang="pt-BR"/>
              <a:pPr/>
              <a:t>26</a:t>
            </a:fld>
            <a:endParaRPr lang="pt-BR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das Origens e Aplicações de Recursos</a:t>
            </a:r>
          </a:p>
        </p:txBody>
      </p:sp>
      <p:sp>
        <p:nvSpPr>
          <p:cNvPr id="101381" name="Rectangle 5" descr="Papel reciclado"/>
          <p:cNvSpPr>
            <a:spLocks noChangeArrowheads="1"/>
          </p:cNvSpPr>
          <p:nvPr/>
        </p:nvSpPr>
        <p:spPr bwMode="auto">
          <a:xfrm>
            <a:off x="254000" y="1346200"/>
            <a:ext cx="861060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>
              <a:lnSpc>
                <a:spcPct val="140000"/>
              </a:lnSpc>
              <a:spcBef>
                <a:spcPct val="20000"/>
              </a:spcBef>
              <a:buClr>
                <a:srgbClr val="555599"/>
              </a:buClr>
            </a:pPr>
            <a:r>
              <a:rPr lang="pt-BR" sz="2200" dirty="0">
                <a:solidFill>
                  <a:srgbClr val="7070A0"/>
                </a:solidFill>
                <a:cs typeface="Times New Roman" pitchFamily="18" charset="0"/>
              </a:rPr>
              <a:t>Responde </a:t>
            </a:r>
            <a:r>
              <a:rPr lang="pt-BR" sz="2200" dirty="0" smtClean="0">
                <a:solidFill>
                  <a:srgbClr val="7070A0"/>
                </a:solidFill>
                <a:cs typeface="Times New Roman" pitchFamily="18" charset="0"/>
              </a:rPr>
              <a:t>perguntas </a:t>
            </a:r>
            <a:r>
              <a:rPr lang="pt-BR" sz="2200" dirty="0">
                <a:solidFill>
                  <a:srgbClr val="7070A0"/>
                </a:solidFill>
                <a:cs typeface="Times New Roman" pitchFamily="18" charset="0"/>
              </a:rPr>
              <a:t>do tipo: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  <a:buClr>
                <a:srgbClr val="555599"/>
              </a:buClr>
              <a:buFontTx/>
              <a:buAutoNum type="alphaLcParenR"/>
            </a:pPr>
            <a:r>
              <a:rPr lang="pt-BR" sz="2200" dirty="0">
                <a:solidFill>
                  <a:srgbClr val="7070A0"/>
                </a:solidFill>
                <a:cs typeface="Times New Roman" pitchFamily="18" charset="0"/>
              </a:rPr>
              <a:t>Se a minha empresa deu lucro, gerou Imposto de Renda, onde está o LUCRO se não tenho Caixa para pagar minhas contas?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  <a:buClr>
                <a:srgbClr val="555599"/>
              </a:buClr>
              <a:buFontTx/>
              <a:buAutoNum type="alphaLcParenR"/>
            </a:pPr>
            <a:r>
              <a:rPr lang="pt-BR" sz="2200" dirty="0">
                <a:solidFill>
                  <a:srgbClr val="7070A0"/>
                </a:solidFill>
                <a:cs typeface="Times New Roman" pitchFamily="18" charset="0"/>
              </a:rPr>
              <a:t>Como melhorar meu capital de Giro?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  <a:buClr>
                <a:srgbClr val="555599"/>
              </a:buClr>
              <a:buFontTx/>
              <a:buAutoNum type="alphaLcParenR"/>
            </a:pPr>
            <a:r>
              <a:rPr lang="pt-BR" sz="2200" dirty="0">
                <a:solidFill>
                  <a:srgbClr val="7070A0"/>
                </a:solidFill>
                <a:cs typeface="Times New Roman" pitchFamily="18" charset="0"/>
              </a:rPr>
              <a:t>Em quanto o meu lucro aumentou o Caixa? (lucro é parcela econômica)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  <a:buClr>
                <a:srgbClr val="555599"/>
              </a:buClr>
              <a:buFontTx/>
              <a:buAutoNum type="alphaLcParenR"/>
            </a:pPr>
            <a:r>
              <a:rPr lang="pt-BR" sz="2200" dirty="0">
                <a:solidFill>
                  <a:srgbClr val="7070A0"/>
                </a:solidFill>
                <a:cs typeface="Times New Roman" pitchFamily="18" charset="0"/>
              </a:rPr>
              <a:t>Quanto eu gero de recursos no ano para pagar meu financiamento de longo prazo?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1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build="p" advAuto="1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95192C4-76C4-4AEA-898A-AD212722B382}" type="slidenum">
              <a:rPr lang="pt-BR"/>
              <a:pPr/>
              <a:t>27</a:t>
            </a:fld>
            <a:endParaRPr lang="pt-BR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dos Fluxos de Caixa</a:t>
            </a:r>
          </a:p>
        </p:txBody>
      </p:sp>
      <p:sp>
        <p:nvSpPr>
          <p:cNvPr id="103429" name="Rectangle 5" descr="Papel jornal"/>
          <p:cNvSpPr>
            <a:spLocks noChangeArrowheads="1"/>
          </p:cNvSpPr>
          <p:nvPr/>
        </p:nvSpPr>
        <p:spPr bwMode="auto">
          <a:xfrm>
            <a:off x="215900" y="1295400"/>
            <a:ext cx="86868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Evidencia as </a:t>
            </a:r>
            <a:r>
              <a:rPr lang="pt-BR" sz="2800" b="1" u="sng" dirty="0">
                <a:solidFill>
                  <a:srgbClr val="7070A0"/>
                </a:solidFill>
                <a:cs typeface="Times New Roman" pitchFamily="18" charset="0"/>
              </a:rPr>
              <a:t>origens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 e as </a:t>
            </a:r>
            <a:r>
              <a:rPr lang="pt-BR" sz="2800" b="1" u="sng" dirty="0">
                <a:solidFill>
                  <a:srgbClr val="7070A0"/>
                </a:solidFill>
                <a:cs typeface="Times New Roman" pitchFamily="18" charset="0"/>
              </a:rPr>
              <a:t>aplicações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 das disponibilidades da instituição pelas </a:t>
            </a:r>
            <a:r>
              <a:rPr lang="pt-BR" sz="2800" u="sng" dirty="0">
                <a:solidFill>
                  <a:srgbClr val="7070A0"/>
                </a:solidFill>
                <a:cs typeface="Times New Roman" pitchFamily="18" charset="0"/>
              </a:rPr>
              <a:t>entradas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e </a:t>
            </a:r>
            <a:r>
              <a:rPr lang="pt-BR" sz="2800" u="sng" dirty="0">
                <a:solidFill>
                  <a:srgbClr val="7070A0"/>
                </a:solidFill>
                <a:cs typeface="Times New Roman" pitchFamily="18" charset="0"/>
              </a:rPr>
              <a:t>saídas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 de recursos do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caixa, banco ou aplicações financeiras de curto prazo,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num determinado período. 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b="1" dirty="0" smtClean="0">
                <a:solidFill>
                  <a:srgbClr val="7070A0"/>
                </a:solidFill>
                <a:cs typeface="Times New Roman" pitchFamily="18" charset="0"/>
              </a:rPr>
              <a:t>Introduzida </a:t>
            </a:r>
            <a:r>
              <a:rPr lang="pt-BR" sz="2800" b="1" dirty="0">
                <a:solidFill>
                  <a:srgbClr val="7070A0"/>
                </a:solidFill>
                <a:cs typeface="Times New Roman" pitchFamily="18" charset="0"/>
              </a:rPr>
              <a:t>a partir de 2008 no Brasil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Apresentada em dois modelos:</a:t>
            </a:r>
            <a:r>
              <a:rPr lang="pt-BR" sz="2800" b="1" dirty="0" smtClean="0">
                <a:solidFill>
                  <a:srgbClr val="7070A0"/>
                </a:solidFill>
                <a:cs typeface="Times New Roman" pitchFamily="18" charset="0"/>
              </a:rPr>
              <a:t> Modelo </a:t>
            </a:r>
            <a:r>
              <a:rPr lang="pt-BR" sz="2800" b="1" dirty="0">
                <a:solidFill>
                  <a:srgbClr val="7070A0"/>
                </a:solidFill>
                <a:cs typeface="Times New Roman" pitchFamily="18" charset="0"/>
              </a:rPr>
              <a:t>Indireto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 (EUA desde 1988) e </a:t>
            </a:r>
            <a:r>
              <a:rPr lang="pt-BR" sz="2800" b="1" dirty="0">
                <a:solidFill>
                  <a:srgbClr val="7070A0"/>
                </a:solidFill>
                <a:cs typeface="Times New Roman" pitchFamily="18" charset="0"/>
              </a:rPr>
              <a:t>Modelo Direto.</a:t>
            </a:r>
            <a:endParaRPr lang="pt-BR" sz="2800" dirty="0">
              <a:solidFill>
                <a:srgbClr val="7070A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 build="p" advAuto="100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1108D79-C1A1-4BC7-8F51-2D5727953BE0}" type="slidenum">
              <a:rPr lang="pt-BR"/>
              <a:pPr/>
              <a:t>28</a:t>
            </a:fld>
            <a:endParaRPr lang="pt-BR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dos Fluxos de Caixa</a:t>
            </a:r>
          </a:p>
        </p:txBody>
      </p:sp>
      <p:sp>
        <p:nvSpPr>
          <p:cNvPr id="105477" name="Rectangle 5" descr="Papel reciclado"/>
          <p:cNvSpPr>
            <a:spLocks noChangeArrowheads="1"/>
          </p:cNvSpPr>
          <p:nvPr/>
        </p:nvSpPr>
        <p:spPr bwMode="auto">
          <a:xfrm>
            <a:off x="203200" y="1295401"/>
            <a:ext cx="8686800" cy="270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C81A50"/>
                </a:solidFill>
                <a:latin typeface="Tahoma" pitchFamily="34" charset="0"/>
                <a:cs typeface="Times New Roman" pitchFamily="18" charset="0"/>
              </a:rPr>
              <a:t>Substituiu a DOAR</a:t>
            </a:r>
            <a:r>
              <a:rPr lang="pt-BR" sz="28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 – acompanhar tendências internacionais e por ser </a:t>
            </a:r>
            <a:r>
              <a:rPr lang="pt-BR" sz="2800" dirty="0" smtClean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mais inteligível para os usuários. Divida em Fluxos</a:t>
            </a:r>
            <a:r>
              <a:rPr lang="pt-BR" sz="28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: Operacional, Financiamento e </a:t>
            </a:r>
            <a:r>
              <a:rPr lang="pt-BR" sz="2800" dirty="0" smtClean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Investimento</a:t>
            </a:r>
            <a:r>
              <a:rPr lang="pt-BR" sz="2800" dirty="0">
                <a:solidFill>
                  <a:srgbClr val="7070A0"/>
                </a:solidFill>
                <a:latin typeface="Tahoma" pitchFamily="34" charset="0"/>
                <a:cs typeface="Times New Roman" pitchFamily="18" charset="0"/>
              </a:rPr>
              <a:t>. </a:t>
            </a:r>
            <a:r>
              <a:rPr lang="pt-BR" dirty="0">
                <a:solidFill>
                  <a:srgbClr val="C81A50"/>
                </a:solidFill>
                <a:latin typeface="Tahoma" pitchFamily="34" charset="0"/>
                <a:cs typeface="Times New Roman" pitchFamily="18" charset="0"/>
              </a:rPr>
              <a:t>As Cias Fechadas PL &lt; R$ 2 milhões: </a:t>
            </a:r>
            <a:r>
              <a:rPr lang="pt-BR" dirty="0" smtClean="0">
                <a:solidFill>
                  <a:srgbClr val="C81A50"/>
                </a:solidFill>
                <a:latin typeface="Tahoma" pitchFamily="34" charset="0"/>
                <a:cs typeface="Times New Roman" pitchFamily="18" charset="0"/>
              </a:rPr>
              <a:t>não são obrigadas a </a:t>
            </a:r>
            <a:r>
              <a:rPr lang="pt-BR" dirty="0">
                <a:solidFill>
                  <a:srgbClr val="C81A50"/>
                </a:solidFill>
                <a:latin typeface="Tahoma" pitchFamily="34" charset="0"/>
                <a:cs typeface="Times New Roman" pitchFamily="18" charset="0"/>
              </a:rPr>
              <a:t>publicar </a:t>
            </a:r>
            <a:r>
              <a:rPr lang="pt-BR" dirty="0" smtClean="0">
                <a:solidFill>
                  <a:srgbClr val="C81A50"/>
                </a:solidFill>
                <a:latin typeface="Tahoma" pitchFamily="34" charset="0"/>
                <a:cs typeface="Times New Roman" pitchFamily="18" charset="0"/>
              </a:rPr>
              <a:t>DFC.</a:t>
            </a:r>
            <a:endParaRPr lang="pt-BR" dirty="0">
              <a:solidFill>
                <a:srgbClr val="C81A50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25462" y="3884564"/>
            <a:ext cx="4546603" cy="2160591"/>
          </a:xfrm>
          <a:prstGeom prst="rect">
            <a:avLst/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u="sng" dirty="0" smtClean="0">
                <a:solidFill>
                  <a:srgbClr val="555599"/>
                </a:solidFill>
              </a:rPr>
              <a:t>DFC</a:t>
            </a:r>
            <a:endParaRPr lang="pt-BR" sz="3200" u="sng" dirty="0">
              <a:solidFill>
                <a:srgbClr val="555599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555599"/>
              </a:buClr>
            </a:pPr>
            <a:r>
              <a:rPr lang="pt-BR" sz="3200" u="sng" dirty="0" smtClean="0">
                <a:solidFill>
                  <a:srgbClr val="555599"/>
                </a:solidFill>
              </a:rPr>
              <a:t>Entrada de Dinheiro</a:t>
            </a:r>
          </a:p>
          <a:p>
            <a:r>
              <a:rPr lang="pt-BR" sz="3200" u="sng" dirty="0" smtClean="0">
                <a:solidFill>
                  <a:srgbClr val="555599"/>
                </a:solidFill>
              </a:rPr>
              <a:t>(-) Saída de Dinheiro Saldo do Caixa</a:t>
            </a:r>
            <a:endParaRPr lang="pt-BR" sz="3200" u="sng" dirty="0">
              <a:solidFill>
                <a:srgbClr val="555599"/>
              </a:solidFill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 rot="16200000" flipH="1">
            <a:off x="4827617" y="4400551"/>
            <a:ext cx="1546225" cy="7556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3B3CD">
              <a:alpha val="78000"/>
            </a:srgbClr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115080" y="4292600"/>
            <a:ext cx="2743200" cy="990600"/>
          </a:xfrm>
          <a:prstGeom prst="flowChartTerminator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dirty="0" smtClean="0">
                <a:solidFill>
                  <a:srgbClr val="666699"/>
                </a:solidFill>
              </a:rPr>
              <a:t>Desempenho </a:t>
            </a:r>
          </a:p>
          <a:p>
            <a:pPr algn="ctr"/>
            <a:r>
              <a:rPr lang="pt-BR" sz="2800" dirty="0" smtClean="0">
                <a:solidFill>
                  <a:srgbClr val="666699"/>
                </a:solidFill>
              </a:rPr>
              <a:t>financeiro</a:t>
            </a:r>
          </a:p>
          <a:p>
            <a:pPr algn="ctr"/>
            <a:r>
              <a:rPr lang="pt-BR" sz="2800" dirty="0" smtClean="0">
                <a:solidFill>
                  <a:srgbClr val="666699"/>
                </a:solidFill>
              </a:rPr>
              <a:t>(curto prazo)</a:t>
            </a:r>
            <a:endParaRPr lang="pt-BR" sz="2800" dirty="0">
              <a:solidFill>
                <a:srgbClr val="666699"/>
              </a:solidFill>
            </a:endParaRPr>
          </a:p>
          <a:p>
            <a:pPr algn="ctr"/>
            <a:r>
              <a:rPr lang="pt-BR" sz="2800" dirty="0">
                <a:solidFill>
                  <a:srgbClr val="666699"/>
                </a:solidFill>
              </a:rPr>
              <a:t>das empresas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build="p" advAuto="1000"/>
      <p:bldP spid="5" grpId="0" animBg="1"/>
      <p:bldP spid="6" grpId="0" animBg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3F84BE-C49A-4F98-9077-FC6E13A2E56E}" type="slidenum">
              <a:rPr lang="pt-BR"/>
              <a:pPr/>
              <a:t>29</a:t>
            </a:fld>
            <a:endParaRPr lang="pt-BR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dirty="0" smtClean="0"/>
              <a:t>Outras </a:t>
            </a:r>
            <a:r>
              <a:rPr lang="pt-BR" dirty="0" smtClean="0"/>
              <a:t>Demonstrações: Resumo</a:t>
            </a:r>
            <a:endParaRPr lang="pt-BR" dirty="0" smtClean="0"/>
          </a:p>
        </p:txBody>
      </p:sp>
      <p:graphicFrame>
        <p:nvGraphicFramePr>
          <p:cNvPr id="315395" name="Group 3"/>
          <p:cNvGraphicFramePr>
            <a:graphicFrameLocks noGrp="1"/>
          </p:cNvGraphicFramePr>
          <p:nvPr/>
        </p:nvGraphicFramePr>
        <p:xfrm>
          <a:off x="454025" y="1196975"/>
          <a:ext cx="8208963" cy="4651440"/>
        </p:xfrm>
        <a:graphic>
          <a:graphicData uri="http://schemas.openxmlformats.org/drawingml/2006/table">
            <a:tbl>
              <a:tblPr/>
              <a:tblGrid>
                <a:gridCol w="2735263"/>
                <a:gridCol w="2738437"/>
                <a:gridCol w="2735263"/>
              </a:tblGrid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Demonstração do Resultado do Exercício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Demonstração dos Fluxos de Caixa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Demonstração do Valor Adicionado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97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Receita Bruta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(-) Deduções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Receita Líquida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(-) Custos de Vendas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Lucro Bruto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(-) Despesas Operacionais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De Vendas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Administrativas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Financeiras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Outras Receitas ou Despesas Operacionais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(=) Lucro Operacional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Indica: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origem de todo o dinheiro que entrou no Caixa (caixa + bancos + aplicações de curtíssimo prazo);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Aplicações de todo o montante que saiu em determinado período; 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Resultado do Fluxo Financeiro.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Apresenta três fluxos de caixa: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Das operações;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De financiamento; 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De investimentos.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Pode ser modelo Direto ou Indireto (obrigatório desde 1988 nos EUA)</a:t>
                      </a:r>
                    </a:p>
                  </a:txBody>
                  <a:tcPr marL="90000" marR="90000" marT="46800" marB="46800" horzOverflow="overflow">
                    <a:lnL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Apuração do Valor Adicionado – 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Valor Adicionado é o mesmo da economia utilizado para o cálculo do Produto Nacional Bruto – PNB ou PIB.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Valor da produção menos os consumos intermediários (compra a outras empresas) num determinado período.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Distribuição do Valor Agregado: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Salários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Acionistas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Juros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Tributos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pt-B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Reinvestimentos</a:t>
                      </a:r>
                    </a:p>
                  </a:txBody>
                  <a:tcPr marL="90000" marR="90000" marT="46800" marB="46800" horzOverflow="overflow">
                    <a:lnL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454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15411" name="Rectangle 19"/>
          <p:cNvSpPr>
            <a:spLocks noChangeArrowheads="1"/>
          </p:cNvSpPr>
          <p:nvPr/>
        </p:nvSpPr>
        <p:spPr bwMode="auto">
          <a:xfrm>
            <a:off x="3192463" y="4257675"/>
            <a:ext cx="2735262" cy="936625"/>
          </a:xfrm>
          <a:prstGeom prst="rect">
            <a:avLst/>
          </a:prstGeom>
          <a:solidFill>
            <a:srgbClr val="73739F">
              <a:alpha val="30196"/>
            </a:srgbClr>
          </a:solidFill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315412" name="Rectangle 20"/>
          <p:cNvSpPr>
            <a:spLocks noChangeArrowheads="1"/>
          </p:cNvSpPr>
          <p:nvPr/>
        </p:nvSpPr>
        <p:spPr bwMode="auto">
          <a:xfrm>
            <a:off x="3203575" y="5192713"/>
            <a:ext cx="2735263" cy="649287"/>
          </a:xfrm>
          <a:prstGeom prst="rect">
            <a:avLst/>
          </a:prstGeom>
          <a:solidFill>
            <a:srgbClr val="73739F">
              <a:alpha val="30196"/>
            </a:srgbClr>
          </a:solidFill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0" hangingPunct="0"/>
            <a:endParaRPr lang="en-US" sz="2000"/>
          </a:p>
        </p:txBody>
      </p:sp>
      <p:sp>
        <p:nvSpPr>
          <p:cNvPr id="315413" name="Rectangle 21"/>
          <p:cNvSpPr>
            <a:spLocks noChangeArrowheads="1"/>
          </p:cNvSpPr>
          <p:nvPr/>
        </p:nvSpPr>
        <p:spPr bwMode="auto">
          <a:xfrm>
            <a:off x="5940425" y="2324100"/>
            <a:ext cx="2735263" cy="830263"/>
          </a:xfrm>
          <a:prstGeom prst="rect">
            <a:avLst/>
          </a:prstGeom>
          <a:solidFill>
            <a:srgbClr val="73739F">
              <a:alpha val="30196"/>
            </a:srgbClr>
          </a:solidFill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315414" name="Rectangle 22"/>
          <p:cNvSpPr>
            <a:spLocks noChangeArrowheads="1"/>
          </p:cNvSpPr>
          <p:nvPr/>
        </p:nvSpPr>
        <p:spPr bwMode="auto">
          <a:xfrm>
            <a:off x="5938838" y="3981450"/>
            <a:ext cx="2735262" cy="1512888"/>
          </a:xfrm>
          <a:prstGeom prst="rect">
            <a:avLst/>
          </a:prstGeom>
          <a:solidFill>
            <a:srgbClr val="73739F">
              <a:alpha val="30196"/>
            </a:srgbClr>
          </a:solidFill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15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15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5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11" grpId="0" animBg="1"/>
      <p:bldP spid="315411" grpId="1" animBg="1"/>
      <p:bldP spid="315412" grpId="0" animBg="1"/>
      <p:bldP spid="315412" grpId="1" animBg="1"/>
      <p:bldP spid="315413" grpId="0" animBg="1"/>
      <p:bldP spid="315413" grpId="1" animBg="1"/>
      <p:bldP spid="3154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7A80896C-D955-4719-A401-09E36FADDBA2}" type="slidenum">
              <a:rPr lang="pt-BR"/>
              <a:pPr/>
              <a:t>3</a:t>
            </a:fld>
            <a:endParaRPr lang="pt-BR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Contabilidade?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298"/>
            <a:ext cx="7772400" cy="4114800"/>
          </a:xfrm>
        </p:spPr>
        <p:txBody>
          <a:bodyPr lIns="92075" tIns="46038" rIns="92075" bIns="46038"/>
          <a:lstStyle/>
          <a:p>
            <a:pPr algn="just" eaLnBrk="1" hangingPunct="1">
              <a:buClr>
                <a:srgbClr val="3E3E5E"/>
              </a:buClr>
              <a:defRPr/>
            </a:pPr>
            <a:r>
              <a:rPr lang="pt-BR" sz="2400" kern="1200" dirty="0" smtClean="0">
                <a:solidFill>
                  <a:srgbClr val="5C5C8E"/>
                </a:solidFill>
                <a:cs typeface="Times New Roman" pitchFamily="18" charset="0"/>
              </a:rPr>
              <a:t>Sistema de informações úteis ao processo de tomada de decisão econômica e </a:t>
            </a:r>
            <a:r>
              <a:rPr lang="pt-BR" sz="2400" u="sng" kern="1200" dirty="0" smtClean="0">
                <a:solidFill>
                  <a:srgbClr val="5C5C8E"/>
                </a:solidFill>
                <a:cs typeface="Times New Roman" pitchFamily="18" charset="0"/>
              </a:rPr>
              <a:t>formação de contratos em situações de assimetria de informação, conflito de interesses e </a:t>
            </a:r>
            <a:r>
              <a:rPr lang="pt-BR" sz="2400" u="sng" kern="1200" dirty="0" smtClean="0">
                <a:solidFill>
                  <a:srgbClr val="5C5C8E"/>
                </a:solidFill>
                <a:cs typeface="Times New Roman" pitchFamily="18" charset="0"/>
              </a:rPr>
              <a:t>risco/incerteza.</a:t>
            </a:r>
            <a:endParaRPr lang="pt-BR" sz="2400" u="sng" kern="1200" dirty="0" smtClean="0">
              <a:solidFill>
                <a:srgbClr val="5C5C8E"/>
              </a:solidFill>
              <a:cs typeface="Times New Roman" pitchFamily="18" charset="0"/>
            </a:endParaRPr>
          </a:p>
          <a:p>
            <a:pPr algn="just" eaLnBrk="1" hangingPunct="1">
              <a:buClr>
                <a:srgbClr val="3E3E5E"/>
              </a:buClr>
              <a:defRPr/>
            </a:pPr>
            <a:endParaRPr lang="pt-BR" sz="24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AA961B-8C34-4098-B5DE-9F60383E7B00}" type="slidenum">
              <a:rPr lang="pt-BR"/>
              <a:pPr/>
              <a:t>30</a:t>
            </a:fld>
            <a:endParaRPr lang="pt-BR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Balanço Social </a:t>
            </a:r>
            <a:r>
              <a:rPr lang="pt-BR" smtClean="0">
                <a:solidFill>
                  <a:srgbClr val="C81A50"/>
                </a:solidFill>
              </a:rPr>
              <a:t>(DVA)</a:t>
            </a:r>
          </a:p>
        </p:txBody>
      </p:sp>
      <p:sp>
        <p:nvSpPr>
          <p:cNvPr id="107525" name="Rectangle 5" descr="Papel de seda azul"/>
          <p:cNvSpPr>
            <a:spLocks noChangeArrowheads="1"/>
          </p:cNvSpPr>
          <p:nvPr/>
        </p:nvSpPr>
        <p:spPr bwMode="auto">
          <a:xfrm>
            <a:off x="203200" y="1219200"/>
            <a:ext cx="8686800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>
                <a:solidFill>
                  <a:srgbClr val="7070A0"/>
                </a:solidFill>
                <a:cs typeface="Times New Roman" pitchFamily="18" charset="0"/>
              </a:rPr>
              <a:t>Segundo DE LUCA (1998:23), Balanço Social “É um conjunto de medidas que permite verificar a situação de uma empresa no campo social, registrar as realizações efetuadas neste campo e principalmente avaliar as relações ocorridas entre o resultado da empresa e a sociedade”. São as ações sociais da empresa.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build="p" advAuto="1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593725B-03C0-4044-88FA-9F7AE39F15BA}" type="slidenum">
              <a:rPr lang="pt-BR"/>
              <a:pPr/>
              <a:t>31</a:t>
            </a:fld>
            <a:endParaRPr lang="pt-BR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do Valor Adicionado</a:t>
            </a:r>
          </a:p>
        </p:txBody>
      </p:sp>
      <p:sp>
        <p:nvSpPr>
          <p:cNvPr id="117763" name="Rectangle 3" descr="Papel pardo"/>
          <p:cNvSpPr>
            <a:spLocks noChangeArrowheads="1"/>
          </p:cNvSpPr>
          <p:nvPr/>
        </p:nvSpPr>
        <p:spPr bwMode="auto">
          <a:xfrm>
            <a:off x="250825" y="1582738"/>
            <a:ext cx="8610600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Relatório de natureza econômica.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Evidencia a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riqueza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adicionada pela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empresa </a:t>
            </a:r>
            <a:r>
              <a:rPr lang="pt-BR" sz="2400" dirty="0">
                <a:solidFill>
                  <a:srgbClr val="7070A0"/>
                </a:solidFill>
                <a:cs typeface="Times New Roman" pitchFamily="18" charset="0"/>
              </a:rPr>
              <a:t>(quanto adicionou ao seu produto final</a:t>
            </a:r>
            <a:r>
              <a:rPr lang="pt-BR" sz="2400" dirty="0" smtClean="0">
                <a:solidFill>
                  <a:srgbClr val="7070A0"/>
                </a:solidFill>
                <a:cs typeface="Times New Roman" pitchFamily="18" charset="0"/>
              </a:rPr>
              <a:t>)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e a/o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p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roporção/valor que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retorna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desta 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riqueza aos fatores/elementos que contribuíram para 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su</a:t>
            </a:r>
            <a:r>
              <a:rPr lang="pt-BR" sz="2800" dirty="0" smtClean="0">
                <a:solidFill>
                  <a:srgbClr val="7070A0"/>
                </a:solidFill>
                <a:cs typeface="Times New Roman" pitchFamily="18" charset="0"/>
              </a:rPr>
              <a:t>a formação, </a:t>
            </a:r>
            <a:r>
              <a:rPr lang="pt-BR" sz="2800" u="sng" dirty="0">
                <a:solidFill>
                  <a:srgbClr val="7070A0"/>
                </a:solidFill>
                <a:cs typeface="Times New Roman" pitchFamily="18" charset="0"/>
              </a:rPr>
              <a:t>fatores de produção</a:t>
            </a:r>
            <a:r>
              <a:rPr lang="pt-BR" sz="2800" dirty="0">
                <a:solidFill>
                  <a:srgbClr val="7070A0"/>
                </a:solidFill>
                <a:cs typeface="Times New Roman" pitchFamily="18" charset="0"/>
              </a:rPr>
              <a:t>: </a:t>
            </a:r>
            <a:r>
              <a:rPr lang="pt-BR" sz="2800" dirty="0">
                <a:solidFill>
                  <a:srgbClr val="C81A50"/>
                </a:solidFill>
                <a:cs typeface="Times New Roman" pitchFamily="18" charset="0"/>
              </a:rPr>
              <a:t>empregados, acionistas, governos, </a:t>
            </a:r>
            <a:r>
              <a:rPr lang="pt-BR" sz="2800" dirty="0" smtClean="0">
                <a:solidFill>
                  <a:srgbClr val="C81A50"/>
                </a:solidFill>
                <a:cs typeface="Times New Roman" pitchFamily="18" charset="0"/>
              </a:rPr>
              <a:t>financiadores, retenção.</a:t>
            </a:r>
            <a:endParaRPr lang="pt-BR" sz="2800" dirty="0">
              <a:solidFill>
                <a:srgbClr val="C81A5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dvAuto="1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B3A922-AC72-43B0-93B8-2ACDA19BDADF}" type="slidenum">
              <a:rPr lang="pt-BR"/>
              <a:pPr/>
              <a:t>32</a:t>
            </a:fld>
            <a:endParaRPr lang="pt-BR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do Valor Adicionado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13634" y="2098675"/>
            <a:ext cx="4530398" cy="2895600"/>
            <a:chOff x="3014" y="1466"/>
            <a:chExt cx="2677" cy="1731"/>
          </a:xfrm>
        </p:grpSpPr>
        <p:sp>
          <p:nvSpPr>
            <p:cNvPr id="37894" name="Rectangle 4"/>
            <p:cNvSpPr>
              <a:spLocks noChangeArrowheads="1"/>
            </p:cNvSpPr>
            <p:nvPr/>
          </p:nvSpPr>
          <p:spPr bwMode="auto">
            <a:xfrm>
              <a:off x="3014" y="1466"/>
              <a:ext cx="1632" cy="1731"/>
            </a:xfrm>
            <a:prstGeom prst="rect">
              <a:avLst/>
            </a:prstGeom>
            <a:noFill/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5" name="Arc 5"/>
            <p:cNvSpPr>
              <a:spLocks/>
            </p:cNvSpPr>
            <p:nvPr/>
          </p:nvSpPr>
          <p:spPr bwMode="auto">
            <a:xfrm>
              <a:off x="3830" y="1466"/>
              <a:ext cx="587" cy="863"/>
            </a:xfrm>
            <a:custGeom>
              <a:avLst/>
              <a:gdLst>
                <a:gd name="T0" fmla="*/ 0 w 15531"/>
                <a:gd name="T1" fmla="*/ 0 h 21600"/>
                <a:gd name="T2" fmla="*/ 587 w 15531"/>
                <a:gd name="T3" fmla="*/ 263 h 21600"/>
                <a:gd name="T4" fmla="*/ 0 w 15531"/>
                <a:gd name="T5" fmla="*/ 863 h 21600"/>
                <a:gd name="T6" fmla="*/ 0 60000 65536"/>
                <a:gd name="T7" fmla="*/ 0 60000 65536"/>
                <a:gd name="T8" fmla="*/ 0 60000 65536"/>
                <a:gd name="T9" fmla="*/ 0 w 15531"/>
                <a:gd name="T10" fmla="*/ 0 h 21600"/>
                <a:gd name="T11" fmla="*/ 15531 w 155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531" h="21600" fill="none" extrusionOk="0">
                  <a:moveTo>
                    <a:pt x="-1" y="0"/>
                  </a:moveTo>
                  <a:cubicBezTo>
                    <a:pt x="5856" y="0"/>
                    <a:pt x="11461" y="2377"/>
                    <a:pt x="15531" y="6588"/>
                  </a:cubicBezTo>
                </a:path>
                <a:path w="15531" h="21600" stroke="0" extrusionOk="0">
                  <a:moveTo>
                    <a:pt x="-1" y="0"/>
                  </a:moveTo>
                  <a:cubicBezTo>
                    <a:pt x="5856" y="0"/>
                    <a:pt x="11461" y="2377"/>
                    <a:pt x="15531" y="6588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A1BD69"/>
            </a:solidFill>
            <a:ln w="7938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Arc 6"/>
            <p:cNvSpPr>
              <a:spLocks/>
            </p:cNvSpPr>
            <p:nvPr/>
          </p:nvSpPr>
          <p:spPr bwMode="auto">
            <a:xfrm>
              <a:off x="3830" y="1729"/>
              <a:ext cx="816" cy="878"/>
            </a:xfrm>
            <a:custGeom>
              <a:avLst/>
              <a:gdLst>
                <a:gd name="T0" fmla="*/ 587 w 21600"/>
                <a:gd name="T1" fmla="*/ 0 h 21987"/>
                <a:gd name="T2" fmla="*/ 772 w 21600"/>
                <a:gd name="T3" fmla="*/ 878 h 21987"/>
                <a:gd name="T4" fmla="*/ 0 w 21600"/>
                <a:gd name="T5" fmla="*/ 599 h 219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87"/>
                <a:gd name="T11" fmla="*/ 21600 w 21600"/>
                <a:gd name="T12" fmla="*/ 21987 h 219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87" fill="none" extrusionOk="0">
                  <a:moveTo>
                    <a:pt x="15531" y="-1"/>
                  </a:moveTo>
                  <a:cubicBezTo>
                    <a:pt x="19424" y="4027"/>
                    <a:pt x="21600" y="9409"/>
                    <a:pt x="21600" y="15011"/>
                  </a:cubicBezTo>
                  <a:cubicBezTo>
                    <a:pt x="21600" y="17384"/>
                    <a:pt x="21208" y="19741"/>
                    <a:pt x="20442" y="21987"/>
                  </a:cubicBezTo>
                </a:path>
                <a:path w="21600" h="21987" stroke="0" extrusionOk="0">
                  <a:moveTo>
                    <a:pt x="15531" y="-1"/>
                  </a:moveTo>
                  <a:cubicBezTo>
                    <a:pt x="19424" y="4027"/>
                    <a:pt x="21600" y="9409"/>
                    <a:pt x="21600" y="15011"/>
                  </a:cubicBezTo>
                  <a:cubicBezTo>
                    <a:pt x="21600" y="17384"/>
                    <a:pt x="21208" y="19741"/>
                    <a:pt x="20442" y="21987"/>
                  </a:cubicBezTo>
                  <a:lnTo>
                    <a:pt x="0" y="15011"/>
                  </a:lnTo>
                  <a:close/>
                </a:path>
              </a:pathLst>
            </a:custGeom>
            <a:solidFill>
              <a:srgbClr val="3694B6"/>
            </a:solidFill>
            <a:ln w="7938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Arc 7"/>
            <p:cNvSpPr>
              <a:spLocks/>
            </p:cNvSpPr>
            <p:nvPr/>
          </p:nvSpPr>
          <p:spPr bwMode="auto">
            <a:xfrm>
              <a:off x="3014" y="1729"/>
              <a:ext cx="1588" cy="1463"/>
            </a:xfrm>
            <a:custGeom>
              <a:avLst/>
              <a:gdLst>
                <a:gd name="T0" fmla="*/ 1588 w 42042"/>
                <a:gd name="T1" fmla="*/ 879 h 36625"/>
                <a:gd name="T2" fmla="*/ 230 w 42042"/>
                <a:gd name="T3" fmla="*/ 0 h 36625"/>
                <a:gd name="T4" fmla="*/ 816 w 42042"/>
                <a:gd name="T5" fmla="*/ 600 h 36625"/>
                <a:gd name="T6" fmla="*/ 0 60000 65536"/>
                <a:gd name="T7" fmla="*/ 0 60000 65536"/>
                <a:gd name="T8" fmla="*/ 0 60000 65536"/>
                <a:gd name="T9" fmla="*/ 0 w 42042"/>
                <a:gd name="T10" fmla="*/ 0 h 36625"/>
                <a:gd name="T11" fmla="*/ 42042 w 42042"/>
                <a:gd name="T12" fmla="*/ 36625 h 366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042" h="36625" fill="none" extrusionOk="0">
                  <a:moveTo>
                    <a:pt x="42042" y="22001"/>
                  </a:moveTo>
                  <a:cubicBezTo>
                    <a:pt x="39057" y="30746"/>
                    <a:pt x="30840" y="36624"/>
                    <a:pt x="21600" y="36625"/>
                  </a:cubicBezTo>
                  <a:cubicBezTo>
                    <a:pt x="9670" y="36625"/>
                    <a:pt x="0" y="26954"/>
                    <a:pt x="0" y="15025"/>
                  </a:cubicBezTo>
                  <a:cubicBezTo>
                    <a:pt x="-1" y="9417"/>
                    <a:pt x="2180" y="4029"/>
                    <a:pt x="6081" y="0"/>
                  </a:cubicBezTo>
                </a:path>
                <a:path w="42042" h="36625" stroke="0" extrusionOk="0">
                  <a:moveTo>
                    <a:pt x="42042" y="22001"/>
                  </a:moveTo>
                  <a:cubicBezTo>
                    <a:pt x="39057" y="30746"/>
                    <a:pt x="30840" y="36624"/>
                    <a:pt x="21600" y="36625"/>
                  </a:cubicBezTo>
                  <a:cubicBezTo>
                    <a:pt x="9670" y="36625"/>
                    <a:pt x="0" y="26954"/>
                    <a:pt x="0" y="15025"/>
                  </a:cubicBezTo>
                  <a:cubicBezTo>
                    <a:pt x="-1" y="9417"/>
                    <a:pt x="2180" y="4029"/>
                    <a:pt x="6081" y="0"/>
                  </a:cubicBezTo>
                  <a:lnTo>
                    <a:pt x="21600" y="15025"/>
                  </a:lnTo>
                  <a:close/>
                </a:path>
              </a:pathLst>
            </a:custGeom>
            <a:solidFill>
              <a:srgbClr val="660066"/>
            </a:solidFill>
            <a:ln w="7938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Arc 8"/>
            <p:cNvSpPr>
              <a:spLocks/>
            </p:cNvSpPr>
            <p:nvPr/>
          </p:nvSpPr>
          <p:spPr bwMode="auto">
            <a:xfrm>
              <a:off x="3244" y="1466"/>
              <a:ext cx="586" cy="863"/>
            </a:xfrm>
            <a:custGeom>
              <a:avLst/>
              <a:gdLst>
                <a:gd name="T0" fmla="*/ 0 w 15519"/>
                <a:gd name="T1" fmla="*/ 263 h 21600"/>
                <a:gd name="T2" fmla="*/ 586 w 15519"/>
                <a:gd name="T3" fmla="*/ 0 h 21600"/>
                <a:gd name="T4" fmla="*/ 586 w 15519"/>
                <a:gd name="T5" fmla="*/ 863 h 21600"/>
                <a:gd name="T6" fmla="*/ 0 60000 65536"/>
                <a:gd name="T7" fmla="*/ 0 60000 65536"/>
                <a:gd name="T8" fmla="*/ 0 60000 65536"/>
                <a:gd name="T9" fmla="*/ 0 w 15519"/>
                <a:gd name="T10" fmla="*/ 0 h 21600"/>
                <a:gd name="T11" fmla="*/ 15519 w 1551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519" h="21600" fill="none" extrusionOk="0">
                  <a:moveTo>
                    <a:pt x="0" y="6575"/>
                  </a:moveTo>
                  <a:cubicBezTo>
                    <a:pt x="4069" y="2372"/>
                    <a:pt x="9669" y="0"/>
                    <a:pt x="15518" y="0"/>
                  </a:cubicBezTo>
                </a:path>
                <a:path w="15519" h="21600" stroke="0" extrusionOk="0">
                  <a:moveTo>
                    <a:pt x="0" y="6575"/>
                  </a:moveTo>
                  <a:cubicBezTo>
                    <a:pt x="4069" y="2372"/>
                    <a:pt x="9669" y="0"/>
                    <a:pt x="15518" y="0"/>
                  </a:cubicBezTo>
                  <a:lnTo>
                    <a:pt x="15519" y="21600"/>
                  </a:lnTo>
                  <a:close/>
                </a:path>
              </a:pathLst>
            </a:custGeom>
            <a:solidFill>
              <a:srgbClr val="666699"/>
            </a:solidFill>
            <a:ln w="7938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Line 9"/>
            <p:cNvSpPr>
              <a:spLocks noChangeShapeType="1"/>
            </p:cNvSpPr>
            <p:nvPr/>
          </p:nvSpPr>
          <p:spPr bwMode="auto">
            <a:xfrm flipV="1">
              <a:off x="3830" y="1466"/>
              <a:ext cx="1" cy="863"/>
            </a:xfrm>
            <a:prstGeom prst="line">
              <a:avLst/>
            </a:prstGeom>
            <a:noFill/>
            <a:ln w="7938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4726" y="1933"/>
              <a:ext cx="658" cy="787"/>
            </a:xfrm>
            <a:prstGeom prst="rect">
              <a:avLst/>
            </a:prstGeom>
            <a:noFill/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Rectangle 11"/>
            <p:cNvSpPr>
              <a:spLocks noChangeArrowheads="1"/>
            </p:cNvSpPr>
            <p:nvPr/>
          </p:nvSpPr>
          <p:spPr bwMode="auto">
            <a:xfrm>
              <a:off x="4768" y="1989"/>
              <a:ext cx="62" cy="66"/>
            </a:xfrm>
            <a:prstGeom prst="rect">
              <a:avLst/>
            </a:prstGeom>
            <a:solidFill>
              <a:srgbClr val="A1BD69"/>
            </a:solidFill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Rectangle 12"/>
            <p:cNvSpPr>
              <a:spLocks noChangeArrowheads="1"/>
            </p:cNvSpPr>
            <p:nvPr/>
          </p:nvSpPr>
          <p:spPr bwMode="auto">
            <a:xfrm>
              <a:off x="4864" y="1948"/>
              <a:ext cx="689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pt-BR" sz="1500" b="1" dirty="0" smtClean="0">
                  <a:solidFill>
                    <a:srgbClr val="000000"/>
                  </a:solidFill>
                  <a:latin typeface="+mn-lt"/>
                </a:rPr>
                <a:t>Empregados</a:t>
              </a:r>
              <a:endParaRPr lang="pt-BR" dirty="0">
                <a:latin typeface="+mn-lt"/>
              </a:endParaRPr>
            </a:p>
          </p:txBody>
        </p:sp>
        <p:sp>
          <p:nvSpPr>
            <p:cNvPr id="37903" name="Rectangle 13"/>
            <p:cNvSpPr>
              <a:spLocks noChangeArrowheads="1"/>
            </p:cNvSpPr>
            <p:nvPr/>
          </p:nvSpPr>
          <p:spPr bwMode="auto">
            <a:xfrm>
              <a:off x="4768" y="2146"/>
              <a:ext cx="62" cy="66"/>
            </a:xfrm>
            <a:prstGeom prst="rect">
              <a:avLst/>
            </a:prstGeom>
            <a:solidFill>
              <a:srgbClr val="3694B6"/>
            </a:solidFill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Rectangle 14"/>
            <p:cNvSpPr>
              <a:spLocks noChangeArrowheads="1"/>
            </p:cNvSpPr>
            <p:nvPr/>
          </p:nvSpPr>
          <p:spPr bwMode="auto">
            <a:xfrm>
              <a:off x="4864" y="2105"/>
              <a:ext cx="310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pt-BR" sz="1500" b="1" dirty="0">
                  <a:solidFill>
                    <a:srgbClr val="000000"/>
                  </a:solidFill>
                  <a:latin typeface="+mn-lt"/>
                </a:rPr>
                <a:t>Juros</a:t>
              </a:r>
              <a:endParaRPr lang="pt-BR" dirty="0">
                <a:latin typeface="+mn-lt"/>
              </a:endParaRPr>
            </a:p>
          </p:txBody>
        </p:sp>
        <p:sp>
          <p:nvSpPr>
            <p:cNvPr id="37905" name="Rectangle 15"/>
            <p:cNvSpPr>
              <a:spLocks noChangeArrowheads="1"/>
            </p:cNvSpPr>
            <p:nvPr/>
          </p:nvSpPr>
          <p:spPr bwMode="auto">
            <a:xfrm>
              <a:off x="4768" y="2304"/>
              <a:ext cx="62" cy="66"/>
            </a:xfrm>
            <a:prstGeom prst="rect">
              <a:avLst/>
            </a:prstGeom>
            <a:solidFill>
              <a:srgbClr val="660066"/>
            </a:solidFill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Rectangle 16"/>
            <p:cNvSpPr>
              <a:spLocks noChangeArrowheads="1"/>
            </p:cNvSpPr>
            <p:nvPr/>
          </p:nvSpPr>
          <p:spPr bwMode="auto">
            <a:xfrm>
              <a:off x="4864" y="2263"/>
              <a:ext cx="467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pt-BR" sz="1500" b="1" dirty="0">
                  <a:solidFill>
                    <a:srgbClr val="000000"/>
                  </a:solidFill>
                  <a:latin typeface="+mn-lt"/>
                </a:rPr>
                <a:t>Governo</a:t>
              </a:r>
              <a:endParaRPr lang="pt-BR" dirty="0">
                <a:latin typeface="+mn-lt"/>
              </a:endParaRPr>
            </a:p>
          </p:txBody>
        </p:sp>
        <p:sp>
          <p:nvSpPr>
            <p:cNvPr id="37907" name="Rectangle 17"/>
            <p:cNvSpPr>
              <a:spLocks noChangeArrowheads="1"/>
            </p:cNvSpPr>
            <p:nvPr/>
          </p:nvSpPr>
          <p:spPr bwMode="auto">
            <a:xfrm>
              <a:off x="4768" y="2461"/>
              <a:ext cx="62" cy="66"/>
            </a:xfrm>
            <a:prstGeom prst="rect">
              <a:avLst/>
            </a:prstGeom>
            <a:solidFill>
              <a:srgbClr val="666699"/>
            </a:solidFill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Rectangle 18"/>
            <p:cNvSpPr>
              <a:spLocks noChangeArrowheads="1"/>
            </p:cNvSpPr>
            <p:nvPr/>
          </p:nvSpPr>
          <p:spPr bwMode="auto">
            <a:xfrm>
              <a:off x="4864" y="2420"/>
              <a:ext cx="575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pt-BR" sz="1500" b="1" dirty="0">
                  <a:solidFill>
                    <a:srgbClr val="000000"/>
                  </a:solidFill>
                  <a:latin typeface="+mn-lt"/>
                </a:rPr>
                <a:t>Acionistas</a:t>
              </a:r>
              <a:endParaRPr lang="pt-BR" dirty="0">
                <a:latin typeface="+mn-lt"/>
              </a:endParaRPr>
            </a:p>
          </p:txBody>
        </p:sp>
        <p:sp>
          <p:nvSpPr>
            <p:cNvPr id="37909" name="Rectangle 19"/>
            <p:cNvSpPr>
              <a:spLocks noChangeArrowheads="1"/>
            </p:cNvSpPr>
            <p:nvPr/>
          </p:nvSpPr>
          <p:spPr bwMode="auto">
            <a:xfrm>
              <a:off x="4768" y="2618"/>
              <a:ext cx="62" cy="66"/>
            </a:xfrm>
            <a:prstGeom prst="rect">
              <a:avLst/>
            </a:prstGeom>
            <a:solidFill>
              <a:srgbClr val="CBBD83"/>
            </a:solidFill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Rectangle 20"/>
            <p:cNvSpPr>
              <a:spLocks noChangeArrowheads="1"/>
            </p:cNvSpPr>
            <p:nvPr/>
          </p:nvSpPr>
          <p:spPr bwMode="auto">
            <a:xfrm>
              <a:off x="4864" y="2577"/>
              <a:ext cx="827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pt-BR" sz="1500" b="1" dirty="0" smtClean="0">
                  <a:solidFill>
                    <a:srgbClr val="000000"/>
                  </a:solidFill>
                  <a:latin typeface="+mn-lt"/>
                </a:rPr>
                <a:t>Lucros Retidos</a:t>
              </a:r>
              <a:endParaRPr lang="pt-BR" dirty="0">
                <a:latin typeface="+mn-lt"/>
              </a:endParaRPr>
            </a:p>
          </p:txBody>
        </p:sp>
      </p:grpSp>
      <p:sp>
        <p:nvSpPr>
          <p:cNvPr id="119829" name="AutoShape 21"/>
          <p:cNvSpPr>
            <a:spLocks noChangeArrowheads="1"/>
          </p:cNvSpPr>
          <p:nvPr/>
        </p:nvSpPr>
        <p:spPr bwMode="auto">
          <a:xfrm>
            <a:off x="179388" y="1412875"/>
            <a:ext cx="4419600" cy="4114800"/>
          </a:xfrm>
          <a:prstGeom prst="rightArrowCallout">
            <a:avLst>
              <a:gd name="adj1" fmla="val 25000"/>
              <a:gd name="adj2" fmla="val 25000"/>
              <a:gd name="adj3" fmla="val 17901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“admitindo o valor </a:t>
            </a:r>
            <a:r>
              <a:rPr lang="pt-BR" sz="2000" b="1" dirty="0" smtClean="0">
                <a:solidFill>
                  <a:srgbClr val="000066"/>
                </a:solidFill>
                <a:cs typeface="Times New Roman" pitchFamily="18" charset="0"/>
              </a:rPr>
              <a:t>que o</a:t>
            </a:r>
            <a:endParaRPr lang="pt-BR" sz="2000" b="1" dirty="0">
              <a:solidFill>
                <a:srgbClr val="000066"/>
              </a:solidFill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 </a:t>
            </a:r>
            <a:r>
              <a:rPr lang="pt-BR" sz="2000" b="1" dirty="0" smtClean="0">
                <a:solidFill>
                  <a:srgbClr val="000066"/>
                </a:solidFill>
                <a:cs typeface="Times New Roman" pitchFamily="18" charset="0"/>
              </a:rPr>
              <a:t>que a </a:t>
            </a: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empresa 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adiciona </a:t>
            </a:r>
            <a:r>
              <a:rPr lang="pt-BR" sz="2000" b="1" dirty="0" smtClean="0">
                <a:solidFill>
                  <a:srgbClr val="000066"/>
                </a:solidFill>
                <a:cs typeface="Times New Roman" pitchFamily="18" charset="0"/>
              </a:rPr>
              <a:t>por</a:t>
            </a:r>
            <a:endParaRPr lang="pt-BR" sz="2000" b="1" dirty="0">
              <a:solidFill>
                <a:srgbClr val="000066"/>
              </a:solidFill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pt-BR" sz="2000" b="1" dirty="0" smtClean="0">
                <a:solidFill>
                  <a:srgbClr val="000066"/>
                </a:solidFill>
                <a:cs typeface="Times New Roman" pitchFamily="18" charset="0"/>
              </a:rPr>
              <a:t>sua </a:t>
            </a: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atividade seja 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um “bolo”, 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para quem estão 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sendo distribuídas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 as fatias do bolo e de 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que tamanho são 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000066"/>
                </a:solidFill>
                <a:cs typeface="Times New Roman" pitchFamily="18" charset="0"/>
              </a:rPr>
              <a:t>estas fatias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9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7ED665-8AC4-44A6-84B1-8FF23E7E0E94}" type="slidenum">
              <a:rPr lang="pt-BR"/>
              <a:pPr/>
              <a:t>33</a:t>
            </a:fld>
            <a:endParaRPr lang="pt-BR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Importância do Balanço Social ou DVA</a:t>
            </a:r>
          </a:p>
        </p:txBody>
      </p:sp>
      <p:sp>
        <p:nvSpPr>
          <p:cNvPr id="120837" name="Rectangle 5" descr="Tela"/>
          <p:cNvSpPr>
            <a:spLocks noChangeArrowheads="1"/>
          </p:cNvSpPr>
          <p:nvPr/>
        </p:nvSpPr>
        <p:spPr bwMode="auto">
          <a:xfrm>
            <a:off x="254000" y="1320800"/>
            <a:ext cx="8610600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b="1" dirty="0">
                <a:solidFill>
                  <a:srgbClr val="7070A0"/>
                </a:solidFill>
                <a:cs typeface="Times New Roman" pitchFamily="18" charset="0"/>
              </a:rPr>
              <a:t>Às Prefeituras</a:t>
            </a:r>
            <a:r>
              <a:rPr lang="pt-BR" sz="2600" dirty="0">
                <a:solidFill>
                  <a:srgbClr val="7070A0"/>
                </a:solidFill>
                <a:cs typeface="Times New Roman" pitchFamily="18" charset="0"/>
              </a:rPr>
              <a:t> - analisar casos de incentivos fiscais.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b="1" dirty="0">
                <a:solidFill>
                  <a:srgbClr val="7070A0"/>
                </a:solidFill>
                <a:cs typeface="Times New Roman" pitchFamily="18" charset="0"/>
              </a:rPr>
              <a:t>Aos sindicatos</a:t>
            </a:r>
            <a:r>
              <a:rPr lang="pt-BR" sz="2600" dirty="0">
                <a:solidFill>
                  <a:srgbClr val="7070A0"/>
                </a:solidFill>
                <a:cs typeface="Times New Roman" pitchFamily="18" charset="0"/>
              </a:rPr>
              <a:t> - relação salário x lucro.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b="1" dirty="0">
                <a:solidFill>
                  <a:srgbClr val="7070A0"/>
                </a:solidFill>
                <a:cs typeface="Times New Roman" pitchFamily="18" charset="0"/>
              </a:rPr>
              <a:t>À sociedade em geral</a:t>
            </a:r>
            <a:r>
              <a:rPr lang="pt-BR" sz="2600" dirty="0">
                <a:solidFill>
                  <a:srgbClr val="7070A0"/>
                </a:solidFill>
                <a:cs typeface="Times New Roman" pitchFamily="18" charset="0"/>
              </a:rPr>
              <a:t> - colaboração com o bem-estar da comunidade.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b="1" dirty="0">
                <a:solidFill>
                  <a:srgbClr val="7070A0"/>
                </a:solidFill>
                <a:cs typeface="Times New Roman" pitchFamily="18" charset="0"/>
              </a:rPr>
              <a:t>Aos colaboradores</a:t>
            </a:r>
            <a:r>
              <a:rPr lang="pt-BR" sz="2600" dirty="0">
                <a:solidFill>
                  <a:srgbClr val="7070A0"/>
                </a:solidFill>
                <a:cs typeface="Times New Roman" pitchFamily="18" charset="0"/>
              </a:rPr>
              <a:t> - relação salário x lucro, treinamento, segurança.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b="1" dirty="0">
                <a:solidFill>
                  <a:srgbClr val="7070A0"/>
                </a:solidFill>
                <a:cs typeface="Times New Roman" pitchFamily="18" charset="0"/>
              </a:rPr>
              <a:t>Aos acionistas</a:t>
            </a:r>
            <a:r>
              <a:rPr lang="pt-BR" sz="2600" dirty="0">
                <a:solidFill>
                  <a:srgbClr val="7070A0"/>
                </a:solidFill>
                <a:cs typeface="Times New Roman" pitchFamily="18" charset="0"/>
              </a:rPr>
              <a:t> </a:t>
            </a:r>
            <a:r>
              <a:rPr lang="pt-BR" sz="2600" dirty="0" smtClean="0">
                <a:solidFill>
                  <a:srgbClr val="7070A0"/>
                </a:solidFill>
                <a:cs typeface="Times New Roman" pitchFamily="18" charset="0"/>
              </a:rPr>
              <a:t>– compreensão da contribuição social da empresa.</a:t>
            </a:r>
            <a:endParaRPr lang="pt-BR" sz="2600" dirty="0">
              <a:solidFill>
                <a:srgbClr val="7070A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0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0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0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build="p" advAuto="100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EA30A5-1F59-47D4-A4BC-1EBD61C58980}" type="slidenum">
              <a:rPr lang="pt-BR"/>
              <a:pPr/>
              <a:t>34</a:t>
            </a:fld>
            <a:endParaRPr lang="pt-BR"/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 do Valor Adicionado</a:t>
            </a:r>
          </a:p>
        </p:txBody>
      </p:sp>
      <p:sp>
        <p:nvSpPr>
          <p:cNvPr id="122885" name="Rectangle 5" descr="Papel pardo"/>
          <p:cNvSpPr>
            <a:spLocks noChangeArrowheads="1"/>
          </p:cNvSpPr>
          <p:nvPr/>
        </p:nvSpPr>
        <p:spPr bwMode="auto">
          <a:xfrm>
            <a:off x="304800" y="2235200"/>
            <a:ext cx="8534400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>
                <a:solidFill>
                  <a:srgbClr val="000066"/>
                </a:solidFill>
                <a:cs typeface="Times New Roman" pitchFamily="18" charset="0"/>
              </a:rPr>
              <a:t>Apuração do Valor Adicionado – VA.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>
                <a:solidFill>
                  <a:srgbClr val="000066"/>
                </a:solidFill>
                <a:cs typeface="Times New Roman" pitchFamily="18" charset="0"/>
              </a:rPr>
              <a:t>Valor Adicionado é o mesmo da economia utilizado para o cálculo do Produto Nacional Bruto – PNB ou PIB.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>
                <a:solidFill>
                  <a:srgbClr val="000066"/>
                </a:solidFill>
                <a:cs typeface="Times New Roman" pitchFamily="18" charset="0"/>
              </a:rPr>
              <a:t>Valor da produção menos os consumos intermediários (compra a outras empresas) num determinado período. </a:t>
            </a: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2960688" y="4759325"/>
            <a:ext cx="3200400" cy="1311275"/>
          </a:xfrm>
          <a:prstGeom prst="rect">
            <a:avLst/>
          </a:prstGeom>
          <a:solidFill>
            <a:srgbClr val="BCBCD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 dirty="0">
                <a:solidFill>
                  <a:srgbClr val="555599"/>
                </a:solidFill>
                <a:latin typeface="+mj-lt"/>
              </a:rPr>
              <a:t>Vendas (Produção)</a:t>
            </a:r>
          </a:p>
          <a:p>
            <a:pPr algn="ctr">
              <a:spcBef>
                <a:spcPct val="50000"/>
              </a:spcBef>
            </a:pPr>
            <a:r>
              <a:rPr lang="pt-BR" sz="2000" b="1" u="sng" dirty="0">
                <a:solidFill>
                  <a:srgbClr val="555599"/>
                </a:solidFill>
                <a:latin typeface="+mj-lt"/>
              </a:rPr>
              <a:t>(-) Compras (Consumo)</a:t>
            </a:r>
          </a:p>
          <a:p>
            <a:pPr algn="ctr">
              <a:spcBef>
                <a:spcPct val="50000"/>
              </a:spcBef>
            </a:pPr>
            <a:r>
              <a:rPr lang="pt-BR" sz="2000" b="1" dirty="0">
                <a:solidFill>
                  <a:srgbClr val="555599"/>
                </a:solidFill>
                <a:latin typeface="+mj-lt"/>
              </a:rPr>
              <a:t>Valor Adicionado</a:t>
            </a:r>
          </a:p>
        </p:txBody>
      </p:sp>
      <p:sp>
        <p:nvSpPr>
          <p:cNvPr id="122887" name="AutoShape 7"/>
          <p:cNvSpPr>
            <a:spLocks noChangeArrowheads="1"/>
          </p:cNvSpPr>
          <p:nvPr/>
        </p:nvSpPr>
        <p:spPr bwMode="auto">
          <a:xfrm>
            <a:off x="2427288" y="1270000"/>
            <a:ext cx="4267200" cy="762000"/>
          </a:xfrm>
          <a:prstGeom prst="downArrowCallout">
            <a:avLst>
              <a:gd name="adj1" fmla="val 140000"/>
              <a:gd name="adj2" fmla="val 140000"/>
              <a:gd name="adj3" fmla="val 16667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pt-BR" sz="2400" b="1">
                <a:solidFill>
                  <a:srgbClr val="7070A0"/>
                </a:solidFill>
                <a:latin typeface="Tahoma" pitchFamily="34" charset="0"/>
              </a:rPr>
              <a:t>Elaboração da DVA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8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28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28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5" grpId="0" build="p" advAuto="1000"/>
      <p:bldP spid="122886" grpId="0" build="p" animBg="1" autoUpdateAnimBg="0" advAuto="1000"/>
      <p:bldP spid="122887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8409E9B-A4E4-4AAD-9C62-C808A132E613}" type="slidenum">
              <a:rPr lang="pt-BR"/>
              <a:pPr/>
              <a:t>35</a:t>
            </a:fld>
            <a:endParaRPr lang="pt-BR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Produto Interno Bruto - PIB</a:t>
            </a:r>
          </a:p>
        </p:txBody>
      </p:sp>
      <p:sp>
        <p:nvSpPr>
          <p:cNvPr id="124931" name="Rectangle 3" descr="Papel pardo"/>
          <p:cNvSpPr>
            <a:spLocks noChangeArrowheads="1"/>
          </p:cNvSpPr>
          <p:nvPr/>
        </p:nvSpPr>
        <p:spPr bwMode="auto">
          <a:xfrm>
            <a:off x="304800" y="1981200"/>
            <a:ext cx="8534400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555599"/>
              </a:buClr>
            </a:pPr>
            <a:r>
              <a:rPr lang="pt-BR" sz="2600" b="1" dirty="0">
                <a:solidFill>
                  <a:srgbClr val="555599"/>
                </a:solidFill>
                <a:cs typeface="Times New Roman" pitchFamily="18" charset="0"/>
              </a:rPr>
              <a:t>1. Agricultura</a:t>
            </a: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600" dirty="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Transação: venda de algodão em rama para a Indústria Têxtil pó R$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1.000,00.</a:t>
            </a:r>
            <a:endParaRPr lang="pt-BR" sz="2600" dirty="0">
              <a:solidFill>
                <a:srgbClr val="555599"/>
              </a:solidFill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555599"/>
              </a:buClr>
            </a:pPr>
            <a:r>
              <a:rPr lang="pt-BR" sz="2600" b="1" dirty="0">
                <a:solidFill>
                  <a:srgbClr val="555599"/>
                </a:solidFill>
                <a:cs typeface="Times New Roman" pitchFamily="18" charset="0"/>
              </a:rPr>
              <a:t>2. Indústria Têxtil</a:t>
            </a: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600" dirty="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Transação: venda de tecido de algodão para a Indústria de Confecções por R$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1.400,00.</a:t>
            </a:r>
            <a:endParaRPr lang="pt-BR" sz="2600" dirty="0">
              <a:solidFill>
                <a:srgbClr val="555599"/>
              </a:solidFill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rgbClr val="555599"/>
              </a:buClr>
            </a:pPr>
            <a:r>
              <a:rPr lang="pt-BR" sz="2600" b="1" dirty="0">
                <a:solidFill>
                  <a:srgbClr val="555599"/>
                </a:solidFill>
                <a:cs typeface="Times New Roman" pitchFamily="18" charset="0"/>
              </a:rPr>
              <a:t>3. Indústria de Confecções</a:t>
            </a: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600" dirty="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Transações: venda de camisas para os consumidores finais por R$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1.700,00.</a:t>
            </a:r>
            <a:endParaRPr lang="pt-BR" sz="2600" dirty="0">
              <a:solidFill>
                <a:srgbClr val="555599"/>
              </a:solidFill>
              <a:cs typeface="Times New Roman" pitchFamily="18" charset="0"/>
            </a:endParaRP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1828800" y="1143000"/>
            <a:ext cx="5486400" cy="762000"/>
          </a:xfrm>
          <a:prstGeom prst="downArrowCallout">
            <a:avLst>
              <a:gd name="adj1" fmla="val 180000"/>
              <a:gd name="adj2" fmla="val 180000"/>
              <a:gd name="adj3" fmla="val 16667"/>
              <a:gd name="adj4" fmla="val 66667"/>
            </a:avLst>
          </a:prstGeom>
          <a:solidFill>
            <a:srgbClr val="BCBCD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555599"/>
                </a:solidFill>
              </a:rPr>
              <a:t>Exemplo 1 – PNB (PIB)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utoUpdateAnimBg="0" advAuto="1000"/>
      <p:bldP spid="124932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748D6-A0EF-4A02-A446-02CA668B31B8}" type="slidenum">
              <a:rPr lang="pt-BR"/>
              <a:pPr/>
              <a:t>36</a:t>
            </a:fld>
            <a:endParaRPr lang="pt-BR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Produto Interno Bruto - PIB</a:t>
            </a:r>
          </a:p>
        </p:txBody>
      </p:sp>
      <p:graphicFrame>
        <p:nvGraphicFramePr>
          <p:cNvPr id="125957" name="Group 5"/>
          <p:cNvGraphicFramePr>
            <a:graphicFrameLocks noGrp="1"/>
          </p:cNvGraphicFramePr>
          <p:nvPr/>
        </p:nvGraphicFramePr>
        <p:xfrm>
          <a:off x="225425" y="2419350"/>
          <a:ext cx="8656638" cy="3451226"/>
        </p:xfrm>
        <a:graphic>
          <a:graphicData uri="http://schemas.openxmlformats.org/drawingml/2006/table">
            <a:tbl>
              <a:tblPr/>
              <a:tblGrid>
                <a:gridCol w="2286000"/>
                <a:gridCol w="1874838"/>
                <a:gridCol w="2620962"/>
                <a:gridCol w="1874838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Unidades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Produtoras</a:t>
                      </a:r>
                      <a:endParaRPr kumimoji="0" lang="pt-B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Receita 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Venda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Custo da Matéria-prima ou Trans/Bem Interm.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</a:tr>
              <a:tr h="1382713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Agricultura</a:t>
                      </a: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Ind. Têxtil</a:t>
                      </a: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Ind. Confec.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1.000,00</a:t>
                      </a:r>
                      <a:endParaRPr kumimoji="0" lang="pt-B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1.400,00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1.700,00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1.000,00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1.400,00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1.000,00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400,00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</a:tr>
              <a:tr h="4683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Produto Nacional ou Valor Adicionado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1.700,00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5C8E"/>
                    </a:solidFill>
                  </a:tcPr>
                </a:tc>
              </a:tr>
            </a:tbl>
          </a:graphicData>
        </a:graphic>
      </p:graphicFrame>
      <p:sp>
        <p:nvSpPr>
          <p:cNvPr id="125977" name="AutoShape 25"/>
          <p:cNvSpPr>
            <a:spLocks noChangeArrowheads="1"/>
          </p:cNvSpPr>
          <p:nvPr/>
        </p:nvSpPr>
        <p:spPr bwMode="auto">
          <a:xfrm>
            <a:off x="1435100" y="1125538"/>
            <a:ext cx="6808788" cy="1163637"/>
          </a:xfrm>
          <a:prstGeom prst="downArrowCallout">
            <a:avLst>
              <a:gd name="adj1" fmla="val 146282"/>
              <a:gd name="adj2" fmla="val 146282"/>
              <a:gd name="adj3" fmla="val 16667"/>
              <a:gd name="adj4" fmla="val 66667"/>
            </a:avLst>
          </a:prstGeom>
          <a:solidFill>
            <a:srgbClr val="BCBCD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555599"/>
                </a:solidFill>
                <a:latin typeface="Tahoma" pitchFamily="34" charset="0"/>
              </a:rPr>
              <a:t>Exemplo 1 – PNB (PIB)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77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159D21-3D02-4E53-83E6-A2F6435D7407}" type="slidenum">
              <a:rPr lang="pt-BR"/>
              <a:pPr/>
              <a:t>37</a:t>
            </a:fld>
            <a:endParaRPr lang="pt-BR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Produto Interno Bruto - PIB</a:t>
            </a:r>
          </a:p>
        </p:txBody>
      </p:sp>
      <p:sp>
        <p:nvSpPr>
          <p:cNvPr id="128003" name="Rectangle 3" descr="Papel pardo"/>
          <p:cNvSpPr>
            <a:spLocks noChangeArrowheads="1"/>
          </p:cNvSpPr>
          <p:nvPr/>
        </p:nvSpPr>
        <p:spPr bwMode="auto">
          <a:xfrm>
            <a:off x="228600" y="2514600"/>
            <a:ext cx="8610600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000" b="1" i="1">
                <a:solidFill>
                  <a:srgbClr val="555599"/>
                </a:solidFill>
                <a:cs typeface="Times New Roman" pitchFamily="18" charset="0"/>
              </a:rPr>
              <a:t>Apuração do Valor Adicional:</a:t>
            </a:r>
            <a:r>
              <a:rPr lang="pt-BR" sz="2000" b="1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000" b="1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>Vendas                                                     5.300.000,</a:t>
            </a:r>
            <a:br>
              <a:rPr lang="pt-BR" sz="20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>Menos: Materiais e Serviços</a:t>
            </a:r>
            <a:br>
              <a:rPr lang="pt-BR" sz="20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>Adquiridos de Terceiros                         </a:t>
            </a:r>
            <a:r>
              <a:rPr lang="pt-BR" sz="2000" u="sng">
                <a:solidFill>
                  <a:srgbClr val="555599"/>
                </a:solidFill>
                <a:cs typeface="Times New Roman" pitchFamily="18" charset="0"/>
              </a:rPr>
              <a:t>(1.400.000,)</a:t>
            </a: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0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 b="1" i="1">
                <a:solidFill>
                  <a:srgbClr val="555599"/>
                </a:solidFill>
                <a:cs typeface="Times New Roman" pitchFamily="18" charset="0"/>
              </a:rPr>
              <a:t>VA da Atividade produtiva</a:t>
            </a: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>                    3.900.000,</a:t>
            </a:r>
            <a:br>
              <a:rPr lang="pt-BR" sz="20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 b="1" i="1">
                <a:solidFill>
                  <a:srgbClr val="555599"/>
                </a:solidFill>
                <a:cs typeface="Times New Roman" pitchFamily="18" charset="0"/>
              </a:rPr>
              <a:t>Riqueza transferida de terceiros</a:t>
            </a: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0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>Receita Financeira                                      </a:t>
            </a:r>
            <a:r>
              <a:rPr lang="pt-BR" sz="2000" u="sng">
                <a:solidFill>
                  <a:srgbClr val="555599"/>
                </a:solidFill>
                <a:cs typeface="Times New Roman" pitchFamily="18" charset="0"/>
              </a:rPr>
              <a:t>300.000,</a:t>
            </a:r>
            <a:br>
              <a:rPr lang="pt-BR" sz="2000" u="sng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 b="1" i="1">
                <a:solidFill>
                  <a:srgbClr val="555599"/>
                </a:solidFill>
                <a:cs typeface="Times New Roman" pitchFamily="18" charset="0"/>
              </a:rPr>
              <a:t>VA total dos negócios</a:t>
            </a: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>                            4.200.000,</a:t>
            </a:r>
            <a:br>
              <a:rPr lang="pt-BR" sz="20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>
                <a:solidFill>
                  <a:srgbClr val="555599"/>
                </a:solidFill>
                <a:cs typeface="Times New Roman" pitchFamily="18" charset="0"/>
              </a:rPr>
              <a:t> </a:t>
            </a:r>
            <a:br>
              <a:rPr lang="pt-BR" sz="20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000" b="1">
                <a:solidFill>
                  <a:srgbClr val="555599"/>
                </a:solidFill>
                <a:cs typeface="Times New Roman" pitchFamily="18" charset="0"/>
              </a:rPr>
              <a:t>VA  =  Valor Produção  /  Vendas  (-)  Consumo Intermediário</a:t>
            </a:r>
            <a:endParaRPr lang="pt-BR" sz="2000">
              <a:solidFill>
                <a:srgbClr val="555599"/>
              </a:solidFill>
              <a:cs typeface="Times New Roman" pitchFamily="18" charset="0"/>
            </a:endParaRPr>
          </a:p>
        </p:txBody>
      </p:sp>
      <p:sp>
        <p:nvSpPr>
          <p:cNvPr id="128004" name="AutoShape 4"/>
          <p:cNvSpPr>
            <a:spLocks noChangeArrowheads="1"/>
          </p:cNvSpPr>
          <p:nvPr/>
        </p:nvSpPr>
        <p:spPr bwMode="auto">
          <a:xfrm>
            <a:off x="1219200" y="1219200"/>
            <a:ext cx="7010400" cy="1143000"/>
          </a:xfrm>
          <a:prstGeom prst="downArrowCallout">
            <a:avLst>
              <a:gd name="adj1" fmla="val 153333"/>
              <a:gd name="adj2" fmla="val 153333"/>
              <a:gd name="adj3" fmla="val 16667"/>
              <a:gd name="adj4" fmla="val 66667"/>
            </a:avLst>
          </a:prstGeom>
          <a:solidFill>
            <a:srgbClr val="ACACC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555599"/>
                </a:solidFill>
                <a:latin typeface="Tahoma" pitchFamily="34" charset="0"/>
              </a:rPr>
              <a:t>Exemplo 1 – PNB (PIB)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 advAuto="1000"/>
      <p:bldP spid="128004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67BE6A0-CD52-4D8E-8EDB-99526C3E5CDE}" type="slidenum">
              <a:rPr lang="pt-BR"/>
              <a:pPr/>
              <a:t>38</a:t>
            </a:fld>
            <a:endParaRPr lang="pt-BR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Distribuição do Valor Adicionado</a:t>
            </a:r>
          </a:p>
        </p:txBody>
      </p:sp>
      <p:sp>
        <p:nvSpPr>
          <p:cNvPr id="129027" name="Rectangle 3" descr="Pergaminho"/>
          <p:cNvSpPr>
            <a:spLocks noChangeArrowheads="1"/>
          </p:cNvSpPr>
          <p:nvPr/>
        </p:nvSpPr>
        <p:spPr bwMode="auto">
          <a:xfrm>
            <a:off x="254000" y="1320800"/>
            <a:ext cx="8610600" cy="407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8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Aos elementos que participaram na geração da riqueza:</a:t>
            </a:r>
          </a:p>
          <a:p>
            <a:pPr marL="742950" lvl="1" indent="-285750" algn="just">
              <a:lnSpc>
                <a:spcPct val="18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000" i="1" dirty="0">
                <a:solidFill>
                  <a:srgbClr val="555599"/>
                </a:solidFill>
                <a:cs typeface="Times New Roman" pitchFamily="18" charset="0"/>
              </a:rPr>
              <a:t>Empregados, financiadores, governo, acionistas e os lucros </a:t>
            </a:r>
            <a:r>
              <a:rPr lang="pt-BR" sz="2000" i="1" dirty="0" smtClean="0">
                <a:solidFill>
                  <a:srgbClr val="555599"/>
                </a:solidFill>
                <a:cs typeface="Times New Roman" pitchFamily="18" charset="0"/>
              </a:rPr>
              <a:t>retidos.</a:t>
            </a:r>
            <a:endParaRPr lang="pt-BR" sz="2000" i="1" dirty="0">
              <a:solidFill>
                <a:srgbClr val="555599"/>
              </a:solidFill>
              <a:cs typeface="Times New Roman" pitchFamily="18" charset="0"/>
            </a:endParaRPr>
          </a:p>
          <a:p>
            <a:pPr marL="342900" indent="-342900" algn="just">
              <a:lnSpc>
                <a:spcPct val="18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Ainda não possui um modelo </a:t>
            </a: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padrão.</a:t>
            </a:r>
            <a:endParaRPr lang="pt-BR" sz="2800" dirty="0">
              <a:solidFill>
                <a:srgbClr val="555599"/>
              </a:solidFill>
              <a:cs typeface="Times New Roman" pitchFamily="18" charset="0"/>
            </a:endParaRPr>
          </a:p>
          <a:p>
            <a:pPr marL="342900" indent="-342900" algn="just">
              <a:lnSpc>
                <a:spcPct val="18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Forma mais analítica – necessidade do momento.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autoUpdateAnimBg="0" advAuto="100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DE2712-74B2-4925-B10F-057B299C3644}" type="slidenum">
              <a:rPr lang="pt-BR"/>
              <a:pPr/>
              <a:t>39</a:t>
            </a:fld>
            <a:endParaRPr lang="pt-BR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Distribuição do Valor Adicionado</a:t>
            </a:r>
          </a:p>
        </p:txBody>
      </p:sp>
      <p:sp>
        <p:nvSpPr>
          <p:cNvPr id="130051" name="Rectangle 3" descr="Papel de seda azul"/>
          <p:cNvSpPr>
            <a:spLocks noChangeArrowheads="1"/>
          </p:cNvSpPr>
          <p:nvPr/>
        </p:nvSpPr>
        <p:spPr bwMode="auto">
          <a:xfrm>
            <a:off x="215900" y="1125538"/>
            <a:ext cx="86868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200" b="1">
                <a:solidFill>
                  <a:srgbClr val="555599"/>
                </a:solidFill>
                <a:cs typeface="Times New Roman" pitchFamily="18" charset="0"/>
              </a:rPr>
              <a:t>Distribuição do Valor Adicionado:</a:t>
            </a:r>
            <a:br>
              <a:rPr lang="pt-BR" sz="2200" b="1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 b="1">
                <a:solidFill>
                  <a:srgbClr val="B3B3CD"/>
                </a:solidFill>
                <a:cs typeface="Times New Roman" pitchFamily="18" charset="0"/>
              </a:rPr>
              <a:t>Empregados</a:t>
            </a: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 </a:t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     Mão-de-obra         2.145.000,00        51,07%</a:t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 b="1">
                <a:solidFill>
                  <a:srgbClr val="B3B3CD"/>
                </a:solidFill>
                <a:cs typeface="Times New Roman" pitchFamily="18" charset="0"/>
              </a:rPr>
              <a:t>Financiadores </a:t>
            </a: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     Juros                        290.000,00	 6,91%</a:t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 b="1">
                <a:solidFill>
                  <a:srgbClr val="B3B3CD"/>
                </a:solidFill>
                <a:cs typeface="Times New Roman" pitchFamily="18" charset="0"/>
              </a:rPr>
              <a:t>Governo</a:t>
            </a: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     Impostos                  950.000,00        22,62%</a:t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 b="1">
                <a:solidFill>
                  <a:srgbClr val="B3B3CD"/>
                </a:solidFill>
                <a:cs typeface="Times New Roman" pitchFamily="18" charset="0"/>
              </a:rPr>
              <a:t>Acionistas</a:t>
            </a: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     Dividendos                90.000,00          4,52%</a:t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Lucros Retidos             </a:t>
            </a:r>
            <a:r>
              <a:rPr lang="pt-BR" sz="2200" u="sng">
                <a:solidFill>
                  <a:srgbClr val="555599"/>
                </a:solidFill>
                <a:cs typeface="Times New Roman" pitchFamily="18" charset="0"/>
              </a:rPr>
              <a:t>625.000,00</a:t>
            </a: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       </a:t>
            </a:r>
            <a:r>
              <a:rPr lang="pt-BR" sz="2200" u="sng">
                <a:solidFill>
                  <a:srgbClr val="555599"/>
                </a:solidFill>
                <a:cs typeface="Times New Roman" pitchFamily="18" charset="0"/>
              </a:rPr>
              <a:t>14,88%</a:t>
            </a: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/>
            </a:r>
            <a:br>
              <a:rPr lang="pt-BR" sz="220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200">
                <a:solidFill>
                  <a:srgbClr val="555599"/>
                </a:solidFill>
                <a:cs typeface="Times New Roman" pitchFamily="18" charset="0"/>
              </a:rPr>
              <a:t>                                    4.200.000,00      100,00%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 advAuto="1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7DC259D1-E2BB-4E8C-827C-331CBF6325AD}" type="slidenum">
              <a:rPr lang="pt-BR"/>
              <a:pPr/>
              <a:t>4</a:t>
            </a:fld>
            <a:endParaRPr lang="pt-B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Processo Contábil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8736"/>
            <a:ext cx="7772400" cy="4114800"/>
          </a:xfrm>
        </p:spPr>
        <p:txBody>
          <a:bodyPr lIns="92075" tIns="46038" rIns="92075" bIns="46038"/>
          <a:lstStyle/>
          <a:p>
            <a:pPr marL="742950" lvl="2" indent="-342900" algn="just" eaLnBrk="1" hangingPunct="1"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Reconhecimento</a:t>
            </a:r>
            <a:endParaRPr lang="pt-BR" kern="1200" dirty="0" smtClean="0">
              <a:solidFill>
                <a:srgbClr val="5C5C8E"/>
              </a:solidFill>
              <a:ea typeface="+mn-ea"/>
              <a:cs typeface="Times New Roman" pitchFamily="18" charset="0"/>
            </a:endParaRPr>
          </a:p>
          <a:p>
            <a:pPr marL="742950" lvl="2" indent="-342900" algn="just" eaLnBrk="1" hangingPunct="1"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Mensuração</a:t>
            </a:r>
          </a:p>
          <a:p>
            <a:pPr marL="742950" lvl="2" indent="-342900" algn="just" eaLnBrk="1" hangingPunct="1"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Evidenciação</a:t>
            </a:r>
          </a:p>
          <a:p>
            <a:pPr marL="742950" lvl="2" indent="-342900" algn="just" eaLnBrk="1" hangingPunct="1">
              <a:buClr>
                <a:srgbClr val="3E3E5E"/>
              </a:buClr>
              <a:buFont typeface="Arial" pitchFamily="34" charset="0"/>
              <a:buChar char="−"/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Método das Partidas Dobradas</a:t>
            </a:r>
          </a:p>
          <a:p>
            <a:pPr algn="just" eaLnBrk="1" hangingPunct="1">
              <a:buClr>
                <a:srgbClr val="3E3E5E"/>
              </a:buClr>
              <a:defRPr/>
            </a:pPr>
            <a:endParaRPr lang="pt-BR" sz="24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6D329D2-B38C-4E56-AF09-D521EA1CB54F}" type="slidenum">
              <a:rPr lang="pt-BR"/>
              <a:pPr/>
              <a:t>40</a:t>
            </a:fld>
            <a:endParaRPr lang="pt-BR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Balanço Social na França</a:t>
            </a:r>
          </a:p>
        </p:txBody>
      </p:sp>
      <p:sp>
        <p:nvSpPr>
          <p:cNvPr id="131075" name="Rectangle 3" descr="Papel jornal"/>
          <p:cNvSpPr>
            <a:spLocks noChangeArrowheads="1"/>
          </p:cNvSpPr>
          <p:nvPr/>
        </p:nvSpPr>
        <p:spPr bwMode="auto">
          <a:xfrm>
            <a:off x="228600" y="1371600"/>
            <a:ext cx="86868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Deve fornecer informações  dos seguintes aspectos: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Emprego.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Pacotes de benefícios.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Proteção à saúde e à segurança.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Outras condições de trabalho.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Treinamento de funcionários.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Relações industriais.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>
                <a:solidFill>
                  <a:srgbClr val="555599"/>
                </a:solidFill>
                <a:cs typeface="Times New Roman" pitchFamily="18" charset="0"/>
              </a:rPr>
              <a:t>Alojamento e transporte.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 advAuto="100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51D727-2EBB-42B7-B5BB-38C514813F40}" type="slidenum">
              <a:rPr lang="pt-BR"/>
              <a:pPr/>
              <a:t>41</a:t>
            </a:fld>
            <a:endParaRPr lang="pt-BR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125" y="217488"/>
            <a:ext cx="7773988" cy="1143000"/>
          </a:xfrm>
        </p:spPr>
        <p:txBody>
          <a:bodyPr/>
          <a:lstStyle/>
          <a:p>
            <a:pPr eaLnBrk="1" hangingPunct="1"/>
            <a:r>
              <a:rPr lang="pt-BR" smtClean="0"/>
              <a:t>Algumas Empresas Aleatórias por País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636588" y="1825625"/>
            <a:ext cx="7531100" cy="3384550"/>
          </a:xfrm>
          <a:prstGeom prst="rect">
            <a:avLst/>
          </a:prstGeom>
          <a:solidFill>
            <a:srgbClr val="8181AB"/>
          </a:solidFill>
          <a:ln w="12700" algn="ctr">
            <a:solidFill>
              <a:srgbClr val="50507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693738" y="191611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Salários</a:t>
            </a: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617538" y="1412875"/>
            <a:ext cx="7566025" cy="400050"/>
          </a:xfrm>
          <a:prstGeom prst="rect">
            <a:avLst/>
          </a:prstGeom>
          <a:solidFill>
            <a:srgbClr val="6666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969963" y="1443038"/>
            <a:ext cx="1119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>
                <a:solidFill>
                  <a:schemeClr val="bg1"/>
                </a:solidFill>
              </a:rPr>
              <a:t>Países</a:t>
            </a:r>
          </a:p>
        </p:txBody>
      </p:sp>
      <p:sp>
        <p:nvSpPr>
          <p:cNvPr id="47112" name="Text Box 7"/>
          <p:cNvSpPr txBox="1">
            <a:spLocks noChangeArrowheads="1"/>
          </p:cNvSpPr>
          <p:nvPr/>
        </p:nvSpPr>
        <p:spPr bwMode="auto">
          <a:xfrm>
            <a:off x="701675" y="2489200"/>
            <a:ext cx="1187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Acionistas</a:t>
            </a:r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706438" y="3062288"/>
            <a:ext cx="7683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Juros</a:t>
            </a:r>
          </a:p>
        </p:txBody>
      </p:sp>
      <p:sp>
        <p:nvSpPr>
          <p:cNvPr id="47114" name="Text Box 9"/>
          <p:cNvSpPr txBox="1">
            <a:spLocks noChangeArrowheads="1"/>
          </p:cNvSpPr>
          <p:nvPr/>
        </p:nvSpPr>
        <p:spPr bwMode="auto">
          <a:xfrm>
            <a:off x="746125" y="3625850"/>
            <a:ext cx="955675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Tributos</a:t>
            </a:r>
          </a:p>
        </p:txBody>
      </p:sp>
      <p:sp>
        <p:nvSpPr>
          <p:cNvPr id="47115" name="Text Box 10"/>
          <p:cNvSpPr txBox="1">
            <a:spLocks noChangeArrowheads="1"/>
          </p:cNvSpPr>
          <p:nvPr/>
        </p:nvSpPr>
        <p:spPr bwMode="auto">
          <a:xfrm>
            <a:off x="769938" y="4191000"/>
            <a:ext cx="1622425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Reinvestimento</a:t>
            </a:r>
          </a:p>
        </p:txBody>
      </p:sp>
      <p:sp>
        <p:nvSpPr>
          <p:cNvPr id="47116" name="Text Box 11"/>
          <p:cNvSpPr txBox="1">
            <a:spLocks noChangeArrowheads="1"/>
          </p:cNvSpPr>
          <p:nvPr/>
        </p:nvSpPr>
        <p:spPr bwMode="auto">
          <a:xfrm>
            <a:off x="723900" y="4756150"/>
            <a:ext cx="998538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TOTAL</a:t>
            </a:r>
          </a:p>
        </p:txBody>
      </p:sp>
      <p:sp>
        <p:nvSpPr>
          <p:cNvPr id="47117" name="Text Box 12"/>
          <p:cNvSpPr txBox="1">
            <a:spLocks noChangeArrowheads="1"/>
          </p:cNvSpPr>
          <p:nvPr/>
        </p:nvSpPr>
        <p:spPr bwMode="auto">
          <a:xfrm>
            <a:off x="2406650" y="1443038"/>
            <a:ext cx="1409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>
                <a:solidFill>
                  <a:schemeClr val="bg1"/>
                </a:solidFill>
              </a:rPr>
              <a:t>Alemanha</a:t>
            </a:r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4017963" y="1441450"/>
            <a:ext cx="1092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>
                <a:solidFill>
                  <a:schemeClr val="bg1"/>
                </a:solidFill>
              </a:rPr>
              <a:t>França</a:t>
            </a: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5510213" y="1439863"/>
            <a:ext cx="974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>
                <a:solidFill>
                  <a:schemeClr val="bg1"/>
                </a:solidFill>
              </a:rPr>
              <a:t>EUA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7016750" y="1438275"/>
            <a:ext cx="828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>
                <a:solidFill>
                  <a:schemeClr val="bg1"/>
                </a:solidFill>
              </a:rPr>
              <a:t>Brasil</a:t>
            </a:r>
          </a:p>
        </p:txBody>
      </p:sp>
      <p:sp>
        <p:nvSpPr>
          <p:cNvPr id="47121" name="Line 16"/>
          <p:cNvSpPr>
            <a:spLocks noChangeShapeType="1"/>
          </p:cNvSpPr>
          <p:nvPr/>
        </p:nvSpPr>
        <p:spPr bwMode="auto">
          <a:xfrm>
            <a:off x="638175" y="2368550"/>
            <a:ext cx="75311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7"/>
          <p:cNvSpPr>
            <a:spLocks noChangeShapeType="1"/>
          </p:cNvSpPr>
          <p:nvPr/>
        </p:nvSpPr>
        <p:spPr bwMode="auto">
          <a:xfrm>
            <a:off x="3833813" y="1408113"/>
            <a:ext cx="0" cy="3759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18"/>
          <p:cNvSpPr>
            <a:spLocks noChangeShapeType="1"/>
          </p:cNvSpPr>
          <p:nvPr/>
        </p:nvSpPr>
        <p:spPr bwMode="auto">
          <a:xfrm>
            <a:off x="2406650" y="1406525"/>
            <a:ext cx="0" cy="3759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19"/>
          <p:cNvSpPr>
            <a:spLocks noChangeShapeType="1"/>
          </p:cNvSpPr>
          <p:nvPr/>
        </p:nvSpPr>
        <p:spPr bwMode="auto">
          <a:xfrm>
            <a:off x="5297488" y="1420813"/>
            <a:ext cx="0" cy="377348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20"/>
          <p:cNvSpPr>
            <a:spLocks noChangeShapeType="1"/>
          </p:cNvSpPr>
          <p:nvPr/>
        </p:nvSpPr>
        <p:spPr bwMode="auto">
          <a:xfrm>
            <a:off x="6732588" y="1419225"/>
            <a:ext cx="0" cy="3759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1"/>
          <p:cNvSpPr>
            <a:spLocks noChangeShapeType="1"/>
          </p:cNvSpPr>
          <p:nvPr/>
        </p:nvSpPr>
        <p:spPr bwMode="auto">
          <a:xfrm>
            <a:off x="636588" y="2949575"/>
            <a:ext cx="75311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2"/>
          <p:cNvSpPr>
            <a:spLocks noChangeShapeType="1"/>
          </p:cNvSpPr>
          <p:nvPr/>
        </p:nvSpPr>
        <p:spPr bwMode="auto">
          <a:xfrm>
            <a:off x="635000" y="3513138"/>
            <a:ext cx="75311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3"/>
          <p:cNvSpPr>
            <a:spLocks noChangeShapeType="1"/>
          </p:cNvSpPr>
          <p:nvPr/>
        </p:nvSpPr>
        <p:spPr bwMode="auto">
          <a:xfrm>
            <a:off x="633413" y="4092575"/>
            <a:ext cx="75311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Line 24"/>
          <p:cNvSpPr>
            <a:spLocks noChangeShapeType="1"/>
          </p:cNvSpPr>
          <p:nvPr/>
        </p:nvSpPr>
        <p:spPr bwMode="auto">
          <a:xfrm>
            <a:off x="630238" y="4657725"/>
            <a:ext cx="75311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2563813" y="1914525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79,3%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2565400" y="248761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0,7%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2578100" y="306546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1,9%</a:t>
            </a: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2619375" y="363061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14,5%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2601913" y="4194175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3,6%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2576513" y="4743450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100%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3997325" y="474186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100%</a:t>
            </a: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5475288" y="4752975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100%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6910388" y="4751388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100%</a:t>
            </a:r>
          </a:p>
        </p:txBody>
      </p:sp>
      <p:sp>
        <p:nvSpPr>
          <p:cNvPr id="47139" name="Text Box 34"/>
          <p:cNvSpPr txBox="1">
            <a:spLocks noChangeArrowheads="1"/>
          </p:cNvSpPr>
          <p:nvPr/>
        </p:nvSpPr>
        <p:spPr bwMode="auto">
          <a:xfrm>
            <a:off x="4013200" y="1911350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61,3%</a:t>
            </a:r>
          </a:p>
        </p:txBody>
      </p:sp>
      <p:sp>
        <p:nvSpPr>
          <p:cNvPr id="47140" name="Text Box 35"/>
          <p:cNvSpPr txBox="1">
            <a:spLocks noChangeArrowheads="1"/>
          </p:cNvSpPr>
          <p:nvPr/>
        </p:nvSpPr>
        <p:spPr bwMode="auto">
          <a:xfrm>
            <a:off x="4014788" y="2484438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5,6%</a:t>
            </a:r>
          </a:p>
        </p:txBody>
      </p:sp>
      <p:sp>
        <p:nvSpPr>
          <p:cNvPr id="47141" name="Text Box 36"/>
          <p:cNvSpPr txBox="1">
            <a:spLocks noChangeArrowheads="1"/>
          </p:cNvSpPr>
          <p:nvPr/>
        </p:nvSpPr>
        <p:spPr bwMode="auto">
          <a:xfrm>
            <a:off x="4027488" y="3062288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6,1%</a:t>
            </a:r>
          </a:p>
        </p:txBody>
      </p:sp>
      <p:sp>
        <p:nvSpPr>
          <p:cNvPr id="47142" name="Text Box 37"/>
          <p:cNvSpPr txBox="1">
            <a:spLocks noChangeArrowheads="1"/>
          </p:cNvSpPr>
          <p:nvPr/>
        </p:nvSpPr>
        <p:spPr bwMode="auto">
          <a:xfrm>
            <a:off x="4068763" y="3627438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6,1%</a:t>
            </a:r>
          </a:p>
        </p:txBody>
      </p:sp>
      <p:sp>
        <p:nvSpPr>
          <p:cNvPr id="47143" name="Text Box 38"/>
          <p:cNvSpPr txBox="1">
            <a:spLocks noChangeArrowheads="1"/>
          </p:cNvSpPr>
          <p:nvPr/>
        </p:nvSpPr>
        <p:spPr bwMode="auto">
          <a:xfrm>
            <a:off x="4051300" y="4191000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21,9%</a:t>
            </a:r>
          </a:p>
        </p:txBody>
      </p:sp>
      <p:sp>
        <p:nvSpPr>
          <p:cNvPr id="47144" name="Text Box 39"/>
          <p:cNvSpPr txBox="1">
            <a:spLocks noChangeArrowheads="1"/>
          </p:cNvSpPr>
          <p:nvPr/>
        </p:nvSpPr>
        <p:spPr bwMode="auto">
          <a:xfrm>
            <a:off x="5462588" y="190976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51,0%</a:t>
            </a:r>
          </a:p>
        </p:txBody>
      </p:sp>
      <p:sp>
        <p:nvSpPr>
          <p:cNvPr id="47145" name="Text Box 40"/>
          <p:cNvSpPr txBox="1">
            <a:spLocks noChangeArrowheads="1"/>
          </p:cNvSpPr>
          <p:nvPr/>
        </p:nvSpPr>
        <p:spPr bwMode="auto">
          <a:xfrm>
            <a:off x="5464175" y="2482850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15,0%</a:t>
            </a:r>
          </a:p>
        </p:txBody>
      </p:sp>
      <p:sp>
        <p:nvSpPr>
          <p:cNvPr id="47146" name="Text Box 41"/>
          <p:cNvSpPr txBox="1">
            <a:spLocks noChangeArrowheads="1"/>
          </p:cNvSpPr>
          <p:nvPr/>
        </p:nvSpPr>
        <p:spPr bwMode="auto">
          <a:xfrm>
            <a:off x="5476875" y="3060700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9,0%</a:t>
            </a:r>
          </a:p>
        </p:txBody>
      </p:sp>
      <p:sp>
        <p:nvSpPr>
          <p:cNvPr id="47147" name="Text Box 42"/>
          <p:cNvSpPr txBox="1">
            <a:spLocks noChangeArrowheads="1"/>
          </p:cNvSpPr>
          <p:nvPr/>
        </p:nvSpPr>
        <p:spPr bwMode="auto">
          <a:xfrm>
            <a:off x="5518150" y="3625850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16,0%</a:t>
            </a:r>
          </a:p>
        </p:txBody>
      </p:sp>
      <p:sp>
        <p:nvSpPr>
          <p:cNvPr id="47148" name="Text Box 43"/>
          <p:cNvSpPr txBox="1">
            <a:spLocks noChangeArrowheads="1"/>
          </p:cNvSpPr>
          <p:nvPr/>
        </p:nvSpPr>
        <p:spPr bwMode="auto">
          <a:xfrm>
            <a:off x="5500688" y="418941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 9,0%</a:t>
            </a:r>
          </a:p>
        </p:txBody>
      </p:sp>
      <p:sp>
        <p:nvSpPr>
          <p:cNvPr id="47149" name="Text Box 44"/>
          <p:cNvSpPr txBox="1">
            <a:spLocks noChangeArrowheads="1"/>
          </p:cNvSpPr>
          <p:nvPr/>
        </p:nvSpPr>
        <p:spPr bwMode="auto">
          <a:xfrm>
            <a:off x="6883400" y="1908175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21,0%</a:t>
            </a:r>
          </a:p>
        </p:txBody>
      </p:sp>
      <p:sp>
        <p:nvSpPr>
          <p:cNvPr id="47150" name="Text Box 45"/>
          <p:cNvSpPr txBox="1">
            <a:spLocks noChangeArrowheads="1"/>
          </p:cNvSpPr>
          <p:nvPr/>
        </p:nvSpPr>
        <p:spPr bwMode="auto">
          <a:xfrm>
            <a:off x="6884988" y="248126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 5,9%</a:t>
            </a:r>
          </a:p>
        </p:txBody>
      </p:sp>
      <p:sp>
        <p:nvSpPr>
          <p:cNvPr id="47151" name="Text Box 46"/>
          <p:cNvSpPr txBox="1">
            <a:spLocks noChangeArrowheads="1"/>
          </p:cNvSpPr>
          <p:nvPr/>
        </p:nvSpPr>
        <p:spPr bwMode="auto">
          <a:xfrm>
            <a:off x="6897688" y="305911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20,0%</a:t>
            </a:r>
          </a:p>
        </p:txBody>
      </p:sp>
      <p:sp>
        <p:nvSpPr>
          <p:cNvPr id="47152" name="Text Box 47"/>
          <p:cNvSpPr txBox="1">
            <a:spLocks noChangeArrowheads="1"/>
          </p:cNvSpPr>
          <p:nvPr/>
        </p:nvSpPr>
        <p:spPr bwMode="auto">
          <a:xfrm>
            <a:off x="6938963" y="3624263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49,4%</a:t>
            </a:r>
          </a:p>
        </p:txBody>
      </p:sp>
      <p:sp>
        <p:nvSpPr>
          <p:cNvPr id="47153" name="Text Box 48"/>
          <p:cNvSpPr txBox="1">
            <a:spLocks noChangeArrowheads="1"/>
          </p:cNvSpPr>
          <p:nvPr/>
        </p:nvSpPr>
        <p:spPr bwMode="auto">
          <a:xfrm>
            <a:off x="6921500" y="4187825"/>
            <a:ext cx="10604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pt-BR" sz="1600">
                <a:solidFill>
                  <a:schemeClr val="bg1"/>
                </a:solidFill>
              </a:rPr>
              <a:t>    3,7%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3337F-0E9A-4BFC-BE26-647EB83C674C}" type="slidenum">
              <a:rPr lang="pt-BR"/>
              <a:pPr/>
              <a:t>42</a:t>
            </a:fld>
            <a:endParaRPr lang="pt-BR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Informações Complementares</a:t>
            </a:r>
          </a:p>
        </p:txBody>
      </p:sp>
      <p:sp>
        <p:nvSpPr>
          <p:cNvPr id="132099" name="Rectangle 3" descr="Papel pardo"/>
          <p:cNvSpPr>
            <a:spLocks noChangeArrowheads="1"/>
          </p:cNvSpPr>
          <p:nvPr/>
        </p:nvSpPr>
        <p:spPr bwMode="auto">
          <a:xfrm>
            <a:off x="254000" y="1409700"/>
            <a:ext cx="86106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24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3200" b="1">
                <a:solidFill>
                  <a:srgbClr val="555599"/>
                </a:solidFill>
                <a:cs typeface="Times New Roman" pitchFamily="18" charset="0"/>
              </a:rPr>
              <a:t>Notas Explicativas, Demonstrações e Quadros Complementares, Parecer da Auditoria e Relatório da Administração.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 advAuto="100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C587C8B6-F84E-41D2-98EE-A3F4BE3A12CB}" type="slidenum">
              <a:rPr lang="pt-BR"/>
              <a:pPr/>
              <a:t>43</a:t>
            </a:fld>
            <a:endParaRPr lang="pt-BR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Notas Explicativas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8750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Parte Integrante das Demonstrações </a:t>
            </a: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Contábeis.</a:t>
            </a:r>
            <a:endParaRPr lang="pt-BR" sz="2800" kern="1200" dirty="0" smtClean="0">
              <a:solidFill>
                <a:srgbClr val="555599"/>
              </a:solidFill>
              <a:latin typeface="Arial" charset="0"/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Detalhamento de Algumas </a:t>
            </a: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Contas.</a:t>
            </a:r>
            <a:endParaRPr lang="pt-BR" sz="2800" kern="1200" dirty="0" smtClean="0">
              <a:solidFill>
                <a:srgbClr val="555599"/>
              </a:solidFill>
              <a:latin typeface="Arial" charset="0"/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Práticas Contábeis </a:t>
            </a: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Adotadas.</a:t>
            </a:r>
            <a:endParaRPr lang="pt-BR" sz="2800" kern="1200" dirty="0" smtClean="0">
              <a:solidFill>
                <a:srgbClr val="555599"/>
              </a:solidFill>
              <a:latin typeface="Arial" charset="0"/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Critérios de </a:t>
            </a: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Avaliação.</a:t>
            </a:r>
            <a:endParaRPr lang="pt-BR" sz="2800" kern="1200" dirty="0" smtClean="0">
              <a:solidFill>
                <a:srgbClr val="555599"/>
              </a:solidFill>
              <a:latin typeface="Arial" charset="0"/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800" kern="1200" dirty="0" smtClean="0">
                <a:solidFill>
                  <a:srgbClr val="555599"/>
                </a:solidFill>
                <a:latin typeface="Arial" charset="0"/>
                <a:cs typeface="Times New Roman" pitchFamily="18" charset="0"/>
              </a:rPr>
              <a:t>Derivativos.</a:t>
            </a:r>
            <a:endParaRPr lang="pt-BR" sz="2800" kern="1200" dirty="0" smtClean="0">
              <a:solidFill>
                <a:srgbClr val="555599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FAB172-D43C-472F-A9F8-211E19F555E7}" type="slidenum">
              <a:rPr lang="pt-BR"/>
              <a:pPr/>
              <a:t>44</a:t>
            </a:fld>
            <a:endParaRPr lang="pt-BR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Notas Explicativas</a:t>
            </a: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254000" y="1339850"/>
            <a:ext cx="86106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São elaboradas para esclarecer situa</a:t>
            </a:r>
            <a:r>
              <a:rPr lang="pt-BR" sz="2800" dirty="0">
                <a:solidFill>
                  <a:srgbClr val="555599"/>
                </a:solidFill>
                <a:latin typeface="Tahoma" pitchFamily="34" charset="0"/>
                <a:cs typeface="Times New Roman" pitchFamily="18" charset="0"/>
              </a:rPr>
              <a:t>ç</a:t>
            </a: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ões que não puderam ser evidenciadas nas Demonstra</a:t>
            </a:r>
            <a:r>
              <a:rPr lang="pt-BR" sz="2800" dirty="0">
                <a:solidFill>
                  <a:srgbClr val="555599"/>
                </a:solidFill>
                <a:latin typeface="Tahoma" pitchFamily="34" charset="0"/>
                <a:cs typeface="Times New Roman" pitchFamily="18" charset="0"/>
              </a:rPr>
              <a:t>ç</a:t>
            </a: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ões Financeiras, mas que são fundamentais aos usu</a:t>
            </a:r>
            <a:r>
              <a:rPr lang="pt-BR" sz="2800" dirty="0">
                <a:solidFill>
                  <a:srgbClr val="555599"/>
                </a:solidFill>
                <a:latin typeface="Tahoma" pitchFamily="34" charset="0"/>
                <a:cs typeface="Times New Roman" pitchFamily="18" charset="0"/>
              </a:rPr>
              <a:t>á</a:t>
            </a: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rios para an</a:t>
            </a:r>
            <a:r>
              <a:rPr lang="pt-BR" sz="2800" dirty="0">
                <a:solidFill>
                  <a:srgbClr val="555599"/>
                </a:solidFill>
                <a:latin typeface="Tahoma" pitchFamily="34" charset="0"/>
                <a:cs typeface="Times New Roman" pitchFamily="18" charset="0"/>
              </a:rPr>
              <a:t>á</a:t>
            </a: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lise destas.</a:t>
            </a:r>
          </a:p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Exemplo</a:t>
            </a: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: No Passivo consta uma d</a:t>
            </a:r>
            <a:r>
              <a:rPr lang="pt-BR" sz="2800" dirty="0">
                <a:solidFill>
                  <a:srgbClr val="555599"/>
                </a:solidFill>
                <a:latin typeface="Tahoma" pitchFamily="34" charset="0"/>
                <a:cs typeface="Times New Roman" pitchFamily="18" charset="0"/>
              </a:rPr>
              <a:t>í</a:t>
            </a: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vida. </a:t>
            </a: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Na </a:t>
            </a: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Nota Explicativa serão indicados prazo</a:t>
            </a:r>
            <a:r>
              <a:rPr lang="pt-BR" sz="2800" dirty="0">
                <a:solidFill>
                  <a:srgbClr val="555599"/>
                </a:solidFill>
                <a:cs typeface="Times New Roman" pitchFamily="18" charset="0"/>
              </a:rPr>
              <a:t>, taxa de juros, garantias oferecidas, credores ....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 advAuto="100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BB41DA-E5C2-4EF7-BEDE-FD9C785BE719}" type="slidenum">
              <a:rPr lang="pt-BR"/>
              <a:pPr/>
              <a:t>45</a:t>
            </a:fld>
            <a:endParaRPr lang="pt-BR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Notas Explicativas</a:t>
            </a:r>
          </a:p>
        </p:txBody>
      </p:sp>
      <p:sp>
        <p:nvSpPr>
          <p:cNvPr id="135171" name="Rectangle 3" descr="Papel pardo"/>
          <p:cNvSpPr>
            <a:spLocks noChangeArrowheads="1"/>
          </p:cNvSpPr>
          <p:nvPr/>
        </p:nvSpPr>
        <p:spPr bwMode="auto">
          <a:xfrm>
            <a:off x="304800" y="2133600"/>
            <a:ext cx="85344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21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3000" b="1" dirty="0">
                <a:solidFill>
                  <a:srgbClr val="555599"/>
                </a:solidFill>
                <a:cs typeface="Times New Roman" pitchFamily="18" charset="0"/>
              </a:rPr>
              <a:t>a) Principais critérios de avaliação</a:t>
            </a:r>
          </a:p>
          <a:p>
            <a:pPr marL="742950" lvl="1" indent="-285750">
              <a:lnSpc>
                <a:spcPct val="2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Estoques </a:t>
            </a:r>
            <a:r>
              <a:rPr lang="pt-BR" b="1" dirty="0">
                <a:solidFill>
                  <a:srgbClr val="555599"/>
                </a:solidFill>
                <a:cs typeface="Times New Roman" pitchFamily="18" charset="0"/>
              </a:rPr>
              <a:t>(Média, PEPS, UEPS, ...)</a:t>
            </a:r>
          </a:p>
          <a:p>
            <a:pPr marL="742950" lvl="1" indent="-285750">
              <a:lnSpc>
                <a:spcPct val="2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Depreciação/Exaustão/Amortização</a:t>
            </a:r>
          </a:p>
          <a:p>
            <a:pPr marL="742950" lvl="1" indent="-285750">
              <a:lnSpc>
                <a:spcPct val="210000"/>
              </a:lnSpc>
              <a:spcBef>
                <a:spcPct val="20000"/>
              </a:spcBef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Provisão </a:t>
            </a:r>
            <a:r>
              <a:rPr lang="pt-BR" b="1" dirty="0">
                <a:solidFill>
                  <a:srgbClr val="555599"/>
                </a:solidFill>
                <a:cs typeface="Times New Roman" pitchFamily="18" charset="0"/>
              </a:rPr>
              <a:t>(Provisão para Devedores Duvidosos)</a:t>
            </a:r>
            <a:endParaRPr lang="pt-BR" sz="2600" b="1" dirty="0">
              <a:solidFill>
                <a:srgbClr val="555599"/>
              </a:solidFill>
              <a:cs typeface="Times New Roman" pitchFamily="18" charset="0"/>
            </a:endParaRPr>
          </a:p>
        </p:txBody>
      </p:sp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838200" y="1295400"/>
            <a:ext cx="7543800" cy="990600"/>
          </a:xfrm>
          <a:prstGeom prst="downArrowCallout">
            <a:avLst>
              <a:gd name="adj1" fmla="val 190385"/>
              <a:gd name="adj2" fmla="val 190385"/>
              <a:gd name="adj3" fmla="val 16667"/>
              <a:gd name="adj4" fmla="val 66667"/>
            </a:avLst>
          </a:prstGeom>
          <a:solidFill>
            <a:srgbClr val="5555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Notas que devem ser </a:t>
            </a:r>
            <a:r>
              <a:rPr lang="pt-BR" sz="2400" b="1" dirty="0" smtClean="0">
                <a:solidFill>
                  <a:schemeClr val="bg1"/>
                </a:solidFill>
              </a:rPr>
              <a:t>incluídas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 advAuto="1000"/>
      <p:bldP spid="135172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CBA4CA-FCD5-4C7F-9524-74801E14A7D5}" type="slidenum">
              <a:rPr lang="pt-BR"/>
              <a:pPr/>
              <a:t>46</a:t>
            </a:fld>
            <a:endParaRPr lang="pt-BR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Notas Explicativas</a:t>
            </a:r>
          </a:p>
        </p:txBody>
      </p:sp>
      <p:sp>
        <p:nvSpPr>
          <p:cNvPr id="136195" name="Rectangle 3" descr="Papel pardo"/>
          <p:cNvSpPr>
            <a:spLocks noChangeArrowheads="1"/>
          </p:cNvSpPr>
          <p:nvPr/>
        </p:nvSpPr>
        <p:spPr bwMode="auto">
          <a:xfrm>
            <a:off x="139700" y="2049463"/>
            <a:ext cx="8839200" cy="368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b="1" dirty="0">
                <a:solidFill>
                  <a:srgbClr val="555599"/>
                </a:solidFill>
                <a:cs typeface="Times New Roman" pitchFamily="18" charset="0"/>
              </a:rPr>
              <a:t>b)  Investimentos em outras Sociedades, quando relevantes</a:t>
            </a: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 – evidenciar informações claras sobre as coligadas e controladas e a relação com a investidora.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600" b="1" dirty="0">
                <a:solidFill>
                  <a:srgbClr val="555599"/>
                </a:solidFill>
                <a:cs typeface="Times New Roman" pitchFamily="18" charset="0"/>
              </a:rPr>
              <a:t>c) O aumento de valor de elementos do Ativo resultante de novas avaliações</a:t>
            </a:r>
            <a:r>
              <a:rPr lang="pt-BR" sz="2600" dirty="0">
                <a:solidFill>
                  <a:srgbClr val="555599"/>
                </a:solidFill>
                <a:cs typeface="Times New Roman" pitchFamily="18" charset="0"/>
              </a:rPr>
              <a:t> – expressar informações sobre o laudo para reavaliação de Ativo Permanente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. </a:t>
            </a:r>
            <a:r>
              <a:rPr lang="pt-BR" sz="2600" dirty="0" smtClean="0">
                <a:solidFill>
                  <a:srgbClr val="FF0000"/>
                </a:solidFill>
                <a:cs typeface="Times New Roman" pitchFamily="18" charset="0"/>
              </a:rPr>
              <a:t>(Extinto).</a:t>
            </a:r>
            <a:endParaRPr lang="pt-BR" sz="2600" dirty="0">
              <a:solidFill>
                <a:srgbClr val="FF0000"/>
              </a:solidFill>
            </a:endParaRPr>
          </a:p>
        </p:txBody>
      </p:sp>
      <p:sp>
        <p:nvSpPr>
          <p:cNvPr id="136196" name="AutoShape 4"/>
          <p:cNvSpPr>
            <a:spLocks noChangeArrowheads="1"/>
          </p:cNvSpPr>
          <p:nvPr/>
        </p:nvSpPr>
        <p:spPr bwMode="auto">
          <a:xfrm>
            <a:off x="1066800" y="1143000"/>
            <a:ext cx="7162800" cy="685800"/>
          </a:xfrm>
          <a:prstGeom prst="downArrowCallout">
            <a:avLst>
              <a:gd name="adj1" fmla="val 261111"/>
              <a:gd name="adj2" fmla="val 261111"/>
              <a:gd name="adj3" fmla="val 16667"/>
              <a:gd name="adj4" fmla="val 66667"/>
            </a:avLst>
          </a:prstGeom>
          <a:solidFill>
            <a:srgbClr val="ACACC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dirty="0">
                <a:solidFill>
                  <a:srgbClr val="555599"/>
                </a:solidFill>
              </a:rPr>
              <a:t>Notas que devem ser </a:t>
            </a:r>
            <a:r>
              <a:rPr lang="pt-BR" sz="2400" dirty="0" smtClean="0">
                <a:solidFill>
                  <a:srgbClr val="555599"/>
                </a:solidFill>
              </a:rPr>
              <a:t>incluídas</a:t>
            </a:r>
            <a:endParaRPr lang="pt-BR" sz="2400" dirty="0">
              <a:solidFill>
                <a:srgbClr val="555599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 advAuto="1000"/>
      <p:bldP spid="136196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B60F9D-D9F7-44EE-BC0C-F73B63EBB464}" type="slidenum">
              <a:rPr lang="pt-BR"/>
              <a:pPr/>
              <a:t>47</a:t>
            </a:fld>
            <a:endParaRPr lang="pt-BR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Notas Explicativas</a:t>
            </a:r>
          </a:p>
        </p:txBody>
      </p:sp>
      <p:sp>
        <p:nvSpPr>
          <p:cNvPr id="137221" name="Rectangle 5" descr="Papel pardo"/>
          <p:cNvSpPr>
            <a:spLocks noChangeArrowheads="1"/>
          </p:cNvSpPr>
          <p:nvPr/>
        </p:nvSpPr>
        <p:spPr bwMode="auto">
          <a:xfrm>
            <a:off x="215900" y="1981200"/>
            <a:ext cx="8686800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 b="1" dirty="0">
                <a:solidFill>
                  <a:srgbClr val="555599"/>
                </a:solidFill>
                <a:cs typeface="Times New Roman" pitchFamily="18" charset="0"/>
              </a:rPr>
              <a:t>d) Os ônus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 reais constituídos sobre elementos do Ativo, as garantias prestadas a terceiros e outras responsabilidades eventuais ou contingentes – Bens em garantia.</a:t>
            </a:r>
          </a:p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 b="1" dirty="0">
                <a:solidFill>
                  <a:srgbClr val="555599"/>
                </a:solidFill>
                <a:cs typeface="Times New Roman" pitchFamily="18" charset="0"/>
              </a:rPr>
              <a:t>e) Taxas de juros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, as datas de vencimentos e a garantia das obrigações a longo prazo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– valor 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do contrato e a espécie, a instituição emprestadora ou financiadora e outras obrigações relevantes do contrato.</a:t>
            </a:r>
          </a:p>
        </p:txBody>
      </p:sp>
      <p:sp>
        <p:nvSpPr>
          <p:cNvPr id="137222" name="AutoShape 6"/>
          <p:cNvSpPr>
            <a:spLocks noChangeArrowheads="1"/>
          </p:cNvSpPr>
          <p:nvPr/>
        </p:nvSpPr>
        <p:spPr bwMode="auto">
          <a:xfrm>
            <a:off x="1042988" y="1196975"/>
            <a:ext cx="7162800" cy="685800"/>
          </a:xfrm>
          <a:prstGeom prst="downArrowCallout">
            <a:avLst>
              <a:gd name="adj1" fmla="val 261111"/>
              <a:gd name="adj2" fmla="val 261111"/>
              <a:gd name="adj3" fmla="val 16667"/>
              <a:gd name="adj4" fmla="val 66667"/>
            </a:avLst>
          </a:prstGeom>
          <a:solidFill>
            <a:srgbClr val="ACACC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>
                <a:solidFill>
                  <a:srgbClr val="000066"/>
                </a:solidFill>
              </a:rPr>
              <a:t>Notas que devem ser </a:t>
            </a:r>
            <a:r>
              <a:rPr lang="pt-BR" sz="2400" b="1" dirty="0" smtClean="0">
                <a:solidFill>
                  <a:srgbClr val="000066"/>
                </a:solidFill>
              </a:rPr>
              <a:t>incluídas</a:t>
            </a:r>
            <a:endParaRPr lang="pt-BR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7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 build="p" autoUpdateAnimBg="0" advAuto="1000"/>
      <p:bldP spid="137222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6CFF8BC-6B6B-4BC6-8CCA-9889AB6948B0}" type="slidenum">
              <a:rPr lang="pt-BR"/>
              <a:pPr/>
              <a:t>48</a:t>
            </a:fld>
            <a:endParaRPr lang="pt-BR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Notas Explicativas</a:t>
            </a:r>
          </a:p>
        </p:txBody>
      </p:sp>
      <p:sp>
        <p:nvSpPr>
          <p:cNvPr id="139267" name="Rectangle 3" descr="Papel pardo"/>
          <p:cNvSpPr>
            <a:spLocks noChangeArrowheads="1"/>
          </p:cNvSpPr>
          <p:nvPr/>
        </p:nvSpPr>
        <p:spPr bwMode="auto">
          <a:xfrm>
            <a:off x="127000" y="2501900"/>
            <a:ext cx="8839200" cy="322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555599"/>
              </a:buClr>
              <a:buFontTx/>
              <a:buChar char="•"/>
            </a:pPr>
            <a:r>
              <a:rPr lang="pt-BR" sz="2400" b="1" dirty="0">
                <a:solidFill>
                  <a:srgbClr val="555599"/>
                </a:solidFill>
                <a:cs typeface="Times New Roman" pitchFamily="18" charset="0"/>
              </a:rPr>
              <a:t>f) O número, espécie e classes das ações do capital social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 – quanto do valor nominal, espécie, diversificação de classes e forma.</a:t>
            </a:r>
            <a:br>
              <a:rPr lang="pt-BR" sz="2400" dirty="0">
                <a:solidFill>
                  <a:srgbClr val="555599"/>
                </a:solidFill>
                <a:cs typeface="Times New Roman" pitchFamily="18" charset="0"/>
              </a:rPr>
            </a:br>
            <a:r>
              <a:rPr lang="pt-BR" sz="2400" b="1" dirty="0">
                <a:solidFill>
                  <a:srgbClr val="555599"/>
                </a:solidFill>
                <a:cs typeface="Times New Roman" pitchFamily="18" charset="0"/>
              </a:rPr>
              <a:t>g) Os ajustes de exercícios anteriores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 –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positivos 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ou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negativos originados da 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constatação de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erros/falhas 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de exercícios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anterioresou de mudanças </a:t>
            </a:r>
            <a:r>
              <a:rPr lang="pt-BR" sz="2400" dirty="0">
                <a:solidFill>
                  <a:srgbClr val="555599"/>
                </a:solidFill>
                <a:cs typeface="Times New Roman" pitchFamily="18" charset="0"/>
              </a:rPr>
              <a:t>de critérios contábeis.</a:t>
            </a:r>
          </a:p>
        </p:txBody>
      </p:sp>
      <p:sp>
        <p:nvSpPr>
          <p:cNvPr id="139268" name="AutoShape 4"/>
          <p:cNvSpPr>
            <a:spLocks noChangeArrowheads="1"/>
          </p:cNvSpPr>
          <p:nvPr/>
        </p:nvSpPr>
        <p:spPr bwMode="auto">
          <a:xfrm>
            <a:off x="1187450" y="1125538"/>
            <a:ext cx="7162800" cy="1143000"/>
          </a:xfrm>
          <a:prstGeom prst="downArrowCallout">
            <a:avLst>
              <a:gd name="adj1" fmla="val 156667"/>
              <a:gd name="adj2" fmla="val 156667"/>
              <a:gd name="adj3" fmla="val 16667"/>
              <a:gd name="adj4" fmla="val 66667"/>
            </a:avLst>
          </a:prstGeom>
          <a:solidFill>
            <a:srgbClr val="ACACC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>
                <a:solidFill>
                  <a:srgbClr val="000066"/>
                </a:solidFill>
              </a:rPr>
              <a:t>Notas que devem ser </a:t>
            </a:r>
            <a:r>
              <a:rPr lang="pt-BR" sz="2400" b="1" dirty="0" smtClean="0">
                <a:solidFill>
                  <a:srgbClr val="000066"/>
                </a:solidFill>
              </a:rPr>
              <a:t>incluídas</a:t>
            </a:r>
            <a:endParaRPr lang="pt-BR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 advAuto="1000"/>
      <p:bldP spid="139268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9F4D8AF-BF59-42EC-9C93-CC07C9ABC374}" type="slidenum">
              <a:rPr lang="pt-BR"/>
              <a:pPr/>
              <a:t>49</a:t>
            </a:fld>
            <a:endParaRPr lang="pt-BR"/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Notas Explicativas</a:t>
            </a:r>
          </a:p>
        </p:txBody>
      </p:sp>
      <p:sp>
        <p:nvSpPr>
          <p:cNvPr id="142338" name="Rectangle 2" descr="Papel pardo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73300"/>
            <a:ext cx="8839200" cy="3590925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400" b="1" dirty="0" smtClean="0">
                <a:solidFill>
                  <a:srgbClr val="555599"/>
                </a:solidFill>
                <a:cs typeface="Times New Roman" pitchFamily="18" charset="0"/>
              </a:rPr>
              <a:t>h) Eventos subseqüentes à data de encerramento do exercício que tenham, ou possam vir a ter, efeitos relevantes sobre a situação financeira e os resultados futuros da companhia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 – um incêndio ou vendaval que vierem a acontecer após o encerramento do balanço. A empresa está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assegurada?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Afetarão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os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ciclos da empresa por quanto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tempo?</a:t>
            </a:r>
            <a:endParaRPr lang="pt-BR" sz="2400" dirty="0" smtClean="0">
              <a:solidFill>
                <a:srgbClr val="555599"/>
              </a:solidFill>
              <a:cs typeface="Times New Roman" pitchFamily="18" charset="0"/>
            </a:endParaRPr>
          </a:p>
        </p:txBody>
      </p:sp>
      <p:sp>
        <p:nvSpPr>
          <p:cNvPr id="142340" name="AutoShape 4"/>
          <p:cNvSpPr>
            <a:spLocks noChangeArrowheads="1"/>
          </p:cNvSpPr>
          <p:nvPr/>
        </p:nvSpPr>
        <p:spPr bwMode="auto">
          <a:xfrm>
            <a:off x="1066800" y="1143000"/>
            <a:ext cx="7162800" cy="990600"/>
          </a:xfrm>
          <a:prstGeom prst="downArrowCallout">
            <a:avLst>
              <a:gd name="adj1" fmla="val 180769"/>
              <a:gd name="adj2" fmla="val 180769"/>
              <a:gd name="adj3" fmla="val 16667"/>
              <a:gd name="adj4" fmla="val 66667"/>
            </a:avLst>
          </a:prstGeom>
          <a:solidFill>
            <a:srgbClr val="ACACC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>
                <a:solidFill>
                  <a:srgbClr val="000066"/>
                </a:solidFill>
              </a:rPr>
              <a:t>Notas que devem ser </a:t>
            </a:r>
            <a:r>
              <a:rPr lang="pt-BR" sz="2400" b="1" dirty="0" smtClean="0">
                <a:solidFill>
                  <a:srgbClr val="000066"/>
                </a:solidFill>
              </a:rPr>
              <a:t>incluídas</a:t>
            </a:r>
            <a:endParaRPr lang="pt-BR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build="p" autoUpdateAnimBg="0" advAuto="1000"/>
      <p:bldP spid="14234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Reconhecimento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lvl="1" indent="-342900" algn="just" eaLnBrk="1" hangingPunct="1"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O </a:t>
            </a: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que deve ser tratado pela contabilidade?</a:t>
            </a:r>
          </a:p>
          <a:p>
            <a:pPr algn="just" eaLnBrk="1" hangingPunct="1">
              <a:buClr>
                <a:srgbClr val="3E3E5E"/>
              </a:buClr>
              <a:defRPr/>
            </a:pPr>
            <a:endParaRPr lang="pt-BR" sz="28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984ABEE0-98C6-4B41-8CB2-F97C1E8FE4A9}" type="slidenum">
              <a:rPr lang="pt-BR"/>
              <a:pPr/>
              <a:t>5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045D8034-5338-45F3-A8BA-07755DE4A049}" type="slidenum">
              <a:rPr lang="pt-BR"/>
              <a:pPr/>
              <a:t>50</a:t>
            </a:fld>
            <a:endParaRPr lang="pt-BR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Parecer de Auditoria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8750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Opinião independente.</a:t>
            </a:r>
          </a:p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Atesta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que os procedimentos contábeis foram utilizados na apuração da situação financeira e patrimonial da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empresa.</a:t>
            </a:r>
            <a:endParaRPr lang="pt-BR" sz="2400" dirty="0" smtClean="0">
              <a:solidFill>
                <a:srgbClr val="555599"/>
              </a:solidFill>
              <a:cs typeface="Times New Roman" pitchFamily="18" charset="0"/>
            </a:endParaRPr>
          </a:p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Normalmente exclui detecção de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fraudes.</a:t>
            </a:r>
            <a:endParaRPr lang="pt-BR" sz="2400" dirty="0" smtClean="0">
              <a:solidFill>
                <a:srgbClr val="555599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045D8034-5338-45F3-A8BA-07755DE4A049}" type="slidenum">
              <a:rPr lang="pt-BR"/>
              <a:pPr/>
              <a:t>51</a:t>
            </a:fld>
            <a:endParaRPr lang="pt-BR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Parecer de Auditoria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71546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O parecer deve expressar, claramente, a opinião do auditor sobre se as demonstrações contábeis da entidade representam, em todos os aspectos relevantes: </a:t>
            </a:r>
          </a:p>
          <a:p>
            <a:pPr marL="914400" lvl="1" indent="-457200" algn="just" eaLnBrk="1" hangingPunct="1">
              <a:lnSpc>
                <a:spcPct val="140000"/>
              </a:lnSpc>
              <a:buClr>
                <a:srgbClr val="555599"/>
              </a:buClr>
              <a:buFont typeface="+mj-lt"/>
              <a:buAutoNum type="alphaLcParenR"/>
            </a:pP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Sua 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posição patrimonial e financeira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;</a:t>
            </a:r>
          </a:p>
          <a:p>
            <a:pPr marL="914400" lvl="1" indent="-457200" algn="just" eaLnBrk="1" hangingPunct="1">
              <a:lnSpc>
                <a:spcPct val="140000"/>
              </a:lnSpc>
              <a:buClr>
                <a:srgbClr val="555599"/>
              </a:buClr>
              <a:buFont typeface="+mj-lt"/>
              <a:buAutoNum type="alphaLcParenR"/>
            </a:pP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O resultado de suas operações para o período a que correspondem; </a:t>
            </a:r>
            <a:endParaRPr lang="pt-BR" sz="2000" dirty="0" smtClean="0">
              <a:solidFill>
                <a:srgbClr val="555599"/>
              </a:solidFill>
              <a:cs typeface="Times New Roman" pitchFamily="18" charset="0"/>
            </a:endParaRPr>
          </a:p>
          <a:p>
            <a:pPr marL="914400" lvl="1" indent="-457200" algn="just" eaLnBrk="1" hangingPunct="1">
              <a:lnSpc>
                <a:spcPct val="140000"/>
              </a:lnSpc>
              <a:buClr>
                <a:srgbClr val="555599"/>
              </a:buClr>
              <a:buFont typeface="+mj-lt"/>
              <a:buAutoNum type="alphaLcParenR"/>
            </a:pP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As mutações de seu patrimônio líquido para o período a que correspondem; </a:t>
            </a:r>
            <a:endParaRPr lang="pt-BR" sz="2000" dirty="0" smtClean="0">
              <a:solidFill>
                <a:srgbClr val="555599"/>
              </a:solidFill>
              <a:cs typeface="Times New Roman" pitchFamily="18" charset="0"/>
            </a:endParaRPr>
          </a:p>
          <a:p>
            <a:pPr marL="914400" lvl="1" indent="-457200" algn="just" eaLnBrk="1" hangingPunct="1">
              <a:lnSpc>
                <a:spcPct val="140000"/>
              </a:lnSpc>
              <a:buClr>
                <a:srgbClr val="555599"/>
              </a:buClr>
              <a:buFont typeface="+mj-lt"/>
              <a:buAutoNum type="alphaLcParenR"/>
            </a:pP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As origens e aplicações de recursos para o período a que correspondem. </a:t>
            </a:r>
            <a:endParaRPr lang="pt-BR" sz="2000" dirty="0" smtClean="0">
              <a:solidFill>
                <a:srgbClr val="555599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715272" y="6257948"/>
            <a:ext cx="752475" cy="457200"/>
          </a:xfrm>
          <a:noFill/>
        </p:spPr>
        <p:txBody>
          <a:bodyPr/>
          <a:lstStyle/>
          <a:p>
            <a:fld id="{83E11B5E-2BB6-450F-8371-3DCD1408A87C}" type="slidenum">
              <a:rPr lang="pt-BR"/>
              <a:pPr/>
              <a:t>52</a:t>
            </a:fld>
            <a:endParaRPr lang="pt-BR"/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Parecer de Auditoria</a:t>
            </a: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6213" y="2133600"/>
            <a:ext cx="8763000" cy="3816350"/>
          </a:xfrm>
          <a:noFill/>
        </p:spPr>
        <p:txBody>
          <a:bodyPr/>
          <a:lstStyle/>
          <a:p>
            <a:pPr algn="just" eaLnBrk="1" hangingPunct="1">
              <a:lnSpc>
                <a:spcPct val="130000"/>
              </a:lnSpc>
            </a:pPr>
            <a:r>
              <a:rPr lang="pt-BR" sz="2600" b="1" dirty="0" smtClean="0">
                <a:solidFill>
                  <a:srgbClr val="555599"/>
                </a:solidFill>
                <a:cs typeface="Times New Roman" pitchFamily="18" charset="0"/>
              </a:rPr>
              <a:t>Parecer sem ressalva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–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é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emitido quando o auditor está convencido sobre todos os aspectos relevantes dos assuntos tratados no âmbito de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auditoria. Deve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expressar essa convicção de forma clara e objetiva.</a:t>
            </a:r>
            <a:endParaRPr lang="pt-BR" sz="2600" dirty="0" smtClean="0">
              <a:solidFill>
                <a:srgbClr val="555599"/>
              </a:solidFill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pt-BR" sz="2600" b="1" dirty="0" smtClean="0">
                <a:solidFill>
                  <a:srgbClr val="555599"/>
                </a:solidFill>
                <a:cs typeface="Times New Roman" pitchFamily="18" charset="0"/>
              </a:rPr>
              <a:t>Parecer com ressalva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–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o </a:t>
            </a:r>
            <a:r>
              <a:rPr lang="pt-BR" sz="2600" dirty="0" smtClean="0">
                <a:solidFill>
                  <a:srgbClr val="555599"/>
                </a:solidFill>
                <a:cs typeface="Times New Roman" pitchFamily="18" charset="0"/>
              </a:rPr>
              <a:t>auditor conclui que o efeito de qualquer discordância ou restrição na extensão de um trabalho não é de tal magnitude que requeira parecer adverso ou abstenção de opinião.</a:t>
            </a:r>
            <a:endParaRPr lang="pt-BR" sz="2600" dirty="0" smtClean="0">
              <a:solidFill>
                <a:srgbClr val="555599"/>
              </a:solidFill>
              <a:cs typeface="Times New Roman" pitchFamily="18" charset="0"/>
            </a:endParaRPr>
          </a:p>
        </p:txBody>
      </p:sp>
      <p:sp>
        <p:nvSpPr>
          <p:cNvPr id="151556" name="AutoShape 4"/>
          <p:cNvSpPr>
            <a:spLocks noChangeArrowheads="1"/>
          </p:cNvSpPr>
          <p:nvPr/>
        </p:nvSpPr>
        <p:spPr bwMode="auto">
          <a:xfrm>
            <a:off x="958850" y="1219200"/>
            <a:ext cx="7162800" cy="841375"/>
          </a:xfrm>
          <a:prstGeom prst="downArrowCallout">
            <a:avLst>
              <a:gd name="adj1" fmla="val 212830"/>
              <a:gd name="adj2" fmla="val 212830"/>
              <a:gd name="adj3" fmla="val 16667"/>
              <a:gd name="adj4" fmla="val 66667"/>
            </a:avLst>
          </a:prstGeom>
          <a:solidFill>
            <a:srgbClr val="ACACC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b="1" dirty="0" smtClean="0">
                <a:solidFill>
                  <a:srgbClr val="555599"/>
                </a:solidFill>
              </a:rPr>
              <a:t>Classificação</a:t>
            </a:r>
            <a:endParaRPr lang="pt-BR" sz="2800" b="1" dirty="0">
              <a:solidFill>
                <a:srgbClr val="5555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build="p" advAuto="1000"/>
      <p:bldP spid="151556" grpId="0" animBg="1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B86377-8A25-4D06-AD19-8C5FD8184326}" type="slidenum">
              <a:rPr lang="pt-BR"/>
              <a:pPr/>
              <a:t>53</a:t>
            </a:fld>
            <a:endParaRPr lang="pt-BR"/>
          </a:p>
        </p:txBody>
      </p:sp>
      <p:sp>
        <p:nvSpPr>
          <p:cNvPr id="6041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Parecer de Auditoria</a:t>
            </a:r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9075" y="2428868"/>
            <a:ext cx="8686800" cy="3352800"/>
          </a:xfrm>
          <a:noFill/>
        </p:spPr>
        <p:txBody>
          <a:bodyPr/>
          <a:lstStyle/>
          <a:p>
            <a:pPr algn="just" eaLnBrk="1" hangingPunct="1"/>
            <a:r>
              <a:rPr lang="pt-BR" sz="2400" b="1" dirty="0" smtClean="0">
                <a:solidFill>
                  <a:srgbClr val="555599"/>
                </a:solidFill>
                <a:cs typeface="Times New Roman" pitchFamily="18" charset="0"/>
              </a:rPr>
              <a:t>Parecer adverso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 – o auditor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verifica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que as demonstrações contábeis estão incorretas ou incompletas, de maneira que impossibilite a emissão do parecer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com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ressalva.</a:t>
            </a:r>
          </a:p>
          <a:p>
            <a:pPr algn="just" eaLnBrk="1" hangingPunct="1">
              <a:buFontTx/>
              <a:buNone/>
            </a:pPr>
            <a:endParaRPr lang="pt-BR" sz="2400" dirty="0" smtClean="0">
              <a:solidFill>
                <a:srgbClr val="555599"/>
              </a:solidFill>
              <a:cs typeface="Times New Roman" pitchFamily="18" charset="0"/>
            </a:endParaRPr>
          </a:p>
          <a:p>
            <a:pPr algn="just" eaLnBrk="1" hangingPunct="1"/>
            <a:r>
              <a:rPr lang="pt-BR" sz="2400" b="1" dirty="0" smtClean="0">
                <a:solidFill>
                  <a:srgbClr val="555599"/>
                </a:solidFill>
                <a:cs typeface="Times New Roman" pitchFamily="18" charset="0"/>
              </a:rPr>
              <a:t>Parecer com abstenção de opinião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–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é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emitido quando houver limitação significativa na extensão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dos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exames que impossibilitem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expressar </a:t>
            </a:r>
            <a:r>
              <a:rPr lang="pt-BR" sz="2400" dirty="0" smtClean="0">
                <a:solidFill>
                  <a:srgbClr val="555599"/>
                </a:solidFill>
                <a:cs typeface="Times New Roman" pitchFamily="18" charset="0"/>
              </a:rPr>
              <a:t>opinião sobre as demonstrações contábeis por não ter obtido comprovação suficiente para fundamentá-la. </a:t>
            </a:r>
            <a:endParaRPr lang="pt-BR" sz="2400" dirty="0" smtClean="0">
              <a:solidFill>
                <a:srgbClr val="555599"/>
              </a:solidFill>
              <a:cs typeface="Times New Roman" pitchFamily="18" charset="0"/>
            </a:endParaRPr>
          </a:p>
        </p:txBody>
      </p:sp>
      <p:sp>
        <p:nvSpPr>
          <p:cNvPr id="154629" name="AutoShape 5"/>
          <p:cNvSpPr>
            <a:spLocks noChangeArrowheads="1"/>
          </p:cNvSpPr>
          <p:nvPr/>
        </p:nvSpPr>
        <p:spPr bwMode="auto">
          <a:xfrm>
            <a:off x="819150" y="1219200"/>
            <a:ext cx="7467600" cy="1130300"/>
          </a:xfrm>
          <a:prstGeom prst="downArrowCallout">
            <a:avLst>
              <a:gd name="adj1" fmla="val 165169"/>
              <a:gd name="adj2" fmla="val 165169"/>
              <a:gd name="adj3" fmla="val 16667"/>
              <a:gd name="adj4" fmla="val 66667"/>
            </a:avLst>
          </a:prstGeom>
          <a:solidFill>
            <a:srgbClr val="ACACC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b="1" dirty="0" smtClean="0">
                <a:solidFill>
                  <a:srgbClr val="555599"/>
                </a:solidFill>
              </a:rPr>
              <a:t>Classificação</a:t>
            </a:r>
            <a:endParaRPr lang="pt-BR" sz="2800" b="1" dirty="0">
              <a:solidFill>
                <a:srgbClr val="5555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4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4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build="p" advAuto="1000"/>
      <p:bldP spid="154629" grpId="0" animBg="1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C25AF0-A0E5-4F61-9C6E-A796D78EACE3}" type="slidenum">
              <a:rPr lang="pt-BR"/>
              <a:pPr/>
              <a:t>54</a:t>
            </a:fld>
            <a:endParaRPr lang="pt-BR"/>
          </a:p>
        </p:txBody>
      </p:sp>
      <p:sp>
        <p:nvSpPr>
          <p:cNvPr id="614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Auditoria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5613" y="1776413"/>
            <a:ext cx="8207375" cy="3168650"/>
          </a:xfrm>
          <a:noFill/>
        </p:spPr>
        <p:txBody>
          <a:bodyPr/>
          <a:lstStyle/>
          <a:p>
            <a:pPr algn="just" eaLnBrk="1" hangingPunct="1">
              <a:lnSpc>
                <a:spcPct val="210000"/>
              </a:lnSpc>
              <a:buClr>
                <a:srgbClr val="555599"/>
              </a:buClr>
            </a:pPr>
            <a:r>
              <a:rPr lang="pt-BR" sz="2800" b="1" smtClean="0">
                <a:solidFill>
                  <a:srgbClr val="666699"/>
                </a:solidFill>
                <a:cs typeface="Times New Roman" pitchFamily="18" charset="0"/>
              </a:rPr>
              <a:t>Pode ser pessoa física ou jurídica. </a:t>
            </a:r>
          </a:p>
          <a:p>
            <a:pPr algn="just" eaLnBrk="1" hangingPunct="1">
              <a:lnSpc>
                <a:spcPct val="210000"/>
              </a:lnSpc>
              <a:buClr>
                <a:srgbClr val="555599"/>
              </a:buClr>
            </a:pPr>
            <a:r>
              <a:rPr lang="pt-BR" sz="2800" b="1" smtClean="0">
                <a:solidFill>
                  <a:srgbClr val="666699"/>
                </a:solidFill>
                <a:cs typeface="Times New Roman" pitchFamily="18" charset="0"/>
              </a:rPr>
              <a:t>Companhias de capital aberto. </a:t>
            </a:r>
          </a:p>
          <a:p>
            <a:pPr algn="just" eaLnBrk="1" hangingPunct="1">
              <a:lnSpc>
                <a:spcPct val="210000"/>
              </a:lnSpc>
              <a:buClr>
                <a:srgbClr val="555599"/>
              </a:buClr>
            </a:pPr>
            <a:r>
              <a:rPr lang="pt-BR" sz="2800" b="1" smtClean="0">
                <a:solidFill>
                  <a:srgbClr val="666699"/>
                </a:solidFill>
                <a:cs typeface="Times New Roman" pitchFamily="18" charset="0"/>
              </a:rPr>
              <a:t>Questiona-se a independência da auditoria.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7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 build="p" advAuto="100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CBA572-7893-470F-A691-EAF079ADA4AF}" type="slidenum">
              <a:rPr lang="pt-BR"/>
              <a:pPr/>
              <a:t>55</a:t>
            </a:fld>
            <a:endParaRPr lang="pt-BR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Parecer de Auditoria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71513" y="3429000"/>
            <a:ext cx="7772400" cy="1295400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pt-BR" sz="4000" smtClean="0">
                <a:solidFill>
                  <a:srgbClr val="666699"/>
                </a:solidFill>
                <a:cs typeface="Times New Roman" pitchFamily="18" charset="0"/>
              </a:rPr>
              <a:t>Quando podemos dizer que o parecer da Auditoria é bom?</a:t>
            </a:r>
            <a:endParaRPr lang="pt-BR" sz="4000" smtClean="0">
              <a:solidFill>
                <a:srgbClr val="666699"/>
              </a:solidFill>
            </a:endParaRPr>
          </a:p>
        </p:txBody>
      </p:sp>
      <p:sp>
        <p:nvSpPr>
          <p:cNvPr id="160772" name="AutoShape 4"/>
          <p:cNvSpPr>
            <a:spLocks noChangeArrowheads="1"/>
          </p:cNvSpPr>
          <p:nvPr/>
        </p:nvSpPr>
        <p:spPr bwMode="auto">
          <a:xfrm>
            <a:off x="971550" y="1447800"/>
            <a:ext cx="7162800" cy="1117600"/>
          </a:xfrm>
          <a:prstGeom prst="downArrowCallout">
            <a:avLst>
              <a:gd name="adj1" fmla="val 160227"/>
              <a:gd name="adj2" fmla="val 160227"/>
              <a:gd name="adj3" fmla="val 16667"/>
              <a:gd name="adj4" fmla="val 66667"/>
            </a:avLst>
          </a:prstGeom>
          <a:gradFill rotWithShape="1">
            <a:gsLst>
              <a:gs pos="0">
                <a:srgbClr val="8D8DB1"/>
              </a:gs>
              <a:gs pos="50000">
                <a:srgbClr val="B3B3CD"/>
              </a:gs>
              <a:gs pos="100000">
                <a:srgbClr val="8D8DB1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666699"/>
                </a:solidFill>
              </a:rPr>
              <a:t>PERGUNTA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0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build="p" advAuto="1000"/>
      <p:bldP spid="160772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C8A4F14-2468-42C2-A47F-241E17B9B6E1}" type="slidenum">
              <a:rPr lang="pt-BR"/>
              <a:pPr/>
              <a:t>56</a:t>
            </a:fld>
            <a:endParaRPr lang="pt-BR"/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Parecer de Auditoria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9075" y="2492375"/>
            <a:ext cx="8686800" cy="3384550"/>
          </a:xfrm>
          <a:noFill/>
        </p:spPr>
        <p:txBody>
          <a:bodyPr/>
          <a:lstStyle/>
          <a:p>
            <a:pPr algn="just" eaLnBrk="1" hangingPunct="1">
              <a:buClr>
                <a:srgbClr val="555599"/>
              </a:buClr>
            </a:pPr>
            <a:r>
              <a:rPr lang="pt-BR" sz="2400" smtClean="0">
                <a:solidFill>
                  <a:srgbClr val="666699"/>
                </a:solidFill>
                <a:cs typeface="Times New Roman" pitchFamily="18" charset="0"/>
              </a:rPr>
              <a:t>É uma pergunta subjetiva. </a:t>
            </a:r>
          </a:p>
          <a:p>
            <a:pPr lvl="1" algn="just" eaLnBrk="1" hangingPunct="1"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400" i="1" smtClean="0">
                <a:solidFill>
                  <a:srgbClr val="666699"/>
                </a:solidFill>
                <a:cs typeface="Times New Roman" pitchFamily="18" charset="0"/>
              </a:rPr>
              <a:t>Competência técnico-profissional.</a:t>
            </a:r>
          </a:p>
          <a:p>
            <a:pPr lvl="1" algn="just" eaLnBrk="1" hangingPunct="1"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400" i="1" smtClean="0">
                <a:solidFill>
                  <a:srgbClr val="666699"/>
                </a:solidFill>
                <a:cs typeface="Times New Roman" pitchFamily="18" charset="0"/>
              </a:rPr>
              <a:t>Parecer sem ressalva.</a:t>
            </a:r>
          </a:p>
          <a:p>
            <a:pPr lvl="1" algn="just" eaLnBrk="1" hangingPunct="1">
              <a:buClr>
                <a:srgbClr val="555599"/>
              </a:buClr>
              <a:buFont typeface="Wingdings" pitchFamily="2" charset="2"/>
              <a:buChar char="ü"/>
            </a:pPr>
            <a:r>
              <a:rPr lang="pt-BR" sz="2400" i="1" smtClean="0">
                <a:solidFill>
                  <a:srgbClr val="666699"/>
                </a:solidFill>
                <a:cs typeface="Times New Roman" pitchFamily="18" charset="0"/>
              </a:rPr>
              <a:t>A Auditoria é literalmente independente</a:t>
            </a:r>
            <a:r>
              <a:rPr lang="pt-BR" sz="2400" smtClean="0">
                <a:solidFill>
                  <a:srgbClr val="666699"/>
                </a:solidFill>
                <a:cs typeface="Times New Roman" pitchFamily="18" charset="0"/>
              </a:rPr>
              <a:t>.</a:t>
            </a:r>
          </a:p>
          <a:p>
            <a:pPr algn="just" eaLnBrk="1" hangingPunct="1">
              <a:buClr>
                <a:srgbClr val="555599"/>
              </a:buClr>
            </a:pPr>
            <a:r>
              <a:rPr lang="pt-BR" sz="2400" smtClean="0">
                <a:solidFill>
                  <a:srgbClr val="666699"/>
                </a:solidFill>
                <a:cs typeface="Times New Roman" pitchFamily="18" charset="0"/>
              </a:rPr>
              <a:t>Não há cliente com mais de 2% do faturamento da empresa de auditoria.</a:t>
            </a:r>
          </a:p>
          <a:p>
            <a:pPr algn="just" eaLnBrk="1" hangingPunct="1">
              <a:buClr>
                <a:srgbClr val="555599"/>
              </a:buClr>
            </a:pPr>
            <a:r>
              <a:rPr lang="pt-BR" sz="2400" smtClean="0">
                <a:solidFill>
                  <a:srgbClr val="666699"/>
                </a:solidFill>
                <a:cs typeface="Times New Roman" pitchFamily="18" charset="0"/>
              </a:rPr>
              <a:t>Troca de auditoria há cada 4 anos. A CVM estabelece 5 anos.</a:t>
            </a:r>
            <a:endParaRPr lang="pt-BR" sz="2400" smtClean="0">
              <a:solidFill>
                <a:srgbClr val="666699"/>
              </a:solidFill>
            </a:endParaRPr>
          </a:p>
        </p:txBody>
      </p:sp>
      <p:sp>
        <p:nvSpPr>
          <p:cNvPr id="172036" name="AutoShape 4"/>
          <p:cNvSpPr>
            <a:spLocks noChangeArrowheads="1"/>
          </p:cNvSpPr>
          <p:nvPr/>
        </p:nvSpPr>
        <p:spPr bwMode="auto">
          <a:xfrm>
            <a:off x="971550" y="1219200"/>
            <a:ext cx="7162800" cy="1130300"/>
          </a:xfrm>
          <a:prstGeom prst="downArrowCallout">
            <a:avLst>
              <a:gd name="adj1" fmla="val 158427"/>
              <a:gd name="adj2" fmla="val 158427"/>
              <a:gd name="adj3" fmla="val 16667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666699"/>
                </a:solidFill>
                <a:latin typeface="Tahoma" pitchFamily="34" charset="0"/>
              </a:rPr>
              <a:t>PERGUNTA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 advAuto="1000"/>
      <p:bldP spid="172036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9FD3DFBE-F379-4F7C-AD4D-8567E93522BB}" type="slidenum">
              <a:rPr lang="pt-BR"/>
              <a:pPr/>
              <a:t>57</a:t>
            </a:fld>
            <a:endParaRPr lang="pt-BR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Relatório da Administração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71588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800" dirty="0" smtClean="0">
                <a:solidFill>
                  <a:srgbClr val="666699"/>
                </a:solidFill>
                <a:cs typeface="Times New Roman" pitchFamily="18" charset="0"/>
              </a:rPr>
              <a:t>Comentários sobre os principais eventos ocorridos no período</a:t>
            </a:r>
          </a:p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800" dirty="0" smtClean="0">
                <a:solidFill>
                  <a:srgbClr val="666699"/>
                </a:solidFill>
                <a:cs typeface="Times New Roman" pitchFamily="18" charset="0"/>
              </a:rPr>
              <a:t>Evidenciar as principais diretrizes da empresa para os próximos anos</a:t>
            </a:r>
          </a:p>
        </p:txBody>
      </p:sp>
    </p:spTree>
  </p:cSld>
  <p:clrMapOvr>
    <a:masterClrMapping/>
  </p:clrMapOvr>
  <p:transition spd="med"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3B884F-EC14-45C7-8B3F-13C0E9AE78F7}" type="slidenum">
              <a:rPr lang="pt-BR"/>
              <a:pPr/>
              <a:t>58</a:t>
            </a:fld>
            <a:endParaRPr lang="pt-BR"/>
          </a:p>
        </p:txBody>
      </p:sp>
      <p:sp>
        <p:nvSpPr>
          <p:cNvPr id="6553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Relatório da Administração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9075" y="1214422"/>
            <a:ext cx="8686800" cy="4073525"/>
          </a:xfrm>
          <a:noFill/>
        </p:spPr>
        <p:txBody>
          <a:bodyPr/>
          <a:lstStyle/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800" dirty="0" smtClean="0">
                <a:solidFill>
                  <a:srgbClr val="666699"/>
                </a:solidFill>
                <a:cs typeface="Times New Roman" pitchFamily="18" charset="0"/>
              </a:rPr>
              <a:t>Aparecem após a identificação da empresa e </a:t>
            </a:r>
            <a:r>
              <a:rPr lang="pt-BR" sz="2800" dirty="0" smtClean="0">
                <a:solidFill>
                  <a:srgbClr val="666699"/>
                </a:solidFill>
                <a:cs typeface="Times New Roman" pitchFamily="18" charset="0"/>
              </a:rPr>
              <a:t>incluem </a:t>
            </a:r>
            <a:r>
              <a:rPr lang="pt-BR" sz="2800" dirty="0" smtClean="0">
                <a:solidFill>
                  <a:srgbClr val="666699"/>
                </a:solidFill>
                <a:cs typeface="Times New Roman" pitchFamily="18" charset="0"/>
              </a:rPr>
              <a:t>informações de caráter não financeiro. </a:t>
            </a:r>
          </a:p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800" dirty="0" smtClean="0">
                <a:solidFill>
                  <a:srgbClr val="666699"/>
                </a:solidFill>
                <a:cs typeface="Times New Roman" pitchFamily="18" charset="0"/>
              </a:rPr>
              <a:t>Divulga-se, desta forma, para deixar a entender que a administração está autorizando a publicação. </a:t>
            </a:r>
          </a:p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800" dirty="0" smtClean="0">
                <a:solidFill>
                  <a:srgbClr val="666699"/>
                </a:solidFill>
                <a:cs typeface="Times New Roman" pitchFamily="18" charset="0"/>
              </a:rPr>
              <a:t>Linguagem menos técnica.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5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build="p" advAuto="100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CD2D345-D1C0-474A-900A-6984B9CAD852}" type="slidenum">
              <a:rPr lang="pt-BR"/>
              <a:pPr/>
              <a:t>59</a:t>
            </a:fld>
            <a:endParaRPr lang="pt-BR"/>
          </a:p>
        </p:txBody>
      </p:sp>
      <p:sp>
        <p:nvSpPr>
          <p:cNvPr id="6758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Relatório da Administração</a:t>
            </a: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2276475"/>
            <a:ext cx="8534400" cy="3673475"/>
          </a:xfrm>
          <a:noFill/>
        </p:spPr>
        <p:txBody>
          <a:bodyPr/>
          <a:lstStyle/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000" b="1" dirty="0" smtClean="0">
                <a:solidFill>
                  <a:srgbClr val="555599"/>
                </a:solidFill>
                <a:cs typeface="Times New Roman" pitchFamily="18" charset="0"/>
              </a:rPr>
              <a:t>Descrição dos negócios, produtos e serviços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 – histórico das vendas físicas dos últimos 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2 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anos.</a:t>
            </a:r>
          </a:p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000" b="1" dirty="0" smtClean="0">
                <a:solidFill>
                  <a:srgbClr val="555599"/>
                </a:solidFill>
                <a:cs typeface="Times New Roman" pitchFamily="18" charset="0"/>
              </a:rPr>
              <a:t>Comentários sobre a conjuntura econômica geral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 – concorrência nos mercados, atos governamentais, etc.</a:t>
            </a:r>
          </a:p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000" b="1" dirty="0" smtClean="0">
                <a:solidFill>
                  <a:srgbClr val="555599"/>
                </a:solidFill>
                <a:cs typeface="Times New Roman" pitchFamily="18" charset="0"/>
              </a:rPr>
              <a:t>Recursos humanos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 – número de empregados no término dos 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2 </a:t>
            </a:r>
            <a:r>
              <a:rPr lang="pt-BR" sz="2000" dirty="0" smtClean="0">
                <a:solidFill>
                  <a:srgbClr val="555599"/>
                </a:solidFill>
                <a:cs typeface="Times New Roman" pitchFamily="18" charset="0"/>
              </a:rPr>
              <a:t>últimos exercícios, nível educacional; investimento em treinamento; fundos de seguridade e outros planos sociais.</a:t>
            </a:r>
          </a:p>
        </p:txBody>
      </p:sp>
      <p:sp>
        <p:nvSpPr>
          <p:cNvPr id="179204" name="AutoShape 4"/>
          <p:cNvSpPr>
            <a:spLocks noChangeArrowheads="1"/>
          </p:cNvSpPr>
          <p:nvPr/>
        </p:nvSpPr>
        <p:spPr bwMode="auto">
          <a:xfrm>
            <a:off x="1066800" y="1295400"/>
            <a:ext cx="7162800" cy="914400"/>
          </a:xfrm>
          <a:prstGeom prst="downArrowCallout">
            <a:avLst>
              <a:gd name="adj1" fmla="val 195833"/>
              <a:gd name="adj2" fmla="val 195833"/>
              <a:gd name="adj3" fmla="val 16667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555599"/>
                </a:solidFill>
              </a:rPr>
              <a:t>Mínimo exigido pela CVM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9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9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build="p" advAuto="1000"/>
      <p:bldP spid="17920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Mensuração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lvl="1" indent="-342900" algn="just" eaLnBrk="1" hangingPunct="1"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Como </a:t>
            </a: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iremos medir os eventos econômicos?</a:t>
            </a:r>
          </a:p>
          <a:p>
            <a:pPr algn="just" eaLnBrk="1" hangingPunct="1">
              <a:buClr>
                <a:srgbClr val="3E3E5E"/>
              </a:buClr>
              <a:defRPr/>
            </a:pPr>
            <a:endParaRPr lang="pt-BR" sz="28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8081FD68-5582-4767-A87D-28DF5B156C10}" type="slidenum">
              <a:rPr lang="pt-BR"/>
              <a:pPr/>
              <a:t>6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F628A9-0AA2-491C-8FD6-65F20FA1A813}" type="slidenum">
              <a:rPr lang="pt-BR"/>
              <a:pPr/>
              <a:t>60</a:t>
            </a:fld>
            <a:endParaRPr lang="pt-BR"/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Relatório da Administração</a:t>
            </a:r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47650" y="2205038"/>
            <a:ext cx="8610600" cy="3600450"/>
          </a:xfrm>
          <a:noFill/>
        </p:spPr>
        <p:txBody>
          <a:bodyPr/>
          <a:lstStyle/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400" b="1" smtClean="0">
                <a:solidFill>
                  <a:srgbClr val="555599"/>
                </a:solidFill>
                <a:cs typeface="Times New Roman" pitchFamily="18" charset="0"/>
              </a:rPr>
              <a:t>Investimentos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principais investimentos realizados, o objetivo, montante e origens dos recursos alocados.</a:t>
            </a:r>
            <a:endParaRPr lang="pt-BR" sz="2400" b="1" smtClean="0">
              <a:solidFill>
                <a:srgbClr val="555599"/>
              </a:solidFill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400" b="1" smtClean="0">
                <a:solidFill>
                  <a:srgbClr val="555599"/>
                </a:solidFill>
                <a:cs typeface="Times New Roman" pitchFamily="18" charset="0"/>
              </a:rPr>
              <a:t>Pesquisa e desenvolvimento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descrição sucinta dos projetos, recursos alocados, montantes aplicados e situação dos projetos.</a:t>
            </a:r>
          </a:p>
          <a:p>
            <a:pPr algn="just" eaLnBrk="1" hangingPunct="1">
              <a:lnSpc>
                <a:spcPct val="130000"/>
              </a:lnSpc>
              <a:buClr>
                <a:srgbClr val="555599"/>
              </a:buClr>
            </a:pPr>
            <a:r>
              <a:rPr lang="pt-BR" sz="2400" b="1" smtClean="0">
                <a:solidFill>
                  <a:srgbClr val="555599"/>
                </a:solidFill>
                <a:cs typeface="Times New Roman" pitchFamily="18" charset="0"/>
              </a:rPr>
              <a:t>Novos produtos e serviços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descrição de novos produtos, serviços e expectativas.</a:t>
            </a:r>
          </a:p>
        </p:txBody>
      </p:sp>
      <p:sp>
        <p:nvSpPr>
          <p:cNvPr id="181252" name="AutoShape 4"/>
          <p:cNvSpPr>
            <a:spLocks noChangeArrowheads="1"/>
          </p:cNvSpPr>
          <p:nvPr/>
        </p:nvSpPr>
        <p:spPr bwMode="auto">
          <a:xfrm>
            <a:off x="977900" y="1196975"/>
            <a:ext cx="7162800" cy="914400"/>
          </a:xfrm>
          <a:prstGeom prst="downArrowCallout">
            <a:avLst>
              <a:gd name="adj1" fmla="val 195833"/>
              <a:gd name="adj2" fmla="val 195833"/>
              <a:gd name="adj3" fmla="val 16667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555599"/>
                </a:solidFill>
              </a:rPr>
              <a:t>Mínimo exigido pela CVM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81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1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1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build="p" advAuto="1000"/>
      <p:bldP spid="181252" grpId="0" animBg="1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D1CC3C-5499-47B6-BFAE-CC74F748D363}" type="slidenum">
              <a:rPr lang="pt-BR"/>
              <a:pPr/>
              <a:t>61</a:t>
            </a:fld>
            <a:endParaRPr lang="pt-BR"/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Relatório da Administração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989138"/>
            <a:ext cx="8534400" cy="3816350"/>
          </a:xfrm>
          <a:noFill/>
        </p:spPr>
        <p:txBody>
          <a:bodyPr/>
          <a:lstStyle/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400" b="1" smtClean="0">
                <a:solidFill>
                  <a:srgbClr val="555599"/>
                </a:solidFill>
                <a:cs typeface="Times New Roman" pitchFamily="18" charset="0"/>
              </a:rPr>
              <a:t>Proteção ao meio ambiente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descrição, montante e objetivo dos investimentos.</a:t>
            </a:r>
            <a:endParaRPr lang="pt-BR" sz="2400" b="1" smtClean="0">
              <a:solidFill>
                <a:srgbClr val="555599"/>
              </a:solidFill>
              <a:cs typeface="Times New Roman" pitchFamily="18" charset="0"/>
            </a:endParaRPr>
          </a:p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400" b="1" smtClean="0">
                <a:solidFill>
                  <a:srgbClr val="555599"/>
                </a:solidFill>
                <a:cs typeface="Times New Roman" pitchFamily="18" charset="0"/>
              </a:rPr>
              <a:t>Reformulações administrativas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descrição das mudanças, programa de racionalização.</a:t>
            </a:r>
          </a:p>
          <a:p>
            <a:pPr algn="just" eaLnBrk="1" hangingPunct="1">
              <a:lnSpc>
                <a:spcPct val="160000"/>
              </a:lnSpc>
              <a:buClr>
                <a:srgbClr val="555599"/>
              </a:buClr>
            </a:pPr>
            <a:r>
              <a:rPr lang="pt-BR" sz="2400" b="1" smtClean="0">
                <a:solidFill>
                  <a:srgbClr val="555599"/>
                </a:solidFill>
                <a:cs typeface="Times New Roman" pitchFamily="18" charset="0"/>
              </a:rPr>
              <a:t>Investimentos em controladas e coligadas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citação dos investimentos efetuados e objetivos pretendidos.</a:t>
            </a: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>
            <a:off x="971550" y="1125538"/>
            <a:ext cx="7162800" cy="762000"/>
          </a:xfrm>
          <a:prstGeom prst="downArrowCallout">
            <a:avLst>
              <a:gd name="adj1" fmla="val 235000"/>
              <a:gd name="adj2" fmla="val 235000"/>
              <a:gd name="adj3" fmla="val 16667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555599"/>
                </a:solidFill>
              </a:rPr>
              <a:t>Mínimo exigido pela CVM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3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3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build="p" advAuto="1000"/>
      <p:bldP spid="183300" grpId="0" animBg="1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822A711-8ADA-455F-B02E-8820E8142885}" type="slidenum">
              <a:rPr lang="pt-BR"/>
              <a:pPr/>
              <a:t>62</a:t>
            </a:fld>
            <a:endParaRPr lang="pt-BR"/>
          </a:p>
        </p:txBody>
      </p:sp>
      <p:sp>
        <p:nvSpPr>
          <p:cNvPr id="7065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Relatório da Administração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3050" y="2362200"/>
            <a:ext cx="8534400" cy="3298825"/>
          </a:xfrm>
          <a:noFill/>
        </p:spPr>
        <p:txBody>
          <a:bodyPr/>
          <a:lstStyle/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400" b="1" i="1" smtClean="0">
                <a:solidFill>
                  <a:srgbClr val="555599"/>
                </a:solidFill>
                <a:cs typeface="Times New Roman" pitchFamily="18" charset="0"/>
              </a:rPr>
              <a:t>Direitos dos acionistas e dados de mercado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políticas de distribuição de dividendos, valor por ações, cotações em bolsas de valores.</a:t>
            </a:r>
          </a:p>
          <a:p>
            <a:pPr algn="just" eaLnBrk="1" hangingPunct="1">
              <a:lnSpc>
                <a:spcPct val="140000"/>
              </a:lnSpc>
              <a:buClr>
                <a:srgbClr val="555599"/>
              </a:buClr>
            </a:pPr>
            <a:r>
              <a:rPr lang="pt-BR" sz="2400" b="1" i="1" smtClean="0">
                <a:solidFill>
                  <a:srgbClr val="555599"/>
                </a:solidFill>
                <a:cs typeface="Times New Roman" pitchFamily="18" charset="0"/>
              </a:rPr>
              <a:t>Perspectivas e planos para o exercício em curso e os futuros</a:t>
            </a:r>
            <a:r>
              <a:rPr lang="pt-BR" sz="2400" smtClean="0">
                <a:solidFill>
                  <a:srgbClr val="555599"/>
                </a:solidFill>
                <a:cs typeface="Times New Roman" pitchFamily="18" charset="0"/>
              </a:rPr>
              <a:t> – expectativa da administração, mas fundamentada.</a:t>
            </a:r>
          </a:p>
        </p:txBody>
      </p:sp>
      <p:sp>
        <p:nvSpPr>
          <p:cNvPr id="185348" name="AutoShape 4"/>
          <p:cNvSpPr>
            <a:spLocks noChangeArrowheads="1"/>
          </p:cNvSpPr>
          <p:nvPr/>
        </p:nvSpPr>
        <p:spPr bwMode="auto">
          <a:xfrm>
            <a:off x="971550" y="1219200"/>
            <a:ext cx="7162800" cy="985838"/>
          </a:xfrm>
          <a:prstGeom prst="downArrowCallout">
            <a:avLst>
              <a:gd name="adj1" fmla="val 181642"/>
              <a:gd name="adj2" fmla="val 181642"/>
              <a:gd name="adj3" fmla="val 16667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>
                <a:solidFill>
                  <a:srgbClr val="555599"/>
                </a:solidFill>
              </a:rPr>
              <a:t>Mínimo exigido pela CVM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5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build="p" advAuto="1000"/>
      <p:bldP spid="185348" grpId="0" animBg="1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EBE17F2-7FA7-444E-97B8-E2061109F92F}" type="slidenum">
              <a:rPr lang="pt-BR"/>
              <a:pPr/>
              <a:t>63</a:t>
            </a:fld>
            <a:endParaRPr lang="pt-BR"/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Relatório da Administração</a:t>
            </a:r>
          </a:p>
        </p:txBody>
      </p:sp>
      <p:sp>
        <p:nvSpPr>
          <p:cNvPr id="187394" name="Rectangle 2" descr="Tela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2781300"/>
            <a:ext cx="8610600" cy="3124200"/>
          </a:xfrm>
          <a:noFill/>
        </p:spPr>
        <p:txBody>
          <a:bodyPr/>
          <a:lstStyle/>
          <a:p>
            <a:pPr algn="just" eaLnBrk="1" hangingPunct="1">
              <a:buClr>
                <a:srgbClr val="555599"/>
              </a:buClr>
            </a:pP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Os Administradores devem </a:t>
            </a: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ser </a:t>
            </a: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realistas. </a:t>
            </a:r>
            <a:endParaRPr lang="pt-BR" sz="2800" dirty="0" smtClean="0">
              <a:solidFill>
                <a:srgbClr val="555599"/>
              </a:solidFill>
              <a:cs typeface="Times New Roman" pitchFamily="18" charset="0"/>
            </a:endParaRPr>
          </a:p>
          <a:p>
            <a:pPr algn="just" eaLnBrk="1" hangingPunct="1">
              <a:buClr>
                <a:srgbClr val="555599"/>
              </a:buClr>
              <a:buFontTx/>
              <a:buNone/>
            </a:pPr>
            <a:endParaRPr lang="pt-BR" sz="2800" dirty="0" smtClean="0">
              <a:solidFill>
                <a:srgbClr val="555599"/>
              </a:solidFill>
            </a:endParaRPr>
          </a:p>
          <a:p>
            <a:pPr algn="just" eaLnBrk="1" hangingPunct="1">
              <a:buClr>
                <a:srgbClr val="555599"/>
              </a:buClr>
            </a:pP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As Informações devem ter fundamento</a:t>
            </a: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. </a:t>
            </a:r>
          </a:p>
          <a:p>
            <a:pPr algn="just" eaLnBrk="1" hangingPunct="1">
              <a:buClr>
                <a:srgbClr val="555599"/>
              </a:buClr>
            </a:pPr>
            <a:endParaRPr lang="pt-BR" sz="2800" dirty="0" smtClean="0">
              <a:solidFill>
                <a:srgbClr val="555599"/>
              </a:solidFill>
              <a:cs typeface="Times New Roman" pitchFamily="18" charset="0"/>
            </a:endParaRPr>
          </a:p>
          <a:p>
            <a:pPr algn="just" eaLnBrk="1" hangingPunct="1">
              <a:buClr>
                <a:srgbClr val="555599"/>
              </a:buClr>
            </a:pP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Não apresentar somente expectativas otimistas.</a:t>
            </a:r>
          </a:p>
        </p:txBody>
      </p:sp>
      <p:sp>
        <p:nvSpPr>
          <p:cNvPr id="187397" name="AutoShape 5"/>
          <p:cNvSpPr>
            <a:spLocks noChangeArrowheads="1"/>
          </p:cNvSpPr>
          <p:nvPr/>
        </p:nvSpPr>
        <p:spPr bwMode="auto">
          <a:xfrm>
            <a:off x="704850" y="1371600"/>
            <a:ext cx="7696200" cy="977900"/>
          </a:xfrm>
          <a:prstGeom prst="downArrowCallout">
            <a:avLst>
              <a:gd name="adj1" fmla="val 196753"/>
              <a:gd name="adj2" fmla="val 196753"/>
              <a:gd name="adj3" fmla="val 16667"/>
              <a:gd name="adj4" fmla="val 66667"/>
            </a:avLst>
          </a:prstGeom>
          <a:solidFill>
            <a:srgbClr val="B3B3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800" b="1">
                <a:solidFill>
                  <a:srgbClr val="555599"/>
                </a:solidFill>
              </a:rPr>
              <a:t>Importante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7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build="p" advAuto="1000"/>
      <p:bldP spid="187397" grpId="0" animBg="1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8A1CEEC9-96BD-4F4C-B1C1-DF847D8411C4}" type="slidenum">
              <a:rPr lang="pt-BR"/>
              <a:pPr/>
              <a:t>64</a:t>
            </a:fld>
            <a:endParaRPr lang="pt-B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Referências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00188"/>
            <a:ext cx="77724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Clr>
                <a:srgbClr val="555599"/>
              </a:buClr>
            </a:pP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Material de aula – Teoria da Contabilidade – Prof. Alexsandro Broedel Lopes</a:t>
            </a:r>
          </a:p>
          <a:p>
            <a:pPr algn="just" eaLnBrk="1" hangingPunct="1">
              <a:buClr>
                <a:srgbClr val="555599"/>
              </a:buClr>
            </a:pPr>
            <a:r>
              <a:rPr lang="pt-BR" sz="2800" dirty="0" smtClean="0">
                <a:solidFill>
                  <a:srgbClr val="555599"/>
                </a:solidFill>
                <a:cs typeface="Times New Roman" pitchFamily="18" charset="0"/>
              </a:rPr>
              <a:t>Material de aula – Contabilidade Empresarial – Prof. José Carlos Marion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A46237E6-EAB1-4571-A6A1-6896A7A7E32D}" type="slidenum">
              <a:rPr lang="pt-BR"/>
              <a:pPr/>
              <a:t>7</a:t>
            </a:fld>
            <a:endParaRPr lang="pt-B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Evidenciação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4422"/>
            <a:ext cx="7772400" cy="4114800"/>
          </a:xfrm>
        </p:spPr>
        <p:txBody>
          <a:bodyPr lIns="92075" tIns="46038" rIns="92075" bIns="46038"/>
          <a:lstStyle/>
          <a:p>
            <a:pPr algn="just" eaLnBrk="1" hangingPunct="1">
              <a:buClr>
                <a:srgbClr val="3E3E5E"/>
              </a:buClr>
              <a:defRPr/>
            </a:pPr>
            <a:endParaRPr lang="pt-BR" sz="2800" kern="1200" dirty="0" smtClean="0">
              <a:solidFill>
                <a:srgbClr val="5C5C8E"/>
              </a:solidFill>
              <a:cs typeface="Times New Roman" pitchFamily="18" charset="0"/>
            </a:endParaRPr>
          </a:p>
          <a:p>
            <a:pPr lvl="1" indent="-342900" algn="just" eaLnBrk="1" hangingPunct="1"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Como os eventos econômicos serão comunicados?</a:t>
            </a:r>
          </a:p>
          <a:p>
            <a:pPr algn="just" eaLnBrk="1" hangingPunct="1">
              <a:buClr>
                <a:srgbClr val="3E3E5E"/>
              </a:buClr>
              <a:defRPr/>
            </a:pPr>
            <a:endParaRPr lang="pt-BR" sz="28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E12F9052-BE55-440D-A8D8-A9AE52340541}" type="slidenum">
              <a:rPr lang="pt-BR"/>
              <a:pPr/>
              <a:t>8</a:t>
            </a:fld>
            <a:endParaRPr lang="pt-B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Método das Partidas Dobradas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lvl="1" indent="-342900" algn="just" eaLnBrk="1" hangingPunct="1"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Toda </a:t>
            </a: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transação econômica possui uma origem (Crédito) e uma aplicação (Débito)</a:t>
            </a:r>
          </a:p>
          <a:p>
            <a:pPr algn="just" eaLnBrk="1" hangingPunct="1">
              <a:buClr>
                <a:srgbClr val="3E3E5E"/>
              </a:buClr>
              <a:defRPr/>
            </a:pPr>
            <a:endParaRPr lang="pt-BR" sz="28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2E68941B-DC47-4B36-A8DB-CCE3F09A2EEA}" type="slidenum">
              <a:rPr lang="pt-BR"/>
              <a:pPr/>
              <a:t>9</a:t>
            </a:fld>
            <a:endParaRPr lang="pt-B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Usuários da Contabilidade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298"/>
            <a:ext cx="7772400" cy="4114800"/>
          </a:xfrm>
        </p:spPr>
        <p:txBody>
          <a:bodyPr lIns="92075" tIns="46038" rIns="92075" bIns="46038"/>
          <a:lstStyle/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Administradores</a:t>
            </a:r>
            <a:endParaRPr lang="pt-BR" kern="1200" dirty="0" smtClean="0">
              <a:solidFill>
                <a:srgbClr val="5C5C8E"/>
              </a:solidFill>
              <a:ea typeface="+mn-ea"/>
              <a:cs typeface="Times New Roman" pitchFamily="18" charset="0"/>
            </a:endParaRP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Investidores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Credores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Governo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Sindicatos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Imprensa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ONGs</a:t>
            </a:r>
          </a:p>
          <a:p>
            <a:pPr lvl="1" indent="-342900"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r>
              <a:rPr lang="pt-BR" kern="1200" dirty="0" smtClean="0">
                <a:solidFill>
                  <a:srgbClr val="5C5C8E"/>
                </a:solidFill>
                <a:ea typeface="+mn-ea"/>
                <a:cs typeface="Times New Roman" pitchFamily="18" charset="0"/>
              </a:rPr>
              <a:t>Todos com interesse na economia!</a:t>
            </a:r>
          </a:p>
          <a:p>
            <a:pPr algn="just" eaLnBrk="1" hangingPunct="1">
              <a:lnSpc>
                <a:spcPct val="90000"/>
              </a:lnSpc>
              <a:buClr>
                <a:srgbClr val="3E3E5E"/>
              </a:buClr>
              <a:defRPr/>
            </a:pPr>
            <a:endParaRPr lang="pt-BR" sz="2800" kern="1200" dirty="0" smtClean="0">
              <a:solidFill>
                <a:srgbClr val="5C5C8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6,6/9,2/14,7/26,4/35,3/50,9/63,2"/>
  <p:tag name="ELAPSEDTIME" val="101,203"/>
  <p:tag name="AUDIO_ID" val="771"/>
</p:tagLst>
</file>

<file path=ppt/theme/theme1.xml><?xml version="1.0" encoding="utf-8"?>
<a:theme xmlns:a="http://schemas.openxmlformats.org/drawingml/2006/main" name="2_mestre2">
  <a:themeElements>
    <a:clrScheme name="2_mestre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mestr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mestre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stre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stre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stre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stre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stre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stre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mestre2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2_mestre2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2_mestre2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2_mestre2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2621</Words>
  <Application>Microsoft Office PowerPoint</Application>
  <PresentationFormat>On-screen Show (4:3)</PresentationFormat>
  <Paragraphs>540</Paragraphs>
  <Slides>64</Slides>
  <Notes>50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2_mestre2</vt:lpstr>
      <vt:lpstr>Slide 1</vt:lpstr>
      <vt:lpstr>Contabilidade – Retomando </vt:lpstr>
      <vt:lpstr>Contabilidade?</vt:lpstr>
      <vt:lpstr>Processo Contábil</vt:lpstr>
      <vt:lpstr>Reconhecimento</vt:lpstr>
      <vt:lpstr>Mensuração</vt:lpstr>
      <vt:lpstr>Evidenciação</vt:lpstr>
      <vt:lpstr>Método das Partidas Dobradas</vt:lpstr>
      <vt:lpstr>Usuários da Contabilidade</vt:lpstr>
      <vt:lpstr>Usuários da Contabilidade – Necessidades </vt:lpstr>
      <vt:lpstr>Usuários da Contabilidade – Necessidades </vt:lpstr>
      <vt:lpstr>A Informação Contábil</vt:lpstr>
      <vt:lpstr>Principais Relatórios Contábeis</vt:lpstr>
      <vt:lpstr>O Sistema Contábil</vt:lpstr>
      <vt:lpstr>Balanço Patrimonial</vt:lpstr>
      <vt:lpstr>Balanço Patrimonial</vt:lpstr>
      <vt:lpstr>Balanço Patrimonial</vt:lpstr>
      <vt:lpstr>Passivo como Fonte de Recursos</vt:lpstr>
      <vt:lpstr>Demonstração do Resultado do Exercício</vt:lpstr>
      <vt:lpstr>Demonstração de Resultados</vt:lpstr>
      <vt:lpstr>Demonstração das Mutações do  Patrimônio Líquido</vt:lpstr>
      <vt:lpstr>Demonstração das Mutações do Patrimônio Líquido</vt:lpstr>
      <vt:lpstr>Demonstração do Resultado do Exercício</vt:lpstr>
      <vt:lpstr>Demonstração das Origens e Aplicações de Recursos</vt:lpstr>
      <vt:lpstr>Demonstração das Origens e Aplicações de Recursos</vt:lpstr>
      <vt:lpstr>Demonstração das Origens e Aplicações de Recursos</vt:lpstr>
      <vt:lpstr>Demonstração dos Fluxos de Caixa</vt:lpstr>
      <vt:lpstr>Demonstração dos Fluxos de Caixa</vt:lpstr>
      <vt:lpstr>Outras Demonstrações: Resumo</vt:lpstr>
      <vt:lpstr>Balanço Social (DVA)</vt:lpstr>
      <vt:lpstr>Demonstração do Valor Adicionado</vt:lpstr>
      <vt:lpstr>Demonstração do Valor Adicionado</vt:lpstr>
      <vt:lpstr>Importância do Balanço Social ou DVA</vt:lpstr>
      <vt:lpstr>Demonstração do Valor Adicionado</vt:lpstr>
      <vt:lpstr>Produto Interno Bruto - PIB</vt:lpstr>
      <vt:lpstr>Produto Interno Bruto - PIB</vt:lpstr>
      <vt:lpstr>Produto Interno Bruto - PIB</vt:lpstr>
      <vt:lpstr>Distribuição do Valor Adicionado</vt:lpstr>
      <vt:lpstr>Distribuição do Valor Adicionado</vt:lpstr>
      <vt:lpstr>Balanço Social na França</vt:lpstr>
      <vt:lpstr>Algumas Empresas Aleatórias por País</vt:lpstr>
      <vt:lpstr>Informações Complementares</vt:lpstr>
      <vt:lpstr>Notas Explicativas</vt:lpstr>
      <vt:lpstr>Notas Explicativas</vt:lpstr>
      <vt:lpstr>Notas Explicativas</vt:lpstr>
      <vt:lpstr>Notas Explicativas</vt:lpstr>
      <vt:lpstr>Notas Explicativas</vt:lpstr>
      <vt:lpstr>Notas Explicativas</vt:lpstr>
      <vt:lpstr>Notas Explicativas</vt:lpstr>
      <vt:lpstr>Parecer de Auditoria</vt:lpstr>
      <vt:lpstr>Parecer de Auditoria</vt:lpstr>
      <vt:lpstr>Parecer de Auditoria</vt:lpstr>
      <vt:lpstr>Parecer de Auditoria</vt:lpstr>
      <vt:lpstr>Auditoria</vt:lpstr>
      <vt:lpstr>Parecer de Auditoria</vt:lpstr>
      <vt:lpstr>Parecer de Auditoria</vt:lpstr>
      <vt:lpstr>Relatório da Administração</vt:lpstr>
      <vt:lpstr>Relatório da Administração</vt:lpstr>
      <vt:lpstr>Relatório da Administração</vt:lpstr>
      <vt:lpstr>Relatório da Administração</vt:lpstr>
      <vt:lpstr>Relatório da Administração</vt:lpstr>
      <vt:lpstr>Relatório da Administração</vt:lpstr>
      <vt:lpstr>Relatório da Administração</vt:lpstr>
      <vt:lpstr>Referências</vt:lpstr>
    </vt:vector>
  </TitlesOfParts>
  <Company>FIPECAFI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Assistente Aluno 05</dc:creator>
  <cp:lastModifiedBy>Home</cp:lastModifiedBy>
  <cp:revision>174</cp:revision>
  <dcterms:created xsi:type="dcterms:W3CDTF">2006-06-08T19:53:15Z</dcterms:created>
  <dcterms:modified xsi:type="dcterms:W3CDTF">2010-05-26T22:15:47Z</dcterms:modified>
</cp:coreProperties>
</file>