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63" r:id="rId3"/>
    <p:sldId id="258" r:id="rId4"/>
    <p:sldId id="264" r:id="rId5"/>
    <p:sldId id="266" r:id="rId6"/>
    <p:sldId id="259" r:id="rId7"/>
    <p:sldId id="261" r:id="rId8"/>
    <p:sldId id="268" r:id="rId9"/>
    <p:sldId id="269" r:id="rId10"/>
    <p:sldId id="262" r:id="rId11"/>
    <p:sldId id="270" r:id="rId12"/>
    <p:sldId id="271" r:id="rId13"/>
    <p:sldId id="292" r:id="rId14"/>
    <p:sldId id="293" r:id="rId15"/>
    <p:sldId id="276" r:id="rId16"/>
    <p:sldId id="278" r:id="rId17"/>
    <p:sldId id="281" r:id="rId18"/>
    <p:sldId id="294" r:id="rId19"/>
    <p:sldId id="284" r:id="rId20"/>
    <p:sldId id="283" r:id="rId21"/>
    <p:sldId id="295" r:id="rId22"/>
    <p:sldId id="296" r:id="rId23"/>
    <p:sldId id="298" r:id="rId24"/>
    <p:sldId id="299" r:id="rId25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5027" autoAdjust="0"/>
  </p:normalViewPr>
  <p:slideViewPr>
    <p:cSldViewPr snapToObjects="1">
      <p:cViewPr>
        <p:scale>
          <a:sx n="66" d="100"/>
          <a:sy n="66" d="100"/>
        </p:scale>
        <p:origin x="-9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DD532B6-E628-454F-9AD5-463BFEA54969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1892A6-C397-40DD-99DA-575F17CBCF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373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0CB9FE-EE21-4E7B-9A61-C1EA43A7E13F}" type="slidenum">
              <a:rPr lang="pt-BR" smtClean="0">
                <a:latin typeface="Calibri" charset="0"/>
              </a:rPr>
              <a:pPr eaLnBrk="1" hangingPunct="1"/>
              <a:t>2</a:t>
            </a:fld>
            <a:endParaRPr lang="pt-BR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2CEABBD-47D5-4E40-8DC4-72E87AEA4DF0}" type="slidenum">
              <a:rPr lang="en-US" smtClean="0">
                <a:latin typeface="Calibri" charset="0"/>
              </a:rPr>
              <a:pPr eaLnBrk="1" hangingPunct="1"/>
              <a:t>3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5803EB5-015E-466E-B90E-26E1BD12F433}" type="slidenum">
              <a:rPr lang="en-US" smtClean="0">
                <a:latin typeface="Calibri" charset="0"/>
              </a:rPr>
              <a:pPr eaLnBrk="1" hangingPunct="1"/>
              <a:t>6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BCA1993-4A85-4FE1-B126-7418E2F3F63B}" type="slidenum">
              <a:rPr lang="en-US" smtClean="0">
                <a:latin typeface="Calibri" charset="0"/>
              </a:rPr>
              <a:pPr eaLnBrk="1" hangingPunct="1"/>
              <a:t>7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C25A93-49E6-4461-9AEC-3FA17AEF492C}" type="slidenum">
              <a:rPr lang="en-US" smtClean="0">
                <a:latin typeface="Calibri" charset="0"/>
              </a:rPr>
              <a:pPr eaLnBrk="1" hangingPunct="1"/>
              <a:t>10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8A6C5BCB-C4DC-4406-8020-07812DA9764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6E75-D127-4C73-AD66-E8D1B0B7D691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1D68-0B86-4A76-9C8C-7853C692CE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87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401F-DA28-4240-B8A1-06C5C27FEF31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0135-97B8-4A75-8D17-EA09BF5A77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54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1FF8-8650-46F3-B366-9A9979ED7366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B0D8-8618-4FF5-8D0B-6CA9136413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B8C0-EED5-45C3-AE98-D2808BB93E41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97D7-116D-4E0C-A51C-526607A55D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6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A3F2F-B4BD-48A0-9083-A6ED6F4D0803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518D-C1B4-4CF8-BE8F-FB97D5C62E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4697-309E-4160-BA41-29D8B9F191B0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E755-B07E-47C0-8E15-62BA1E4D1C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DF30-F418-4654-A19C-FA89762B6E12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7048-B58E-4106-8B34-EEB43D694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978D-268C-48BF-BD1B-3BCD2C68F4C5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D57D-1DB3-41D2-94DB-0D07816C8B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FDA1-F7C5-46C9-A73F-CDF69D511602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4966-36B9-411B-9D75-F1035BC6DB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91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F789-D1D8-4C67-8048-E9714647281B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8441-0A12-4ED5-9FAA-D0A93D2B7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9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1714-8E1E-4652-B305-A75F6416BCD4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3026-E7AB-4C12-838A-4FF27EFC99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65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574D430-6A93-451E-A635-508C17D3FA78}" type="datetime1">
              <a:rPr lang="pt-BR"/>
              <a:pPr>
                <a:defRPr/>
              </a:pPr>
              <a:t>10/09/2010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DEC696-2641-4DB9-A0FF-E9649D62BA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Ficheiro:Nuernberger_Ei_offen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pt.wikipedia.org/wiki/Ficheiro:Hora_digita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Ficheiro:Wooden_hourglass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pt.wikipedia.org/wiki/Ficheiro:AGMA_Clepsydre.jpg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92D050"/>
                </a:solidFill>
              </a:rPr>
              <a:t>Tempo Físico Clássico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7250" y="1643063"/>
            <a:ext cx="7715250" cy="4483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PT" dirty="0" smtClean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Na mecânica newtoniana o tempo é absoluto e uniforme.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Absoluto: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existe independentemente da matéria e do espaço. (ou seja, é medido da mesma forma para todos)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Uniforme: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em todas as situações ele transcorre da mesma forma, não evoluindo “mais depressa” ou “mais devagar”.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5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989" y="1484784"/>
            <a:ext cx="8229600" cy="1143000"/>
          </a:xfrm>
        </p:spPr>
        <p:txBody>
          <a:bodyPr/>
          <a:lstStyle/>
          <a:p>
            <a:r>
              <a:rPr lang="pt-BR" sz="8000" b="1" dirty="0" smtClean="0">
                <a:solidFill>
                  <a:srgbClr val="92D050"/>
                </a:solidFill>
              </a:rPr>
              <a:t>E o espaço</a:t>
            </a:r>
            <a:endParaRPr lang="pt-BR" sz="8000" b="1" dirty="0">
              <a:solidFill>
                <a:srgbClr val="92D05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30989" y="3422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pt-BR" sz="4800" dirty="0" smtClean="0">
                <a:solidFill>
                  <a:srgbClr val="92D050"/>
                </a:solidFill>
              </a:rPr>
              <a:t>Quais são suas características?</a:t>
            </a:r>
          </a:p>
        </p:txBody>
      </p:sp>
    </p:spTree>
    <p:extLst>
      <p:ext uri="{BB962C8B-B14F-4D97-AF65-F5344CB8AC3E}">
        <p14:creationId xmlns:p14="http://schemas.microsoft.com/office/powerpoint/2010/main" val="1533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2D050"/>
                </a:solidFill>
              </a:rPr>
              <a:t>Espaço na visão aristotélica</a:t>
            </a:r>
            <a:endParaRPr lang="pt-BR" b="1" dirty="0">
              <a:solidFill>
                <a:srgbClr val="92D050"/>
              </a:solidFill>
            </a:endParaRPr>
          </a:p>
        </p:txBody>
      </p:sp>
      <p:pic>
        <p:nvPicPr>
          <p:cNvPr id="38914" name="Picture 2" descr="http://1.bp.blogspot.com/_sLjuDPlTvUo/TDOjYGBP_2I/AAAAAAAACBc/Q_E-ZEuFf5Y/s1600/UniversoPtolomeu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41272"/>
            <a:ext cx="3096344" cy="32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6778" y="2066433"/>
            <a:ext cx="4851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“A atividade de Deus é a vida eterna. Portanto o movimento do céu, que é um corpo divino, deve ser eterno, e por esta razão o céu deve ser uma esfera rotativa. Mas o centro de um corpo rotativo está em repouso. Deve haver, pois, uma terra em repouso no centro do universo.” (Aristóteles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1572" y="2204864"/>
            <a:ext cx="86995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“O mundo supralunar era constituído de éter, um sólido cristalino puro, inalterável e sem peso, compatível com a eternidade, perfeição e imutabilidade dos céus.””(...)O movimento circular de cada esfera, a partir das estrelas, era transmitido às demais, até à Lua.”</a:t>
            </a: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“No entanto, a região sublunar é constantemente perturbada, uma vez que o movimento mais imediato da esfera lunar (e, em última instância, das estrelas) movia a fronteira entre essa e as camadas inferiores de fogo, gerando correntes que impeliam e misturavam os demais elementos, em proporções variadas.” (Martins e </a:t>
            </a:r>
            <a:r>
              <a:rPr lang="pt-BR" sz="2400" dirty="0" err="1" smtClean="0">
                <a:solidFill>
                  <a:schemeClr val="accent1">
                    <a:lumMod val="75000"/>
                  </a:schemeClr>
                </a:solidFill>
              </a:rPr>
              <a:t>Zanetic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, 2002)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370" name="Picture 2" descr="http://lusophia.files.wordpress.com/2009/07/1-quatro-element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094693" cy="10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3" y="404665"/>
            <a:ext cx="3222331" cy="26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0890" y="3701359"/>
            <a:ext cx="3851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 crucificação: 1200</a:t>
            </a:r>
          </a:p>
        </p:txBody>
      </p:sp>
      <p:pic>
        <p:nvPicPr>
          <p:cNvPr id="4" name="Picture 2" descr="1200vir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344"/>
            <a:ext cx="4264347" cy="58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6236" y="4869160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 Virgem - 1200</a:t>
            </a:r>
          </a:p>
        </p:txBody>
      </p:sp>
    </p:spTree>
    <p:extLst>
      <p:ext uri="{BB962C8B-B14F-4D97-AF65-F5344CB8AC3E}">
        <p14:creationId xmlns:p14="http://schemas.microsoft.com/office/powerpoint/2010/main" val="160862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rgem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712"/>
            <a:ext cx="5688409" cy="49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092950" y="1412875"/>
            <a:ext cx="4464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 virgem</a:t>
            </a:r>
          </a:p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1200</a:t>
            </a:r>
          </a:p>
        </p:txBody>
      </p:sp>
    </p:spTree>
    <p:extLst>
      <p:ext uri="{BB962C8B-B14F-4D97-AF65-F5344CB8AC3E}">
        <p14:creationId xmlns:p14="http://schemas.microsoft.com/office/powerpoint/2010/main" val="424099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71900" y="12257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1800 anos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548680"/>
            <a:ext cx="216024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Aristóteles </a:t>
            </a: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384 a.C. – 322 </a:t>
            </a:r>
            <a:r>
              <a:rPr lang="pt-BR" dirty="0" err="1" smtClean="0">
                <a:solidFill>
                  <a:schemeClr val="bg1"/>
                </a:solidFill>
              </a:rPr>
              <a:t>a.C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82253" y="548680"/>
            <a:ext cx="259228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Copérnico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1473 d.C. – 1543 d.C.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428189" y="294910"/>
            <a:ext cx="2304256" cy="1369313"/>
          </a:xfrm>
          <a:prstGeom prst="rightArrow">
            <a:avLst>
              <a:gd name="adj1" fmla="val 24085"/>
              <a:gd name="adj2" fmla="val 543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5536" y="1718044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92D050"/>
                </a:solidFill>
              </a:rPr>
              <a:t>Foi aí que a cobra começou a fumar!!!</a:t>
            </a:r>
            <a:endParaRPr lang="pt-BR" sz="3200" dirty="0">
              <a:solidFill>
                <a:srgbClr val="92D050"/>
              </a:solidFill>
            </a:endParaRPr>
          </a:p>
        </p:txBody>
      </p:sp>
      <p:pic>
        <p:nvPicPr>
          <p:cNvPr id="49154" name="Picture 2" descr="http://4.bp.blogspot.com/_XJ95Ahnw1Vc/TEToEue3uxI/AAAAAAAAA6U/mqruQpRDYx4/s1600/cobra+fum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" y="3401638"/>
            <a:ext cx="2636254" cy="194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63026" y="2432142"/>
            <a:ext cx="5438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Copérnico - De </a:t>
            </a: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</a:rPr>
              <a:t>revolutionimbus</a:t>
            </a:r>
            <a:endParaRPr lang="pt-B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1) Não existe um centro único de todos os orbes celestes ou esferas.</a:t>
            </a: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(2) O centro da Terra não é o centro do mundo, mas apenas o da gravidade e do orbe lunar.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63026" y="4528071"/>
            <a:ext cx="5102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“(...) Ele (Deus) é glorificado não em um único mas em incontáveis sóis; não em uma única Terra, mas em mil, que digo? Numa infinidade de mundos.”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Giordano Bruno, (1548-1600)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2874" y="1279681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Kepler (1571 – 1630)</a:t>
            </a: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olidificou as 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idéias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 copernicanas matematicamente rompendo com a hegemonia do círculo (forma perfeita que representava o movimento perfeito, circular, que os astros deveriam fazer, segundo os aristotélicos) ao apresentar sua primeira lei, a das elipses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://4.bp.blogspot.com/_XJ95Ahnw1Vc/TEToEue3uxI/AAAAAAAAA6U/mqruQpRDYx4/s1600/cobra+fum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2394"/>
            <a:ext cx="2001685" cy="147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359569"/>
            <a:ext cx="3728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92D050"/>
                </a:solidFill>
              </a:rPr>
              <a:t>Cheque mate</a:t>
            </a:r>
            <a:endParaRPr lang="pt-BR" sz="4400" b="1" dirty="0">
              <a:solidFill>
                <a:srgbClr val="92D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2874" y="3933056"/>
            <a:ext cx="7950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Galileu  (1564 – 1642)</a:t>
            </a: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lhou sucessivamente para Júpiter com sua luneta e viu a movimentação de quatro corpos celestes que o orbitavam. Mesmo com a desconfiança dos resultados que uma luneta poderia fornecer sobre o mundo celestial, 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Io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Ganimedes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, Europa e Calisto, luas de Júpiter, acabaram por denunciar a existência de corpos orbitando outros astros que não fosse a Terra; a semente copernicana poderia germinar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eonardo1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900"/>
            <a:ext cx="5065713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508625" y="1628775"/>
            <a:ext cx="4464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rgbClr val="92D050"/>
                </a:solidFill>
                <a:latin typeface="Arial" pitchFamily="34" charset="0"/>
              </a:rPr>
              <a:t>Madona: 1490</a:t>
            </a:r>
          </a:p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rgbClr val="92D050"/>
                </a:solidFill>
                <a:latin typeface="Arial" pitchFamily="34" charset="0"/>
              </a:rPr>
              <a:t>Leonardo</a:t>
            </a:r>
          </a:p>
        </p:txBody>
      </p:sp>
    </p:spTree>
    <p:extLst>
      <p:ext uri="{BB962C8B-B14F-4D97-AF65-F5344CB8AC3E}">
        <p14:creationId xmlns:p14="http://schemas.microsoft.com/office/powerpoint/2010/main" val="394465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2016125"/>
          </a:xfrm>
        </p:spPr>
        <p:txBody>
          <a:bodyPr/>
          <a:lstStyle/>
          <a:p>
            <a:pPr eaLnBrk="1" hangingPunct="1"/>
            <a:r>
              <a:rPr lang="pt-BR" sz="8800" b="1" dirty="0" smtClean="0">
                <a:solidFill>
                  <a:srgbClr val="92D050"/>
                </a:solidFill>
              </a:rPr>
              <a:t>Tempo</a:t>
            </a:r>
            <a:r>
              <a:rPr lang="pt-BR" dirty="0" smtClean="0">
                <a:solidFill>
                  <a:srgbClr val="92D050"/>
                </a:solidFill>
              </a:rPr>
              <a:t/>
            </a:r>
            <a:br>
              <a:rPr lang="pt-BR" dirty="0" smtClean="0">
                <a:solidFill>
                  <a:srgbClr val="92D050"/>
                </a:solidFill>
              </a:rPr>
            </a:br>
            <a:endParaRPr lang="pt-BR" sz="3200" dirty="0" smtClean="0">
              <a:solidFill>
                <a:srgbClr val="92D050"/>
              </a:solidFill>
            </a:endParaRPr>
          </a:p>
        </p:txBody>
      </p:sp>
      <p:sp>
        <p:nvSpPr>
          <p:cNvPr id="205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92425"/>
            <a:ext cx="8229600" cy="3344887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pt-BR" sz="6600" dirty="0" smtClean="0">
                <a:solidFill>
                  <a:schemeClr val="accent1">
                    <a:lumMod val="75000"/>
                  </a:schemeClr>
                </a:solidFill>
              </a:rPr>
              <a:t>Quando estamos dormindo, quanto tempo dura um sonho?</a:t>
            </a:r>
          </a:p>
          <a:p>
            <a:pPr marL="0" indent="0" algn="r" eaLnBrk="1" hangingPunct="1">
              <a:buFont typeface="Arial" charset="0"/>
              <a:buNone/>
            </a:pPr>
            <a:endParaRPr lang="pt-BR" sz="6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AF01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431323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508625" y="1628775"/>
            <a:ext cx="44640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rgbClr val="92D050"/>
                </a:solidFill>
                <a:latin typeface="Arial" pitchFamily="34" charset="0"/>
              </a:rPr>
              <a:t>O casamento da Virgem – Rafael</a:t>
            </a:r>
          </a:p>
          <a:p>
            <a:pPr algn="l">
              <a:spcBef>
                <a:spcPct val="50000"/>
              </a:spcBef>
            </a:pPr>
            <a:r>
              <a:rPr lang="pt-BR" sz="3600" dirty="0">
                <a:solidFill>
                  <a:srgbClr val="92D050"/>
                </a:solidFill>
                <a:latin typeface="Arial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64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2260" y="332656"/>
            <a:ext cx="6763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92D050"/>
                </a:solidFill>
              </a:rPr>
              <a:t>Espaço Newtoniano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084655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“O espaço absoluto, por sua própria natureza, sem relação com qualquer coisa que seja exterior, permanece sempre semelhante e imóvel.”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(Newton 1643 - 1727)</a:t>
            </a: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51620" y="511770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Newton consegue condensar e aprimorar toda a matemática e visão de universo que surgia naquela época.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394" name="Picture 2" descr="http://trialforce.nostaljia.eng.br/wp-content/uploads/gimp/tut01/maca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50" y="332656"/>
            <a:ext cx="1634089" cy="1566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“Imaginemos que todos os corpos tenham sido destruídos e reduzidos a nada: desse modo, daremos àquilo que resta, onde, juntamente com os corpos, fica suspensa toda relação de situação e de distância entre eles, o nome de espaço absoluto. Este espaço é, então, infinito, imóvel, indivisível e não constitui objeto algum de percepção, desde o momento em que cessou em relação a ele toda possibilidade de relação e de distinção. Todos os atributos são, dito em outras palavras, privativos ou negativos; não parece significar, portanto, mais do que o simples nada. A única dificuldade estriba em que é algo extenso e que a extensão representa, apesar de tudo, uma qualidade positiva. Porém que classe de extensão é esta que não se pode medir nem dividir e na qual não há uma só parte que se possa perceber por meio dos sentidos ou captar-se por meio da representação? Se examinarmos a fundo semelhante 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idéia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 - supondo que podemos chamá-la assim - vemos que é a mais perfeita representação do nada que podemos imaginar.” .”(Berkeley 1685-1753)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3647" y="39180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92D050"/>
                </a:solidFill>
              </a:rPr>
              <a:t>Espaço Newtoniano</a:t>
            </a:r>
            <a:endParaRPr lang="pt-BR" sz="3600" b="1" dirty="0">
              <a:solidFill>
                <a:srgbClr val="92D05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073435" y="61000"/>
            <a:ext cx="1298765" cy="1351777"/>
            <a:chOff x="7487017" y="196828"/>
            <a:chExt cx="1298765" cy="1351777"/>
          </a:xfrm>
        </p:grpSpPr>
        <p:pic>
          <p:nvPicPr>
            <p:cNvPr id="5" name="Picture 2" descr="http://trialforce.nostaljia.eng.br/wp-content/uploads/gimp/tut01/maca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062" y="332657"/>
              <a:ext cx="1126677" cy="1080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ímbolo de 'Não' 5"/>
            <p:cNvSpPr/>
            <p:nvPr/>
          </p:nvSpPr>
          <p:spPr>
            <a:xfrm>
              <a:off x="7487017" y="196828"/>
              <a:ext cx="1298765" cy="1351777"/>
            </a:xfrm>
            <a:prstGeom prst="noSmoking">
              <a:avLst>
                <a:gd name="adj" fmla="val 7598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8" name="Seta para a direita 7"/>
          <p:cNvSpPr/>
          <p:nvPr/>
        </p:nvSpPr>
        <p:spPr>
          <a:xfrm>
            <a:off x="6516216" y="435646"/>
            <a:ext cx="720080" cy="6024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42" name="Picture 2" descr="http://2.bp.blogspot.com/_cMfEP_p_NG4/SaZ_ljr32OI/AAAAAAAAAes/ewkmCTlpq8Q/s320/ma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157"/>
            <a:ext cx="1440160" cy="117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b="1" dirty="0" smtClean="0">
                <a:solidFill>
                  <a:srgbClr val="92D050"/>
                </a:solidFill>
              </a:rPr>
              <a:t>Espaço Físico Clássico</a:t>
            </a:r>
            <a:endParaRPr lang="en-US" sz="5400" b="1" dirty="0" smtClean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7250" y="1643063"/>
            <a:ext cx="7715250" cy="44831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t-PT" dirty="0" smtClean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Na mecânica newtoniana o espaço é absoluto e homogêneo.</a:t>
            </a:r>
          </a:p>
          <a:p>
            <a:pPr>
              <a:buFont typeface="Arial" pitchFamily="34" charset="0"/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Absoluto: É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medido da mesma forma para todos.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Homogêneo: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Ele é igual em todo lugar, ou seja, uma medida é igual em qualquer lugar do espaço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4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92D050"/>
                </a:solidFill>
              </a:rPr>
              <a:t>Atividade vamos medir o espaço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7250" y="1643063"/>
            <a:ext cx="7715250" cy="2434009"/>
          </a:xfrm>
        </p:spPr>
        <p:txBody>
          <a:bodyPr/>
          <a:lstStyle/>
          <a:p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</a:rPr>
              <a:t>Divida a sala em grupos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Cada qual com uma trena</a:t>
            </a: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Cada grupo, a partir de um referencial diferente deve medir a posição de dois objetos na sala.</a:t>
            </a: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Calcular a distância entre eles a partir de seus dados.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3194" y="5373216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A ideia é fazer os alunos perceberem que de qualquer lugar que parta a medida, a distância entre os dois objetos é sempre a mesma.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11760" y="4293096"/>
            <a:ext cx="451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Trabalhar coordenadas e aplicar o teorema de 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pitágoras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empo Me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99" y="4461490"/>
            <a:ext cx="1459924" cy="1654271"/>
          </a:xfrm>
          <a:prstGeom prst="snip2DiagRect">
            <a:avLst>
              <a:gd name="adj1" fmla="val 0"/>
              <a:gd name="adj2" fmla="val 3832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92125" y="260350"/>
            <a:ext cx="8229600" cy="954088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92D050"/>
                </a:solidFill>
              </a:rPr>
              <a:t>Concepções de tempo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5775" y="1341438"/>
            <a:ext cx="40322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PLATÃO (427-347  a.C.) 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tempo  seria  um  processo  cíclico  que possuía a mesma existência com o mundo, era  a  “ imagem  móvel  da  eternidade”   e, dentro de seus  limites, o mundo se movia.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29175" y="1663700"/>
            <a:ext cx="38163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cap="all" dirty="0">
                <a:solidFill>
                  <a:schemeClr val="accent6">
                    <a:lumMod val="75000"/>
                  </a:schemeClr>
                </a:solidFill>
              </a:rPr>
              <a:t>Aristóteles  (384-322  a.C.)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 tempo  coexistia com  o  mundo  e  que  este  era  finito  e, mesmo  assim,  eterno.  Ele  admitia  que  o tempo era “o  número  do movimento, conforme  o  anterior  e  o posterior”.</a:t>
            </a:r>
          </a:p>
          <a:p>
            <a:pPr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00113" y="3811588"/>
            <a:ext cx="544353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PLOTINO (205 –  270 d.C.)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Discordava  de  Aristóteles, pois as  noções  de  posterior  e anterior eram também noções temporais, e não poderíamos medir o tempo com o próprio  tempo.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2125" y="260350"/>
            <a:ext cx="8229600" cy="954088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92D050"/>
                </a:solidFill>
              </a:rPr>
              <a:t>Concepções de tempo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6713" y="1565275"/>
            <a:ext cx="44592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SANTO AGOSTINHO (354–430 d.C.)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 tempo  existe dentro  do espírito como o presente do passado (a  memória),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presente do presente (a atenção) e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presente do futuro (a espera).</a:t>
            </a:r>
          </a:p>
          <a:p>
            <a:pPr>
              <a:defRPr/>
            </a:pP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Sobre o tempo, Santo Agostinho dizia: “se ninguém me perguntar, eu sei; se o quiser explicar a quem me fizer a pergunta, já não sei”! 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0" name="CaixaDeTexto 6"/>
          <p:cNvSpPr txBox="1">
            <a:spLocks noChangeArrowheads="1"/>
          </p:cNvSpPr>
          <p:nvPr/>
        </p:nvSpPr>
        <p:spPr bwMode="auto">
          <a:xfrm>
            <a:off x="2503488" y="299720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81050" y="4652963"/>
            <a:ext cx="72675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KANT (1724-1804)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patrimônio  de  saber  de  uma  sociedade qualquer,  não  pode  ser aprendida sobre a forma de experiência na mesma  estrutura da percepção humana. Temos  uma ligação sintética dos acontecimentos sob o formato  de  sequências  temporais  que estruturariam a nossa percepção.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32363" y="1843088"/>
            <a:ext cx="40544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NEWTON (1643-1727)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tempo absoluto, verdadeiro e matemático, por si mesmo e da sua própria natureza, flui uniformemente sem relação com qualquer coisa externa e é também chamado de duração.</a:t>
            </a:r>
          </a:p>
          <a:p>
            <a:pPr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103" name="Picture 12" descr="ampulh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4151313"/>
            <a:ext cx="85407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5375" cy="1143000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92D050"/>
                </a:solidFill>
              </a:rPr>
              <a:t>Atividade vamos medir o </a:t>
            </a:r>
            <a:r>
              <a:rPr lang="pt-BR" b="1" dirty="0" smtClean="0">
                <a:solidFill>
                  <a:srgbClr val="92D050"/>
                </a:solidFill>
              </a:rPr>
              <a:t>Tempo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8318" y="1561348"/>
            <a:ext cx="838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Veja os trechos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Ao final de cada um, escreva o tempo que cada um durou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1723" y="4629035"/>
            <a:ext cx="8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Esta atividade fecha a discussão sobre a diversidade das concepções de tempo e abre a próxima sobre a necessidade de encontrarmos uma forma de medi-lo.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8318" y="2800834"/>
            <a:ext cx="7906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Elenque na lousa os tempos levantados em classe e mostre as diferenças entre eles.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Inclua na discussão a necessidade de utilizarmos uma forma melhor de se medir o tempo.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35"/>
          <p:cNvGrpSpPr>
            <a:grpSpLocks/>
          </p:cNvGrpSpPr>
          <p:nvPr/>
        </p:nvGrpSpPr>
        <p:grpSpPr bwMode="auto">
          <a:xfrm>
            <a:off x="181171" y="2202491"/>
            <a:ext cx="1689100" cy="3900488"/>
            <a:chOff x="476289" y="2815086"/>
            <a:chExt cx="1689094" cy="3900062"/>
          </a:xfrm>
        </p:grpSpPr>
        <p:pic>
          <p:nvPicPr>
            <p:cNvPr id="5126" name="Picture 34" descr="http://1.bp.blogspot.com/_bXIGGWu0aC4/Sih-zy1vQtI/AAAAAAAACaI/IIWl544S_TQ/s320/acordand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70" y="2815086"/>
              <a:ext cx="1667613" cy="197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36" descr="http://vidaempaz.files.wordpress.com/2008/10/sono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89" y="4786346"/>
              <a:ext cx="1679576" cy="192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104"/>
          <p:cNvGrpSpPr>
            <a:grpSpLocks/>
          </p:cNvGrpSpPr>
          <p:nvPr/>
        </p:nvGrpSpPr>
        <p:grpSpPr bwMode="auto">
          <a:xfrm>
            <a:off x="2035091" y="1243898"/>
            <a:ext cx="7202488" cy="5010150"/>
            <a:chOff x="2071670" y="1643050"/>
            <a:chExt cx="7203046" cy="5010503"/>
          </a:xfrm>
        </p:grpSpPr>
        <p:grpSp>
          <p:nvGrpSpPr>
            <p:cNvPr id="5128" name="Group 97"/>
            <p:cNvGrpSpPr>
              <a:grpSpLocks/>
            </p:cNvGrpSpPr>
            <p:nvPr/>
          </p:nvGrpSpPr>
          <p:grpSpPr bwMode="auto">
            <a:xfrm>
              <a:off x="2928926" y="1643050"/>
              <a:ext cx="5286412" cy="5010503"/>
              <a:chOff x="3357554" y="1643050"/>
              <a:chExt cx="5286412" cy="5010503"/>
            </a:xfrm>
          </p:grpSpPr>
          <p:cxnSp>
            <p:nvCxnSpPr>
              <p:cNvPr id="61" name="Straight Connector 60"/>
              <p:cNvCxnSpPr>
                <a:cxnSpLocks noChangeShapeType="1"/>
              </p:cNvCxnSpPr>
              <p:nvPr/>
            </p:nvCxnSpPr>
            <p:spPr bwMode="auto">
              <a:xfrm rot="16200000" flipV="1">
                <a:off x="4357828" y="3286223"/>
                <a:ext cx="3286357" cy="17146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4429272" y="3286221"/>
                <a:ext cx="3214914" cy="17860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  <p:cxnSp>
            <p:nvCxnSpPr>
              <p:cNvPr id="75" name="Straight Connector 74"/>
              <p:cNvCxnSpPr>
                <a:cxnSpLocks noChangeShapeType="1"/>
              </p:cNvCxnSpPr>
              <p:nvPr/>
            </p:nvCxnSpPr>
            <p:spPr bwMode="auto">
              <a:xfrm rot="10800000" flipV="1">
                <a:off x="4357817" y="3357671"/>
                <a:ext cx="3286380" cy="17146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rot="10800000">
                <a:off x="4357817" y="3286228"/>
                <a:ext cx="3286380" cy="1643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  <p:grpSp>
            <p:nvGrpSpPr>
              <p:cNvPr id="5141" name="Group 52"/>
              <p:cNvGrpSpPr>
                <a:grpSpLocks/>
              </p:cNvGrpSpPr>
              <p:nvPr/>
            </p:nvGrpSpPr>
            <p:grpSpPr bwMode="auto">
              <a:xfrm>
                <a:off x="3357554" y="1643050"/>
                <a:ext cx="5286412" cy="5010503"/>
                <a:chOff x="3357554" y="1643050"/>
                <a:chExt cx="5286412" cy="5010503"/>
              </a:xfrm>
            </p:grpSpPr>
            <p:cxnSp>
              <p:nvCxnSpPr>
                <p:cNvPr id="51" name="Straight Connector 50"/>
                <p:cNvCxnSpPr>
                  <a:cxnSpLocks noChangeShapeType="1"/>
                </p:cNvCxnSpPr>
                <p:nvPr/>
              </p:nvCxnSpPr>
              <p:spPr bwMode="auto">
                <a:xfrm>
                  <a:off x="4059343" y="4057807"/>
                  <a:ext cx="3888090" cy="1588"/>
                </a:xfrm>
                <a:prstGeom prst="line">
                  <a:avLst/>
                </a:prstGeom>
                <a:noFill/>
                <a:ln w="889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</p:cxn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056182" y="4145126"/>
                  <a:ext cx="3888061" cy="1588"/>
                </a:xfrm>
                <a:prstGeom prst="line">
                  <a:avLst/>
                </a:prstGeom>
                <a:noFill/>
                <a:ln w="889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</p:cxnSp>
            <p:grpSp>
              <p:nvGrpSpPr>
                <p:cNvPr id="5144" name="Group 23"/>
                <p:cNvGrpSpPr>
                  <a:grpSpLocks/>
                </p:cNvGrpSpPr>
                <p:nvPr/>
              </p:nvGrpSpPr>
              <p:grpSpPr bwMode="auto">
                <a:xfrm>
                  <a:off x="4429124" y="2571744"/>
                  <a:ext cx="3143272" cy="3143272"/>
                  <a:chOff x="1857356" y="3143248"/>
                  <a:chExt cx="3143272" cy="3143272"/>
                </a:xfrm>
              </p:grpSpPr>
              <p:sp>
                <p:nvSpPr>
                  <p:cNvPr id="13" name="Oval 12"/>
                  <p:cNvSpPr/>
                  <p:nvPr/>
                </p:nvSpPr>
                <p:spPr>
                  <a:xfrm>
                    <a:off x="1857492" y="3143306"/>
                    <a:ext cx="3143494" cy="3143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  <a:ea typeface="ＭＳ Ｐゴシック" charset="-128"/>
                    </a:endParaRPr>
                  </a:p>
                </p:txBody>
              </p:sp>
              <p:pic>
                <p:nvPicPr>
                  <p:cNvPr id="5150" name="Picture 13" descr="SunDog_camp_small.jp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7488" y="5399836"/>
                    <a:ext cx="1132795" cy="75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1" name="Picture 15" descr="arco_iris_lunar_002_1600x1200.jp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1058" y="3273932"/>
                    <a:ext cx="1008000" cy="75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2" name="Picture 16" descr="arcoiris-lunar-2.jp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2768" y="4286256"/>
                    <a:ext cx="1136842" cy="75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3991893" y="4134777"/>
                    <a:ext cx="785814" cy="1088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145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357818" y="1643050"/>
                  <a:ext cx="128588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pt-BR" sz="1600" b="1">
                      <a:solidFill>
                        <a:schemeClr val="accent1">
                          <a:lumMod val="75000"/>
                        </a:schemeClr>
                      </a:solidFill>
                      <a:latin typeface="Calibri" charset="0"/>
                    </a:rPr>
                    <a:t>12:00h</a:t>
                  </a:r>
                </a:p>
                <a:p>
                  <a:pPr eaLnBrk="1" hangingPunct="1"/>
                  <a:r>
                    <a:rPr lang="pt-BR" sz="1600">
                      <a:solidFill>
                        <a:schemeClr val="accent1">
                          <a:lumMod val="75000"/>
                        </a:schemeClr>
                      </a:solidFill>
                      <a:latin typeface="Calibri" charset="0"/>
                    </a:rPr>
                    <a:t>Meia-Noite</a:t>
                  </a:r>
                  <a:endParaRPr lang="en-US" sz="1600">
                    <a:solidFill>
                      <a:schemeClr val="accent1">
                        <a:lumMod val="75000"/>
                      </a:schemeClr>
                    </a:solidFill>
                    <a:latin typeface="Calibri" charset="0"/>
                  </a:endParaRPr>
                </a:p>
              </p:txBody>
            </p:sp>
            <p:sp>
              <p:nvSpPr>
                <p:cNvPr id="5146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929586" y="3907626"/>
                  <a:ext cx="7143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pt-BR" sz="1600" b="1">
                      <a:solidFill>
                        <a:schemeClr val="accent1">
                          <a:lumMod val="75000"/>
                        </a:schemeClr>
                      </a:solidFill>
                      <a:latin typeface="Calibri" charset="0"/>
                    </a:rPr>
                    <a:t>6:00h</a:t>
                  </a:r>
                  <a:endParaRPr lang="en-US" sz="1600" b="1">
                    <a:solidFill>
                      <a:schemeClr val="accent1">
                        <a:lumMod val="75000"/>
                      </a:schemeClr>
                    </a:solidFill>
                    <a:latin typeface="Calibri" charset="0"/>
                  </a:endParaRPr>
                </a:p>
              </p:txBody>
            </p:sp>
            <p:sp>
              <p:nvSpPr>
                <p:cNvPr id="514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5476310" y="6068778"/>
                  <a:ext cx="1059378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pt-BR" sz="1600" b="1">
                      <a:solidFill>
                        <a:schemeClr val="accent1">
                          <a:lumMod val="75000"/>
                        </a:schemeClr>
                      </a:solidFill>
                      <a:latin typeface="Calibri" charset="0"/>
                    </a:rPr>
                    <a:t>12:00h</a:t>
                  </a:r>
                </a:p>
                <a:p>
                  <a:pPr eaLnBrk="1" hangingPunct="1"/>
                  <a:r>
                    <a:rPr lang="pt-BR" sz="1600">
                      <a:solidFill>
                        <a:schemeClr val="accent1">
                          <a:lumMod val="75000"/>
                        </a:schemeClr>
                      </a:solidFill>
                      <a:latin typeface="Calibri" charset="0"/>
                    </a:rPr>
                    <a:t>Meio-Dia</a:t>
                  </a:r>
                  <a:endParaRPr lang="en-US" sz="1600">
                    <a:solidFill>
                      <a:schemeClr val="accent1">
                        <a:lumMod val="75000"/>
                      </a:schemeClr>
                    </a:solidFill>
                    <a:latin typeface="Calibri" charset="0"/>
                  </a:endParaRPr>
                </a:p>
              </p:txBody>
            </p:sp>
            <p:sp>
              <p:nvSpPr>
                <p:cNvPr id="5148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3357554" y="3907626"/>
                  <a:ext cx="74924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pt-BR" sz="1600" b="1">
                      <a:solidFill>
                        <a:schemeClr val="accent1">
                          <a:lumMod val="75000"/>
                        </a:schemeClr>
                      </a:solidFill>
                      <a:latin typeface="Calibri" charset="0"/>
                    </a:rPr>
                    <a:t>6:00h</a:t>
                  </a:r>
                  <a:endParaRPr lang="en-US" sz="1600" b="1">
                    <a:solidFill>
                      <a:schemeClr val="accent1">
                        <a:lumMod val="75000"/>
                      </a:schemeClr>
                    </a:solidFill>
                    <a:latin typeface="Calibri" charset="0"/>
                  </a:endParaRPr>
                </a:p>
              </p:txBody>
            </p:sp>
          </p:grpSp>
        </p:grpSp>
        <p:sp>
          <p:nvSpPr>
            <p:cNvPr id="5129" name="TextBox 95"/>
            <p:cNvSpPr txBox="1">
              <a:spLocks noChangeArrowheads="1"/>
            </p:cNvSpPr>
            <p:nvPr/>
          </p:nvSpPr>
          <p:spPr bwMode="auto">
            <a:xfrm>
              <a:off x="6500826" y="2048524"/>
              <a:ext cx="2000264" cy="83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2:00h</a:t>
              </a:r>
            </a:p>
            <a:p>
              <a:pPr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O sono mais profundo 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0" name="TextBox 96"/>
            <p:cNvSpPr txBox="1">
              <a:spLocks noChangeArrowheads="1"/>
            </p:cNvSpPr>
            <p:nvPr/>
          </p:nvSpPr>
          <p:spPr bwMode="auto">
            <a:xfrm>
              <a:off x="7215206" y="2857495"/>
              <a:ext cx="192879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4:30h</a:t>
              </a:r>
            </a:p>
            <a:p>
              <a:pPr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Temperatura do corpo em seu ponto mais baixo 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1" name="TextBox 98"/>
            <p:cNvSpPr txBox="1">
              <a:spLocks noChangeArrowheads="1"/>
            </p:cNvSpPr>
            <p:nvPr/>
          </p:nvSpPr>
          <p:spPr bwMode="auto">
            <a:xfrm>
              <a:off x="7215206" y="4812581"/>
              <a:ext cx="20595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6:45h</a:t>
              </a:r>
            </a:p>
            <a:p>
              <a:pPr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A maior subida da pressão sanguínea 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2" name="TextBox 99"/>
            <p:cNvSpPr txBox="1">
              <a:spLocks noChangeArrowheads="1"/>
            </p:cNvSpPr>
            <p:nvPr/>
          </p:nvSpPr>
          <p:spPr bwMode="auto">
            <a:xfrm>
              <a:off x="6500826" y="5773183"/>
              <a:ext cx="21309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10:00h</a:t>
              </a:r>
            </a:p>
            <a:p>
              <a:pPr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Ponto alto no estado de alerta 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3" name="TextBox 100"/>
            <p:cNvSpPr txBox="1">
              <a:spLocks noChangeArrowheads="1"/>
            </p:cNvSpPr>
            <p:nvPr/>
          </p:nvSpPr>
          <p:spPr bwMode="auto">
            <a:xfrm>
              <a:off x="3786182" y="5643578"/>
              <a:ext cx="12858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  2:30h</a:t>
              </a:r>
            </a:p>
            <a:p>
              <a:pPr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Ponto alto da coordenação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4" name="TextBox 101"/>
            <p:cNvSpPr txBox="1">
              <a:spLocks noChangeArrowheads="1"/>
            </p:cNvSpPr>
            <p:nvPr/>
          </p:nvSpPr>
          <p:spPr bwMode="auto">
            <a:xfrm>
              <a:off x="2214546" y="4780674"/>
              <a:ext cx="192882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                  5:00h</a:t>
              </a:r>
            </a:p>
            <a:p>
              <a:pPr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Apogeu da eficiência cardiovascular e da força dos músculos  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5" name="TextBox 102"/>
            <p:cNvSpPr txBox="1">
              <a:spLocks noChangeArrowheads="1"/>
            </p:cNvSpPr>
            <p:nvPr/>
          </p:nvSpPr>
          <p:spPr bwMode="auto">
            <a:xfrm>
              <a:off x="2071670" y="2786058"/>
              <a:ext cx="192882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pt-BR" sz="1600" b="1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                  7:00h</a:t>
              </a:r>
            </a:p>
            <a:p>
              <a:pPr algn="r" eaLnBrk="1" hangingPunct="1"/>
              <a:r>
                <a:rPr lang="pt-BR" sz="160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       Temperatura do corpo em seu ponto mais alto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  <p:sp>
          <p:nvSpPr>
            <p:cNvPr id="5136" name="TextBox 103"/>
            <p:cNvSpPr txBox="1">
              <a:spLocks noChangeArrowheads="1"/>
            </p:cNvSpPr>
            <p:nvPr/>
          </p:nvSpPr>
          <p:spPr bwMode="auto">
            <a:xfrm>
              <a:off x="2928926" y="1928802"/>
              <a:ext cx="18573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              10:00h</a:t>
              </a:r>
            </a:p>
            <a:p>
              <a:pPr algn="r" eaLnBrk="1" hangingPunct="1"/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Supressão da atividade intestinal  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Calibri" charset="0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2479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92D050"/>
                </a:solidFill>
              </a:rPr>
              <a:t>Como medir o tempo de modo preciso</a:t>
            </a:r>
            <a:endParaRPr lang="pt-BR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35696" y="321938"/>
            <a:ext cx="3250704" cy="1143000"/>
          </a:xfrm>
        </p:spPr>
        <p:txBody>
          <a:bodyPr/>
          <a:lstStyle/>
          <a:p>
            <a:pPr algn="l" eaLnBrk="1" hangingPunct="1"/>
            <a:r>
              <a:rPr lang="pt-BR" b="1" dirty="0" smtClean="0">
                <a:solidFill>
                  <a:srgbClr val="92D050"/>
                </a:solidFill>
              </a:rPr>
              <a:t>Tempo </a:t>
            </a:r>
            <a:r>
              <a:rPr lang="pt-BR" b="1" dirty="0" smtClean="0">
                <a:solidFill>
                  <a:srgbClr val="92D050"/>
                </a:solidFill>
              </a:rPr>
              <a:t>Físico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pic>
        <p:nvPicPr>
          <p:cNvPr id="7172" name="Picture 13" descr="clock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104"/>
            <a:ext cx="1209004" cy="1161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upload.wikimedia.org/wikipedia/commons/thumb/f/ff/AGMA_Clepsydre.jpg/250px-AGMA_Clepsydr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09" y="241784"/>
            <a:ext cx="1121672" cy="15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upload.wikimedia.org/wikipedia/commons/thumb/1/11/Wooden_hourglass.jpg/200px-Wooden_hourglas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34" y="1990161"/>
            <a:ext cx="1071733" cy="232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upload.wikimedia.org/wikipedia/commons/thumb/e/e7/Nuernberger_Ei_offen.jpg/200px-Nuernberger_Ei_off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1130387" cy="14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0.gstatic.com/images?q=tbn:gV58i-Iq94LpfM:http://i849.photobucket.com/albums/ab52/130553/carrilho2.jpg&amp;t=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48" y="3252553"/>
            <a:ext cx="991886" cy="3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g1.globo.com/Noticias/Ciencia/foto/0,,11567384-EX,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557"/>
            <a:ext cx="2812574" cy="176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http://upload.wikimedia.org/wikipedia/commons/0/05/Hora_digita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3" y="2132856"/>
            <a:ext cx="11334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pcdsh01.on.br/../Imagens/padroes-Cs_0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29" y="321938"/>
            <a:ext cx="1440160" cy="14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1509048"/>
            <a:ext cx="45149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(</a:t>
            </a:r>
            <a:r>
              <a:rPr lang="pt-BR" sz="2000" dirty="0" err="1">
                <a:solidFill>
                  <a:srgbClr val="FF0000"/>
                </a:solidFill>
              </a:rPr>
              <a:t>horologia</a:t>
            </a:r>
            <a:r>
              <a:rPr lang="pt-BR" sz="20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Ciclos celestes, estações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ano;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Relógios </a:t>
            </a:r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sol (</a:t>
            </a:r>
            <a:r>
              <a:rPr lang="pt-BR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gnomon</a:t>
            </a:r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 quadrante solar)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Relógios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de fluxo (clepsidra, ampulhetas)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Relógios </a:t>
            </a:r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fogo (velas cronométricas, Relógios de azeite)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Relógios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de pêndulo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Relógios </a:t>
            </a:r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corda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Relógios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atômicos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5661248"/>
            <a:ext cx="4226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F0"/>
                </a:solidFill>
              </a:rPr>
              <a:t>O que todos eles têm em comum?</a:t>
            </a:r>
            <a:endParaRPr lang="pt-B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2125" y="260350"/>
            <a:ext cx="8229600" cy="954088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92D050"/>
                </a:solidFill>
              </a:rPr>
              <a:t>Concepções de tempo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3844" y="1347352"/>
            <a:ext cx="44592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SANTO AGOSTINHO (354–430 d.C.)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 tempo  existe dentro  do espírito como o presente do passado (a  memória),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presente do presente (a atenção) e 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presente do futuro (a espera).</a:t>
            </a:r>
          </a:p>
          <a:p>
            <a:pPr>
              <a:defRPr/>
            </a:pP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Sobre o tempo, Santo Agostinho dizia: “se ninguém me perguntar, eu sei; se o quiser explicar a quem me fizer a pergunta, já não sei”! 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0" name="CaixaDeTexto 6"/>
          <p:cNvSpPr txBox="1">
            <a:spLocks noChangeArrowheads="1"/>
          </p:cNvSpPr>
          <p:nvPr/>
        </p:nvSpPr>
        <p:spPr bwMode="auto">
          <a:xfrm>
            <a:off x="2503488" y="299720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68313" y="4427538"/>
            <a:ext cx="72675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KANT (1724-1804)</a:t>
            </a:r>
          </a:p>
          <a:p>
            <a:pPr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patrimônio  de  saber  de  uma  sociedade qualquer,  não  pode  ser aprendida sobre a forma de experiência na mesma  estrutura da percepção humana. Temos  uma ligação sintética dos acontecimentos sob o formato  de  sequências  temporais  que estruturariam a nossa percepção.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91680" y="1765201"/>
            <a:ext cx="6446700" cy="3539430"/>
          </a:xfrm>
          <a:prstGeom prst="rect">
            <a:avLst/>
          </a:prstGeom>
          <a:ln w="825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NEWTON (1643-1727)</a:t>
            </a:r>
          </a:p>
          <a:p>
            <a:pPr>
              <a:defRPr/>
            </a:pPr>
            <a:r>
              <a:rPr lang="pt-BR" sz="3200" dirty="0">
                <a:solidFill>
                  <a:schemeClr val="tx1"/>
                </a:solidFill>
              </a:rPr>
              <a:t>O tempo absoluto, verdadeiro e matemático, por si mesmo e da sua própria natureza, flui uniformemente sem relação com qualquer coisa externa e é também chamado de duração</a:t>
            </a:r>
            <a:r>
              <a:rPr lang="pt-BR" sz="3200" dirty="0" smtClean="0">
                <a:solidFill>
                  <a:schemeClr val="tx1"/>
                </a:solidFill>
              </a:rPr>
              <a:t>.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4103" name="Picture 12" descr="ampulh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96" y="4869160"/>
            <a:ext cx="85407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92696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/>
                </a:solidFill>
              </a:rPr>
              <a:t>Contudo</a:t>
            </a:r>
            <a:r>
              <a:rPr lang="pt-BR" sz="2000" dirty="0">
                <a:solidFill>
                  <a:schemeClr val="accent6"/>
                </a:solidFill>
              </a:rPr>
              <a:t>, observo que o leigo não concebe essas </a:t>
            </a:r>
            <a:r>
              <a:rPr lang="pt-BR" sz="2000" dirty="0" smtClean="0">
                <a:solidFill>
                  <a:schemeClr val="accent6"/>
                </a:solidFill>
              </a:rPr>
              <a:t>quantidades      sob </a:t>
            </a:r>
            <a:r>
              <a:rPr lang="pt-BR" sz="2000" dirty="0">
                <a:solidFill>
                  <a:schemeClr val="accent6"/>
                </a:solidFill>
              </a:rPr>
              <a:t>outras noções exceto a partir das relações que elas guardam com os objetos perceptíveis. </a:t>
            </a:r>
            <a:r>
              <a:rPr lang="pt-BR" sz="2000" u="sng" dirty="0">
                <a:solidFill>
                  <a:schemeClr val="accent6"/>
                </a:solidFill>
              </a:rPr>
              <a:t>Daí surgem certos preconceitos, para a remoção dos quais será conveniente distingui-las entre absolutas e relativas, verdadeiras e aparentes, matemáticas e comuns</a:t>
            </a:r>
            <a:r>
              <a:rPr lang="pt-BR" sz="2000" dirty="0">
                <a:solidFill>
                  <a:schemeClr val="accent6"/>
                </a:solidFill>
              </a:rPr>
              <a:t>. </a:t>
            </a:r>
            <a:endParaRPr lang="pt-BR" sz="2000" dirty="0" smtClean="0">
              <a:solidFill>
                <a:schemeClr val="accent6"/>
              </a:solidFill>
            </a:endParaRPr>
          </a:p>
          <a:p>
            <a:endParaRPr lang="pt-BR" sz="2000" dirty="0">
              <a:solidFill>
                <a:schemeClr val="accent6"/>
              </a:solidFill>
            </a:endParaRPr>
          </a:p>
          <a:p>
            <a:r>
              <a:rPr lang="pt-BR" sz="2000" dirty="0" smtClean="0">
                <a:solidFill>
                  <a:schemeClr val="accent6"/>
                </a:solidFill>
              </a:rPr>
              <a:t>I </a:t>
            </a:r>
            <a:r>
              <a:rPr lang="pt-BR" sz="2000" dirty="0">
                <a:solidFill>
                  <a:schemeClr val="accent6"/>
                </a:solidFill>
              </a:rPr>
              <a:t>- O </a:t>
            </a:r>
            <a:r>
              <a:rPr lang="pt-BR" sz="2000" u="sng" dirty="0">
                <a:solidFill>
                  <a:schemeClr val="accent6"/>
                </a:solidFill>
              </a:rPr>
              <a:t>tempo absoluto</a:t>
            </a:r>
            <a:r>
              <a:rPr lang="pt-BR" sz="2000" dirty="0">
                <a:solidFill>
                  <a:schemeClr val="accent6"/>
                </a:solidFill>
              </a:rPr>
              <a:t>, verdadeiro e matemático, por si mesmo e da sua própria natureza, flui uniformemente sem relação com qualquer coisa externa e é também chamado de duração; </a:t>
            </a:r>
            <a:endParaRPr lang="pt-BR" sz="2000" dirty="0" smtClean="0">
              <a:solidFill>
                <a:schemeClr val="accent6"/>
              </a:solidFill>
            </a:endParaRPr>
          </a:p>
          <a:p>
            <a:endParaRPr lang="pt-BR" sz="2000" dirty="0">
              <a:solidFill>
                <a:schemeClr val="accent6"/>
              </a:solidFill>
            </a:endParaRPr>
          </a:p>
          <a:p>
            <a:r>
              <a:rPr lang="pt-BR" sz="2000" dirty="0" smtClean="0">
                <a:solidFill>
                  <a:schemeClr val="accent6"/>
                </a:solidFill>
              </a:rPr>
              <a:t>o </a:t>
            </a:r>
            <a:r>
              <a:rPr lang="pt-BR" sz="2000" u="sng" dirty="0">
                <a:solidFill>
                  <a:schemeClr val="accent6"/>
                </a:solidFill>
              </a:rPr>
              <a:t>tempo relativo</a:t>
            </a:r>
            <a:r>
              <a:rPr lang="pt-BR" sz="2000" dirty="0">
                <a:solidFill>
                  <a:schemeClr val="accent6"/>
                </a:solidFill>
              </a:rPr>
              <a:t>, aparente e comum é alguma medida de duração perceptível e externa (seja ela exata ou não uniforme) que é obtida através do movimento e que é normalmente usada no lugar do tempo verdadeiro, tal como uma hora, um dia, um mês, um ano</a:t>
            </a:r>
            <a:r>
              <a:rPr lang="pt-BR" sz="2000" dirty="0" smtClean="0">
                <a:solidFill>
                  <a:schemeClr val="accent6"/>
                </a:solidFill>
              </a:rPr>
              <a:t>.</a:t>
            </a:r>
          </a:p>
          <a:p>
            <a:endParaRPr lang="pt-BR" sz="2000" dirty="0">
              <a:solidFill>
                <a:schemeClr val="accent6"/>
              </a:solidFill>
            </a:endParaRPr>
          </a:p>
          <a:p>
            <a:r>
              <a:rPr lang="pt-BR" sz="2000" u="sng" dirty="0">
                <a:solidFill>
                  <a:schemeClr val="accent6"/>
                </a:solidFill>
              </a:rPr>
              <a:t>Pode ser que não haja algo como movimento uniforme</a:t>
            </a:r>
            <a:r>
              <a:rPr lang="pt-BR" sz="2000" dirty="0">
                <a:solidFill>
                  <a:schemeClr val="accent6"/>
                </a:solidFill>
              </a:rPr>
              <a:t>, onde o tempo possa ser rigorosamente medido. Todos os movimentos podem ser acelerados e retardados, mas o fluxo de tempo absoluto não é passível de mudanças.” (</a:t>
            </a:r>
            <a:r>
              <a:rPr lang="pt-BR" sz="2000" dirty="0" smtClean="0">
                <a:solidFill>
                  <a:schemeClr val="accent6"/>
                </a:solidFill>
              </a:rPr>
              <a:t>Newton)</a:t>
            </a:r>
            <a:endParaRPr lang="pt-BR" sz="2000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72616" y="-122493"/>
            <a:ext cx="8229600" cy="954088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solidFill>
                  <a:srgbClr val="92D050"/>
                </a:solidFill>
              </a:rPr>
              <a:t>Concepção Newtoniana de </a:t>
            </a:r>
            <a:r>
              <a:rPr lang="pt-BR" sz="3200" b="1" dirty="0" smtClean="0">
                <a:solidFill>
                  <a:srgbClr val="92D050"/>
                </a:solidFill>
              </a:rPr>
              <a:t>tempo</a:t>
            </a:r>
            <a:endParaRPr lang="en-US" sz="3200" b="1" dirty="0" smtClean="0">
              <a:solidFill>
                <a:srgbClr val="92D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8797820">
            <a:off x="6944449" y="327518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temporais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1632</Words>
  <Application>Microsoft Office PowerPoint</Application>
  <PresentationFormat>Apresentação na tela (4:3)</PresentationFormat>
  <Paragraphs>136</Paragraphs>
  <Slides>24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ＭＳ Ｐゴシック</vt:lpstr>
      <vt:lpstr>Calibri</vt:lpstr>
      <vt:lpstr>Office Theme</vt:lpstr>
      <vt:lpstr>Apresentação do PowerPoint</vt:lpstr>
      <vt:lpstr>Tempo </vt:lpstr>
      <vt:lpstr>Concepções de tempo</vt:lpstr>
      <vt:lpstr>Concepções de tempo</vt:lpstr>
      <vt:lpstr>Atividade vamos medir o Tempo</vt:lpstr>
      <vt:lpstr>Como medir o tempo de modo preciso</vt:lpstr>
      <vt:lpstr>Tempo Físico</vt:lpstr>
      <vt:lpstr>Concepções de tempo</vt:lpstr>
      <vt:lpstr>Concepção Newtoniana de tempo</vt:lpstr>
      <vt:lpstr>Tempo Físico Clássico</vt:lpstr>
      <vt:lpstr>Apresentação do PowerPoint</vt:lpstr>
      <vt:lpstr>E o espaço</vt:lpstr>
      <vt:lpstr>Espaço na visão aristotélica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Espaço Físico Clássico</vt:lpstr>
      <vt:lpstr>Atividade vamos medir o espaço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Significados para o Tempo</dc:title>
  <dc:creator>Fabio</dc:creator>
  <cp:lastModifiedBy>jlnicolau</cp:lastModifiedBy>
  <cp:revision>42</cp:revision>
  <dcterms:created xsi:type="dcterms:W3CDTF">2010-02-05T23:13:24Z</dcterms:created>
  <dcterms:modified xsi:type="dcterms:W3CDTF">2010-09-11T04:02:08Z</dcterms:modified>
</cp:coreProperties>
</file>