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2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3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5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70" r:id="rId4"/>
    <p:sldId id="265" r:id="rId5"/>
    <p:sldId id="261" r:id="rId6"/>
    <p:sldId id="286" r:id="rId7"/>
    <p:sldId id="266" r:id="rId8"/>
    <p:sldId id="271" r:id="rId9"/>
    <p:sldId id="272" r:id="rId10"/>
    <p:sldId id="273" r:id="rId11"/>
    <p:sldId id="275" r:id="rId12"/>
    <p:sldId id="278" r:id="rId13"/>
    <p:sldId id="287" r:id="rId14"/>
    <p:sldId id="279" r:id="rId15"/>
    <p:sldId id="280" r:id="rId16"/>
    <p:sldId id="282" r:id="rId17"/>
    <p:sldId id="283" r:id="rId18"/>
    <p:sldId id="281" r:id="rId19"/>
    <p:sldId id="285" r:id="rId20"/>
    <p:sldId id="289" r:id="rId21"/>
    <p:sldId id="290" r:id="rId22"/>
    <p:sldId id="262" r:id="rId23"/>
    <p:sldId id="267" r:id="rId24"/>
    <p:sldId id="292" r:id="rId25"/>
    <p:sldId id="291" r:id="rId26"/>
    <p:sldId id="263" r:id="rId27"/>
    <p:sldId id="268" r:id="rId28"/>
    <p:sldId id="264" r:id="rId29"/>
    <p:sldId id="269" r:id="rId30"/>
    <p:sldId id="260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1" autoAdjust="0"/>
    <p:restoredTop sz="76554" autoAdjust="0"/>
  </p:normalViewPr>
  <p:slideViewPr>
    <p:cSldViewPr>
      <p:cViewPr varScale="1">
        <p:scale>
          <a:sx n="55" d="100"/>
          <a:sy n="55" d="100"/>
        </p:scale>
        <p:origin x="-19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E19B-E055-483D-AD74-63CE72C8B930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86C2D-C6ED-4139-A334-B7CF167C8383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81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9D3EB-820C-4074-B4C7-B84FB9D1CEDB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PROCEL promove o uso racional da energia elétrica em edificações desde sua fundação, sendo que, com a criação do PROCEL EDIFICA, as ações foram ampliadas e organizadas com o objetivo de incentivar a conservação e o uso eficiente dos recursos naturais (água, luz, ventilação etc.) nas edificações, reduzindo os desperdícios e os impactos sobre o meio ambiente.</a:t>
            </a:r>
          </a:p>
          <a:p>
            <a:endParaRPr lang="pt-BR" dirty="0" smtClean="0"/>
          </a:p>
          <a:p>
            <a:r>
              <a:rPr lang="pt-BR" dirty="0" smtClean="0"/>
              <a:t>O consumo de energia elétrica nas edificações corresponde a cerca de 45% do consumo faturado no país. Estima-se um potencial de redução deste consumo em 50% para novas edificações e de 30% para aquelas que promoverem reformas que contemplem os conceitos de eficiência energética em edificações.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86C2D-C6ED-4139-A334-B7CF167C8383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44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Nas ações de eficiência energética implementadas, foram aplicados R$ 380.000,00 de recursos próprios e R$ 620.000,00 através do Convênio entre a SABESP e a concessionária Bandeirante Energia S.A.. </a:t>
            </a:r>
            <a:br>
              <a:rPr lang="pt-BR" dirty="0" smtClean="0"/>
            </a:br>
            <a:r>
              <a:rPr lang="pt-BR" dirty="0" smtClean="0"/>
              <a:t>http://www.eletrobras.com/pci/main.asp?View=%7BAE81473E-313C-4AD9-9E17-54EFA8733AF6%7D&amp;Team=&amp;params=itemID=%7B56B0916A-68B9-4060-98D1-EEE1069032D1%7D;&amp;UIPartUID=%7B05734935-6950-4E3F-A182-629352E9EB18%7D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86C2D-C6ED-4139-A334-B7CF167C8383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22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Numa primeira fase, as ações foram concentradas em alguns usos finais (iluminação e computadores) como forma de gerar percepção e impactos visuais nos usuários.</a:t>
            </a:r>
          </a:p>
          <a:p>
            <a:endParaRPr lang="pt-BR" dirty="0" smtClean="0"/>
          </a:p>
          <a:p>
            <a:r>
              <a:rPr lang="pt-BR" dirty="0" smtClean="0"/>
              <a:t>Quem quiser saber mais há um</a:t>
            </a:r>
            <a:r>
              <a:rPr lang="pt-BR" baseline="0" dirty="0" smtClean="0"/>
              <a:t> estudo de instauração do PROCEL EDIFICA em </a:t>
            </a:r>
            <a:r>
              <a:rPr lang="pt-BR" baseline="0" dirty="0" err="1" smtClean="0"/>
              <a:t>construcoes</a:t>
            </a:r>
            <a:r>
              <a:rPr lang="pt-BR" baseline="0" dirty="0" smtClean="0"/>
              <a:t> já existentes pela UF </a:t>
            </a:r>
            <a:r>
              <a:rPr lang="pt-BR" baseline="0" dirty="0" err="1" smtClean="0"/>
              <a:t>Parana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Além dessas ações, foram adotadas algumas medidas de impacto direto nos custos com energia, como a utilização de grupos geradores para produção de energia elétrica no horário de ponta e renegociação da demanda contratada e da modalidade tarifária com a concessionária.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Complementarmente, o HSBC lançou um programa de conscientização dos funcionários, com o slogan “Quem poupa energia elétrica ajuda a preservar a natureza”, composto de farto material educativo que foi distribuído em todos os prédios e agências do país.</a:t>
            </a:r>
          </a:p>
          <a:p>
            <a:r>
              <a:rPr lang="pt-BR" dirty="0" smtClean="0"/>
              <a:t>http://www.eletrobras.com/pci/main.asp?View=%7BAE81473E-313C-4AD9-9E17-54EFA8733AF6%7D&amp;Team=&amp;params=itemID=%7B0E69718C-9E68-4939-945F-70A12E10B164%7D;&amp;UIPartUID=%7B05734935-6950-4E3F-A182-629352E9EB18%7D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86C2D-C6ED-4139-A334-B7CF167C8383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22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Será lei a partir de 2012 todos</a:t>
            </a:r>
            <a:r>
              <a:rPr lang="pt-BR" baseline="0" dirty="0" smtClean="0"/>
              <a:t> os prédios terem o selo PROCEL EDIFICA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86C2D-C6ED-4139-A334-B7CF167C8383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67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5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34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55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AU" sz="1600" dirty="0" smtClean="0">
                <a:solidFill>
                  <a:schemeClr val="bg1"/>
                </a:solidFill>
              </a:rPr>
              <a:t>PHD 2344 – </a:t>
            </a:r>
            <a:r>
              <a:rPr lang="en-AU" sz="1600" dirty="0" err="1" smtClean="0">
                <a:solidFill>
                  <a:schemeClr val="bg1"/>
                </a:solidFill>
              </a:rPr>
              <a:t>Manejo</a:t>
            </a:r>
            <a:r>
              <a:rPr lang="en-AU" sz="1600" dirty="0" smtClean="0">
                <a:solidFill>
                  <a:schemeClr val="bg1"/>
                </a:solidFill>
              </a:rPr>
              <a:t> dos </a:t>
            </a:r>
            <a:r>
              <a:rPr lang="en-AU" sz="1600" dirty="0" err="1" smtClean="0">
                <a:solidFill>
                  <a:schemeClr val="bg1"/>
                </a:solidFill>
              </a:rPr>
              <a:t>Recursos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Naturais</a:t>
            </a:r>
            <a:endParaRPr lang="en-A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34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AU" sz="1600" smtClean="0">
                <a:solidFill>
                  <a:schemeClr val="bg1"/>
                </a:solidFill>
              </a:rPr>
              <a:t>PHD 2344 – Manejo dos Recursos Naturais</a:t>
            </a:r>
          </a:p>
        </p:txBody>
      </p:sp>
    </p:spTree>
    <p:extLst>
      <p:ext uri="{BB962C8B-B14F-4D97-AF65-F5344CB8AC3E}">
        <p14:creationId xmlns:p14="http://schemas.microsoft.com/office/powerpoint/2010/main" val="351693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AU" sz="1600" smtClean="0">
                <a:solidFill>
                  <a:schemeClr val="bg1"/>
                </a:solidFill>
              </a:rPr>
              <a:t>PHD 2344 – Manejo dos Recursos Naturais</a:t>
            </a:r>
          </a:p>
        </p:txBody>
      </p:sp>
    </p:spTree>
    <p:extLst>
      <p:ext uri="{BB962C8B-B14F-4D97-AF65-F5344CB8AC3E}">
        <p14:creationId xmlns:p14="http://schemas.microsoft.com/office/powerpoint/2010/main" val="398633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AU" sz="1600" smtClean="0">
                <a:solidFill>
                  <a:schemeClr val="bg1"/>
                </a:solidFill>
              </a:rPr>
              <a:t>PHD 2344 – Manejo dos Recursos Naturais</a:t>
            </a:r>
          </a:p>
        </p:txBody>
      </p:sp>
    </p:spTree>
    <p:extLst>
      <p:ext uri="{BB962C8B-B14F-4D97-AF65-F5344CB8AC3E}">
        <p14:creationId xmlns:p14="http://schemas.microsoft.com/office/powerpoint/2010/main" val="337129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AU" sz="1600" smtClean="0">
                <a:solidFill>
                  <a:schemeClr val="bg1"/>
                </a:solidFill>
              </a:rPr>
              <a:t>PHD 2344 – Manejo dos Recursos Naturais</a:t>
            </a:r>
          </a:p>
        </p:txBody>
      </p:sp>
    </p:spTree>
    <p:extLst>
      <p:ext uri="{BB962C8B-B14F-4D97-AF65-F5344CB8AC3E}">
        <p14:creationId xmlns:p14="http://schemas.microsoft.com/office/powerpoint/2010/main" val="413454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AU" sz="1600" smtClean="0">
                <a:solidFill>
                  <a:schemeClr val="bg1"/>
                </a:solidFill>
              </a:rPr>
              <a:t>PHD 2344 – Manejo dos Recursos Naturais</a:t>
            </a:r>
          </a:p>
        </p:txBody>
      </p:sp>
    </p:spTree>
    <p:extLst>
      <p:ext uri="{BB962C8B-B14F-4D97-AF65-F5344CB8AC3E}">
        <p14:creationId xmlns:p14="http://schemas.microsoft.com/office/powerpoint/2010/main" val="4261454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AU" sz="1600" smtClean="0">
                <a:solidFill>
                  <a:schemeClr val="bg1"/>
                </a:solidFill>
              </a:rPr>
              <a:t>PHD 2344 – Manejo dos Recursos Naturais</a:t>
            </a:r>
          </a:p>
        </p:txBody>
      </p:sp>
    </p:spTree>
    <p:extLst>
      <p:ext uri="{BB962C8B-B14F-4D97-AF65-F5344CB8AC3E}">
        <p14:creationId xmlns:p14="http://schemas.microsoft.com/office/powerpoint/2010/main" val="187628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66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46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46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1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00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02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87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1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0C8B-A298-45BE-B7A3-1DEFB52AA6F2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8986-FE84-4192-BEC9-7D4F0F2C204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66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5.gif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notesSlide" Target="../notesSlides/notesSlide1.xml"/><Relationship Id="rId17" Type="http://schemas.openxmlformats.org/officeDocument/2006/relationships/hyperlink" Target="http://www.vanzolini.org.br/hotsite-77.asp?cod_site=77" TargetMode="External"/><Relationship Id="rId2" Type="http://schemas.openxmlformats.org/officeDocument/2006/relationships/tags" Target="../tags/tag16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15" Type="http://schemas.openxmlformats.org/officeDocument/2006/relationships/image" Target="../media/image4.png"/><Relationship Id="rId10" Type="http://schemas.openxmlformats.org/officeDocument/2006/relationships/tags" Target="../tags/tag24.xml"/><Relationship Id="rId19" Type="http://schemas.openxmlformats.org/officeDocument/2006/relationships/image" Target="../media/image6.jpe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1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3.emf"/><Relationship Id="rId2" Type="http://schemas.openxmlformats.org/officeDocument/2006/relationships/tags" Target="../tags/tag90.xml"/><Relationship Id="rId1" Type="http://schemas.openxmlformats.org/officeDocument/2006/relationships/vmlDrawing" Target="../drawings/vmlDrawing9.vml"/><Relationship Id="rId6" Type="http://schemas.openxmlformats.org/officeDocument/2006/relationships/tags" Target="../tags/tag94.xml"/><Relationship Id="rId11" Type="http://schemas.openxmlformats.org/officeDocument/2006/relationships/oleObject" Target="../embeddings/oleObject9.bin"/><Relationship Id="rId5" Type="http://schemas.openxmlformats.org/officeDocument/2006/relationships/tags" Target="../tags/tag9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1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3.emf"/><Relationship Id="rId2" Type="http://schemas.openxmlformats.org/officeDocument/2006/relationships/tags" Target="../tags/tag98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02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10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1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3.emf"/><Relationship Id="rId2" Type="http://schemas.openxmlformats.org/officeDocument/2006/relationships/tags" Target="../tags/tag106.xml"/><Relationship Id="rId16" Type="http://schemas.openxmlformats.org/officeDocument/2006/relationships/image" Target="../media/image5.gif"/><Relationship Id="rId1" Type="http://schemas.openxmlformats.org/officeDocument/2006/relationships/vmlDrawing" Target="../drawings/vmlDrawing11.vml"/><Relationship Id="rId6" Type="http://schemas.openxmlformats.org/officeDocument/2006/relationships/tags" Target="../tags/tag110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109.xml"/><Relationship Id="rId15" Type="http://schemas.openxmlformats.org/officeDocument/2006/relationships/hyperlink" Target="http://www.vanzolini.org.br/hotsite-77.asp?cod_site=77" TargetMode="Externa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1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3.emf"/><Relationship Id="rId2" Type="http://schemas.openxmlformats.org/officeDocument/2006/relationships/tags" Target="../tags/tag114.xml"/><Relationship Id="rId16" Type="http://schemas.openxmlformats.org/officeDocument/2006/relationships/image" Target="../media/image5.gif"/><Relationship Id="rId1" Type="http://schemas.openxmlformats.org/officeDocument/2006/relationships/vmlDrawing" Target="../drawings/vmlDrawing12.vml"/><Relationship Id="rId6" Type="http://schemas.openxmlformats.org/officeDocument/2006/relationships/tags" Target="../tags/tag118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117.xml"/><Relationship Id="rId15" Type="http://schemas.openxmlformats.org/officeDocument/2006/relationships/hyperlink" Target="http://www.vanzolini.org.br/hotsite-77.asp?cod_site=77" TargetMode="Externa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1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3.emf"/><Relationship Id="rId2" Type="http://schemas.openxmlformats.org/officeDocument/2006/relationships/tags" Target="../tags/tag122.xml"/><Relationship Id="rId16" Type="http://schemas.openxmlformats.org/officeDocument/2006/relationships/image" Target="../media/image5.gif"/><Relationship Id="rId1" Type="http://schemas.openxmlformats.org/officeDocument/2006/relationships/vmlDrawing" Target="../drawings/vmlDrawing13.vml"/><Relationship Id="rId6" Type="http://schemas.openxmlformats.org/officeDocument/2006/relationships/tags" Target="../tags/tag126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125.xml"/><Relationship Id="rId15" Type="http://schemas.openxmlformats.org/officeDocument/2006/relationships/hyperlink" Target="http://www.vanzolini.org.br/hotsite-77.asp?cod_site=77" TargetMode="Externa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image" Target="../media/image1.png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3.emf"/><Relationship Id="rId2" Type="http://schemas.openxmlformats.org/officeDocument/2006/relationships/tags" Target="../tags/tag130.xml"/><Relationship Id="rId16" Type="http://schemas.openxmlformats.org/officeDocument/2006/relationships/image" Target="../media/image5.gif"/><Relationship Id="rId1" Type="http://schemas.openxmlformats.org/officeDocument/2006/relationships/vmlDrawing" Target="../drawings/vmlDrawing14.vml"/><Relationship Id="rId6" Type="http://schemas.openxmlformats.org/officeDocument/2006/relationships/tags" Target="../tags/tag134.xml"/><Relationship Id="rId11" Type="http://schemas.openxmlformats.org/officeDocument/2006/relationships/oleObject" Target="../embeddings/oleObject14.bin"/><Relationship Id="rId5" Type="http://schemas.openxmlformats.org/officeDocument/2006/relationships/tags" Target="../tags/tag133.xml"/><Relationship Id="rId15" Type="http://schemas.openxmlformats.org/officeDocument/2006/relationships/hyperlink" Target="http://www.vanzolini.org.br/hotsite-77.asp?cod_site=77" TargetMode="Externa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1.png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image" Target="../media/image3.emf"/><Relationship Id="rId17" Type="http://schemas.openxmlformats.org/officeDocument/2006/relationships/image" Target="../media/image10.png"/><Relationship Id="rId2" Type="http://schemas.openxmlformats.org/officeDocument/2006/relationships/tags" Target="../tags/tag138.xml"/><Relationship Id="rId16" Type="http://schemas.openxmlformats.org/officeDocument/2006/relationships/image" Target="../media/image5.gif"/><Relationship Id="rId1" Type="http://schemas.openxmlformats.org/officeDocument/2006/relationships/vmlDrawing" Target="../drawings/vmlDrawing15.vml"/><Relationship Id="rId6" Type="http://schemas.openxmlformats.org/officeDocument/2006/relationships/tags" Target="../tags/tag142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141.xml"/><Relationship Id="rId15" Type="http://schemas.openxmlformats.org/officeDocument/2006/relationships/hyperlink" Target="http://www.vanzolini.org.br/hotsite-77.asp?cod_site=77" TargetMode="Externa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image" Target="../media/image1.png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image" Target="../media/image3.emf"/><Relationship Id="rId17" Type="http://schemas.openxmlformats.org/officeDocument/2006/relationships/image" Target="../media/image11.png"/><Relationship Id="rId2" Type="http://schemas.openxmlformats.org/officeDocument/2006/relationships/tags" Target="../tags/tag146.xml"/><Relationship Id="rId16" Type="http://schemas.openxmlformats.org/officeDocument/2006/relationships/image" Target="../media/image5.gif"/><Relationship Id="rId1" Type="http://schemas.openxmlformats.org/officeDocument/2006/relationships/vmlDrawing" Target="../drawings/vmlDrawing16.vml"/><Relationship Id="rId6" Type="http://schemas.openxmlformats.org/officeDocument/2006/relationships/tags" Target="../tags/tag150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49.xml"/><Relationship Id="rId15" Type="http://schemas.openxmlformats.org/officeDocument/2006/relationships/hyperlink" Target="http://www.vanzolini.org.br/hotsite-77.asp?cod_site=77" TargetMode="Externa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image" Target="../media/image1.png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image" Target="../media/image3.emf"/><Relationship Id="rId2" Type="http://schemas.openxmlformats.org/officeDocument/2006/relationships/tags" Target="../tags/tag154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58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57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image" Target="../media/image3.emf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oleObject" Target="../embeddings/oleObject18.bin"/><Relationship Id="rId2" Type="http://schemas.openxmlformats.org/officeDocument/2006/relationships/tags" Target="../tags/tag16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8.vml"/><Relationship Id="rId6" Type="http://schemas.openxmlformats.org/officeDocument/2006/relationships/tags" Target="../tags/tag16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3.emf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oleObject" Target="../embeddings/oleObject19.bin"/><Relationship Id="rId2" Type="http://schemas.openxmlformats.org/officeDocument/2006/relationships/tags" Target="../tags/tag170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174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3.emf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178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20.vml"/><Relationship Id="rId6" Type="http://schemas.openxmlformats.org/officeDocument/2006/relationships/tags" Target="../tags/tag182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8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3.emf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oleObject" Target="../embeddings/oleObject21.bin"/><Relationship Id="rId2" Type="http://schemas.openxmlformats.org/officeDocument/2006/relationships/tags" Target="../tags/tag186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21.v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189.xml"/><Relationship Id="rId15" Type="http://schemas.openxmlformats.org/officeDocument/2006/relationships/image" Target="../media/image1.png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oleObject" Target="../embeddings/oleObject22.bin"/><Relationship Id="rId3" Type="http://schemas.openxmlformats.org/officeDocument/2006/relationships/tags" Target="../tags/tag196.xml"/><Relationship Id="rId21" Type="http://schemas.openxmlformats.org/officeDocument/2006/relationships/image" Target="../media/image2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image" Target="../media/image1.png"/><Relationship Id="rId1" Type="http://schemas.openxmlformats.org/officeDocument/2006/relationships/vmlDrawing" Target="../drawings/vmlDrawing22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10" Type="http://schemas.openxmlformats.org/officeDocument/2006/relationships/tags" Target="../tags/tag203.xml"/><Relationship Id="rId19" Type="http://schemas.openxmlformats.org/officeDocument/2006/relationships/image" Target="../media/image3.emf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image" Target="../media/image3.emf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oleObject" Target="../embeddings/oleObject23.bin"/><Relationship Id="rId2" Type="http://schemas.openxmlformats.org/officeDocument/2006/relationships/tags" Target="../tags/tag210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10" Type="http://schemas.openxmlformats.org/officeDocument/2006/relationships/tags" Target="../tags/tag218.xml"/><Relationship Id="rId19" Type="http://schemas.openxmlformats.org/officeDocument/2006/relationships/image" Target="../media/image1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3.emf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oleObject" Target="../embeddings/oleObject24.bin"/><Relationship Id="rId2" Type="http://schemas.openxmlformats.org/officeDocument/2006/relationships/tags" Target="../tags/tag224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4.vml"/><Relationship Id="rId6" Type="http://schemas.openxmlformats.org/officeDocument/2006/relationships/tags" Target="../tags/tag228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3.emf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oleObject" Target="../embeddings/oleObject25.bin"/><Relationship Id="rId2" Type="http://schemas.openxmlformats.org/officeDocument/2006/relationships/tags" Target="../tags/tag232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236.xml"/><Relationship Id="rId11" Type="http://schemas.openxmlformats.org/officeDocument/2006/relationships/slideLayout" Target="../slideLayouts/slideLayout16.xml"/><Relationship Id="rId5" Type="http://schemas.openxmlformats.org/officeDocument/2006/relationships/tags" Target="../tags/tag235.xml"/><Relationship Id="rId15" Type="http://schemas.openxmlformats.org/officeDocument/2006/relationships/image" Target="../media/image1.png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image" Target="../media/image1.png"/><Relationship Id="rId18" Type="http://schemas.openxmlformats.org/officeDocument/2006/relationships/image" Target="../media/image8.png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image" Target="../media/image3.emf"/><Relationship Id="rId17" Type="http://schemas.openxmlformats.org/officeDocument/2006/relationships/image" Target="../media/image5.gif"/><Relationship Id="rId2" Type="http://schemas.openxmlformats.org/officeDocument/2006/relationships/tags" Target="../tags/tag241.xml"/><Relationship Id="rId16" Type="http://schemas.openxmlformats.org/officeDocument/2006/relationships/hyperlink" Target="http://www.vanzolini.org.br/hotsite-77.asp?cod_site=77" TargetMode="External"/><Relationship Id="rId1" Type="http://schemas.openxmlformats.org/officeDocument/2006/relationships/vmlDrawing" Target="../drawings/vmlDrawing26.vml"/><Relationship Id="rId6" Type="http://schemas.openxmlformats.org/officeDocument/2006/relationships/tags" Target="../tags/tag245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244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image" Target="../media/image3.emf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oleObject" Target="../embeddings/oleObject27.bin"/><Relationship Id="rId2" Type="http://schemas.openxmlformats.org/officeDocument/2006/relationships/tags" Target="../tags/tag249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27.vml"/><Relationship Id="rId6" Type="http://schemas.openxmlformats.org/officeDocument/2006/relationships/tags" Target="../tags/tag253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252.xml"/><Relationship Id="rId15" Type="http://schemas.openxmlformats.org/officeDocument/2006/relationships/image" Target="../media/image1.png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image" Target="../media/image1.png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12" Type="http://schemas.openxmlformats.org/officeDocument/2006/relationships/image" Target="../media/image3.emf"/><Relationship Id="rId2" Type="http://schemas.openxmlformats.org/officeDocument/2006/relationships/tags" Target="../tags/tag258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62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261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3.emf"/><Relationship Id="rId3" Type="http://schemas.openxmlformats.org/officeDocument/2006/relationships/tags" Target="../tags/tag28.xml"/><Relationship Id="rId21" Type="http://schemas.openxmlformats.org/officeDocument/2006/relationships/image" Target="../media/image2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oleObject" Target="../embeddings/oleObject2.bin"/><Relationship Id="rId2" Type="http://schemas.openxmlformats.org/officeDocument/2006/relationships/tags" Target="../tags/tag27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19" Type="http://schemas.openxmlformats.org/officeDocument/2006/relationships/image" Target="../media/image7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image" Target="../media/image1.png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image" Target="../media/image3.emf"/><Relationship Id="rId2" Type="http://schemas.openxmlformats.org/officeDocument/2006/relationships/tags" Target="../tags/tag266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70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269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3.emf"/><Relationship Id="rId2" Type="http://schemas.openxmlformats.org/officeDocument/2006/relationships/tags" Target="../tags/tag41.xml"/><Relationship Id="rId1" Type="http://schemas.openxmlformats.org/officeDocument/2006/relationships/vmlDrawing" Target="../drawings/vmlDrawing3.vml"/><Relationship Id="rId6" Type="http://schemas.openxmlformats.org/officeDocument/2006/relationships/tags" Target="../tags/tag45.xml"/><Relationship Id="rId11" Type="http://schemas.openxmlformats.org/officeDocument/2006/relationships/oleObject" Target="../embeddings/oleObject3.bin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3.emf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oleObject" Target="../embeddings/oleObject4.bin"/><Relationship Id="rId2" Type="http://schemas.openxmlformats.org/officeDocument/2006/relationships/tags" Target="../tags/tag49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4.vml"/><Relationship Id="rId6" Type="http://schemas.openxmlformats.org/officeDocument/2006/relationships/tags" Target="../tags/tag53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52.xml"/><Relationship Id="rId15" Type="http://schemas.openxmlformats.org/officeDocument/2006/relationships/image" Target="../media/image1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1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3.emf"/><Relationship Id="rId2" Type="http://schemas.openxmlformats.org/officeDocument/2006/relationships/tags" Target="../tags/tag58.xml"/><Relationship Id="rId1" Type="http://schemas.openxmlformats.org/officeDocument/2006/relationships/vmlDrawing" Target="../drawings/vmlDrawing5.vml"/><Relationship Id="rId6" Type="http://schemas.openxmlformats.org/officeDocument/2006/relationships/tags" Target="../tags/tag62.xml"/><Relationship Id="rId11" Type="http://schemas.openxmlformats.org/officeDocument/2006/relationships/oleObject" Target="../embeddings/oleObject5.bin"/><Relationship Id="rId5" Type="http://schemas.openxmlformats.org/officeDocument/2006/relationships/tags" Target="../tags/tag6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1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emf"/><Relationship Id="rId2" Type="http://schemas.openxmlformats.org/officeDocument/2006/relationships/tags" Target="../tags/tag66.xml"/><Relationship Id="rId1" Type="http://schemas.openxmlformats.org/officeDocument/2006/relationships/vmlDrawing" Target="../drawings/vmlDrawing6.vml"/><Relationship Id="rId6" Type="http://schemas.openxmlformats.org/officeDocument/2006/relationships/tags" Target="../tags/tag70.xml"/><Relationship Id="rId11" Type="http://schemas.openxmlformats.org/officeDocument/2006/relationships/oleObject" Target="../embeddings/oleObject6.bin"/><Relationship Id="rId5" Type="http://schemas.openxmlformats.org/officeDocument/2006/relationships/tags" Target="../tags/tag6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1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3.emf"/><Relationship Id="rId2" Type="http://schemas.openxmlformats.org/officeDocument/2006/relationships/tags" Target="../tags/tag74.xml"/><Relationship Id="rId1" Type="http://schemas.openxmlformats.org/officeDocument/2006/relationships/vmlDrawing" Target="../drawings/vmlDrawing7.vml"/><Relationship Id="rId6" Type="http://schemas.openxmlformats.org/officeDocument/2006/relationships/tags" Target="../tags/tag78.xml"/><Relationship Id="rId11" Type="http://schemas.openxmlformats.org/officeDocument/2006/relationships/oleObject" Target="../embeddings/oleObject7.bin"/><Relationship Id="rId5" Type="http://schemas.openxmlformats.org/officeDocument/2006/relationships/tags" Target="../tags/tag7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3.emf"/><Relationship Id="rId2" Type="http://schemas.openxmlformats.org/officeDocument/2006/relationships/tags" Target="../tags/tag82.xml"/><Relationship Id="rId1" Type="http://schemas.openxmlformats.org/officeDocument/2006/relationships/vmlDrawing" Target="../drawings/vmlDrawing8.vml"/><Relationship Id="rId6" Type="http://schemas.openxmlformats.org/officeDocument/2006/relationships/tags" Target="../tags/tag86.xml"/><Relationship Id="rId11" Type="http://schemas.openxmlformats.org/officeDocument/2006/relationships/oleObject" Target="../embeddings/oleObject8.bin"/><Relationship Id="rId5" Type="http://schemas.openxmlformats.org/officeDocument/2006/relationships/tags" Target="../tags/tag8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228183" y="3666753"/>
            <a:ext cx="2000250" cy="21399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688325" y="1484784"/>
            <a:ext cx="2622834" cy="723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i="1" dirty="0" smtClean="0">
                <a:ln w="12700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PEA 2597</a:t>
            </a:r>
            <a:endParaRPr lang="en-US" sz="4100" b="1" i="1" dirty="0">
              <a:ln w="12700" cmpd="sng">
                <a:solidFill>
                  <a:schemeClr val="tx1"/>
                </a:solidFill>
                <a:prstDash val="solid"/>
                <a:round/>
              </a:ln>
              <a:solidFill>
                <a:schemeClr val="tx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3707904" y="2276872"/>
            <a:ext cx="5040809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i="1" dirty="0" err="1" smtClean="0">
                <a:ln w="12700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Uso</a:t>
            </a:r>
            <a:r>
              <a:rPr lang="en-US" sz="2900" b="1" i="1" dirty="0" smtClean="0">
                <a:ln w="12700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900" b="1" i="1" dirty="0" err="1" smtClean="0">
                <a:ln w="12700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Racional</a:t>
            </a:r>
            <a:r>
              <a:rPr lang="en-US" sz="2900" b="1" i="1" dirty="0" smtClean="0">
                <a:ln w="12700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da </a:t>
            </a:r>
            <a:r>
              <a:rPr lang="en-US" sz="2900" b="1" i="1" dirty="0" err="1" smtClean="0">
                <a:ln w="12700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Energia</a:t>
            </a:r>
            <a:r>
              <a:rPr lang="en-US" sz="2900" b="1" i="1" dirty="0" smtClean="0">
                <a:ln w="12700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900" b="1" i="1" dirty="0" err="1" smtClean="0">
                <a:ln w="12700" cmpd="sng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Elétrica</a:t>
            </a:r>
            <a:endParaRPr lang="en-US" sz="2900" b="1" i="1" dirty="0">
              <a:ln w="12700" cmpd="sng">
                <a:solidFill>
                  <a:schemeClr val="tx1"/>
                </a:solidFill>
                <a:prstDash val="solid"/>
                <a:round/>
              </a:ln>
              <a:solidFill>
                <a:schemeClr val="tx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3694113" y="2205038"/>
            <a:ext cx="4981575" cy="6350"/>
          </a:xfrm>
          <a:prstGeom prst="rect">
            <a:avLst/>
          </a:prstGeom>
          <a:solidFill>
            <a:srgbClr val="004165"/>
          </a:solidFill>
          <a:ln>
            <a:solidFill>
              <a:srgbClr val="004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0" y="0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21" name="Rectangle 20"/>
          <p:cNvSpPr/>
          <p:nvPr>
            <p:custDataLst>
              <p:tags r:id="rId8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081" name="Text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48713" y="6511925"/>
            <a:ext cx="28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AU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31" name="Picture 7" descr="http://www.vanzolini.org.br/images/logo_hotsite-77.gif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8" y="1435814"/>
            <a:ext cx="3319062" cy="20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anzolini.org.br/imagens/cont__347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2" y="3666753"/>
            <a:ext cx="31705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LEED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052736"/>
            <a:ext cx="8208912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t-BR" dirty="0"/>
              <a:t>Tabela de </a:t>
            </a:r>
            <a:r>
              <a:rPr lang="pt-BR" dirty="0" smtClean="0"/>
              <a:t>graduação p</a:t>
            </a:r>
            <a:r>
              <a:rPr lang="pt-BR" dirty="0" smtClean="0">
                <a:latin typeface="Arial" charset="0"/>
                <a:cs typeface="Arial" charset="0"/>
              </a:rPr>
              <a:t>ara </a:t>
            </a:r>
            <a:r>
              <a:rPr lang="pt-BR" dirty="0">
                <a:latin typeface="Arial" charset="0"/>
                <a:cs typeface="Arial" charset="0"/>
              </a:rPr>
              <a:t>construções já existentes: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26332"/>
              </p:ext>
            </p:extLst>
          </p:nvPr>
        </p:nvGraphicFramePr>
        <p:xfrm>
          <a:off x="1135063" y="1700808"/>
          <a:ext cx="6577012" cy="410048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88506"/>
                <a:gridCol w="3288506"/>
              </a:tblGrid>
              <a:tr h="470048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Lista de itens avaliados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Pontuação</a:t>
                      </a:r>
                      <a:r>
                        <a:rPr lang="pt-BR" sz="1800" baseline="0" dirty="0" smtClean="0"/>
                        <a:t> Máxima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</a:tr>
              <a:tr h="470048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Localização</a:t>
                      </a:r>
                      <a:r>
                        <a:rPr lang="pt-BR" sz="1800" baseline="0" dirty="0" smtClean="0"/>
                        <a:t> Sustentável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12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</a:tr>
              <a:tr h="470048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Eficiência</a:t>
                      </a:r>
                      <a:r>
                        <a:rPr lang="pt-BR" sz="1800" baseline="0" dirty="0" smtClean="0"/>
                        <a:t> no uso de água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10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</a:tr>
              <a:tr h="470048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Energia e  atmosfera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30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</a:tr>
              <a:tr h="470048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Materiais</a:t>
                      </a:r>
                      <a:r>
                        <a:rPr lang="pt-BR" sz="1800" baseline="0" dirty="0" smtClean="0"/>
                        <a:t> e Recursos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14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</a:tr>
              <a:tr h="64011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Qualidade do</a:t>
                      </a:r>
                      <a:r>
                        <a:rPr lang="pt-BR" sz="1800" baseline="0" dirty="0" smtClean="0"/>
                        <a:t> ambiente interno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19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</a:tr>
              <a:tr h="46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Inovação</a:t>
                      </a:r>
                      <a:r>
                        <a:rPr lang="pt-BR" sz="1800" baseline="0" dirty="0" smtClean="0"/>
                        <a:t> de operações</a:t>
                      </a:r>
                      <a:endParaRPr lang="pt-BR" sz="1800" dirty="0" smtClean="0"/>
                    </a:p>
                    <a:p>
                      <a:endParaRPr lang="pt-BR" sz="1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7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</a:tr>
              <a:tr h="470048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Total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92</a:t>
                      </a:r>
                      <a:endParaRPr lang="pt-BR" sz="1800" dirty="0"/>
                    </a:p>
                  </a:txBody>
                  <a:tcPr marL="91449" marR="91449" marT="45722" marB="45722"/>
                </a:tc>
              </a:tr>
            </a:tbl>
          </a:graphicData>
        </a:graphic>
      </p:graphicFrame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81" y="4725144"/>
            <a:ext cx="1371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LEED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0527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Exemplos de prédios:</a:t>
            </a:r>
            <a:endParaRPr lang="pt-BR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24000"/>
            <a:ext cx="4038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81" y="4725144"/>
            <a:ext cx="1371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AQUA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9462" name="Picture 6" descr="http://www.vanzolini.org.br/images/logo_hotsite-77.gif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76" y="1916832"/>
            <a:ext cx="4804847" cy="29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AQUA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05273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Inspirado </a:t>
            </a:r>
            <a:r>
              <a:rPr lang="pt-BR" dirty="0">
                <a:latin typeface="Arial" pitchFamily="34" charset="0"/>
                <a:cs typeface="Arial" pitchFamily="34" charset="0"/>
              </a:rPr>
              <a:t>no selo francês HQE, o AQUA - Alta Qualidade Ambiental foi desenvolvido pelos professores da Escola Politécnica, pela fundação Vanzolini.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idéia</a:t>
            </a:r>
            <a:r>
              <a:rPr lang="pt-BR" dirty="0">
                <a:latin typeface="Arial" pitchFamily="34" charset="0"/>
                <a:cs typeface="Arial" pitchFamily="34" charset="0"/>
              </a:rPr>
              <a:t> de elaborar um referencial técnico brasileiro surgiu a partir do projeto de pós-doutoramento de Ana Rocha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Melhado</a:t>
            </a:r>
            <a:r>
              <a:rPr lang="pt-BR" dirty="0">
                <a:latin typeface="Arial" pitchFamily="34" charset="0"/>
                <a:cs typeface="Arial" pitchFamily="34" charset="0"/>
              </a:rPr>
              <a:t> e acabou se tornando um convênio internacional.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O </a:t>
            </a:r>
            <a:r>
              <a:rPr lang="pt-BR" dirty="0">
                <a:latin typeface="Arial" pitchFamily="34" charset="0"/>
                <a:cs typeface="Arial" pitchFamily="34" charset="0"/>
              </a:rPr>
              <a:t>AQUA é o primeiro selo que levou em conta as especificidades do Brasil para elaborar seus 14 critérios - que avaliam a gestão ambiental das obras e as especificidades técnicas e arquitetônicas. </a:t>
            </a:r>
          </a:p>
          <a:p>
            <a:endParaRPr lang="pt-BR" dirty="0"/>
          </a:p>
        </p:txBody>
      </p:sp>
      <p:pic>
        <p:nvPicPr>
          <p:cNvPr id="19462" name="Picture 6" descr="http://www.vanzolini.org.br/images/logo_hotsite-77.gif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4" y="4869160"/>
            <a:ext cx="2143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AQUA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05273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Eco-construção</a:t>
            </a:r>
            <a:r>
              <a:rPr lang="pt-BR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relação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edifício com o seu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entorno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escolha </a:t>
            </a:r>
            <a:r>
              <a:rPr lang="pt-BR" dirty="0">
                <a:latin typeface="Arial" pitchFamily="34" charset="0"/>
                <a:cs typeface="Arial" pitchFamily="34" charset="0"/>
              </a:rPr>
              <a:t>integrada de produtos, sistemas e processos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construtivos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canteiro </a:t>
            </a:r>
            <a:r>
              <a:rPr lang="pt-BR" dirty="0">
                <a:latin typeface="Arial" pitchFamily="34" charset="0"/>
                <a:cs typeface="Arial" pitchFamily="34" charset="0"/>
              </a:rPr>
              <a:t>de obras com baixo impacto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ambiental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 Gestão: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energia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água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dos resíduos de uso e operação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edifício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manutenção: permanência do desempenho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ambiental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20486" name="Picture 6" descr="http://www.vanzolini.org.br/images/logo_hotsite-77.gif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4" y="4869160"/>
            <a:ext cx="2143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AQUA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05273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dirty="0">
                <a:latin typeface="Arial" charset="0"/>
              </a:rPr>
              <a:t> Conforto:</a:t>
            </a:r>
          </a:p>
          <a:p>
            <a:pPr marL="285750" indent="-285750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Arial" charset="0"/>
                <a:cs typeface="Times New Roman" pitchFamily="18" charset="0"/>
              </a:rPr>
              <a:t>higrotérmico</a:t>
            </a:r>
            <a:endParaRPr lang="pt-BR" dirty="0" smtClean="0">
              <a:latin typeface="Arial" charset="0"/>
              <a:cs typeface="Times New Roman" pitchFamily="18" charset="0"/>
            </a:endParaRPr>
          </a:p>
          <a:p>
            <a:pPr marL="285750" indent="-285750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Times New Roman" pitchFamily="18" charset="0"/>
              </a:rPr>
              <a:t> acústico</a:t>
            </a:r>
          </a:p>
          <a:p>
            <a:pPr marL="285750" indent="-285750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Times New Roman" pitchFamily="18" charset="0"/>
              </a:rPr>
              <a:t> visual</a:t>
            </a:r>
          </a:p>
          <a:p>
            <a:pPr marL="285750" indent="-285750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dirty="0">
                <a:latin typeface="Arial" charset="0"/>
                <a:cs typeface="Times New Roman" pitchFamily="18" charset="0"/>
              </a:rPr>
              <a:t>olfativo</a:t>
            </a:r>
            <a:r>
              <a:rPr lang="pt-BR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dirty="0">
                <a:latin typeface="Arial" charset="0"/>
              </a:rPr>
              <a:t> Saúde:</a:t>
            </a:r>
          </a:p>
          <a:p>
            <a:pPr marL="285750" indent="-285750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pt-BR" dirty="0">
                <a:latin typeface="Arial" charset="0"/>
                <a:cs typeface="Times New Roman" pitchFamily="18" charset="0"/>
              </a:rPr>
              <a:t>qualidade sanitária dos ambientes;</a:t>
            </a:r>
          </a:p>
          <a:p>
            <a:pPr marL="285750" indent="-285750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pt-BR" dirty="0">
                <a:latin typeface="Arial" charset="0"/>
                <a:cs typeface="Times New Roman" pitchFamily="18" charset="0"/>
              </a:rPr>
              <a:t>do ar </a:t>
            </a:r>
          </a:p>
          <a:p>
            <a:pPr marL="285750" indent="-285750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pt-BR" dirty="0">
                <a:latin typeface="Arial" charset="0"/>
                <a:cs typeface="Times New Roman" pitchFamily="18" charset="0"/>
              </a:rPr>
              <a:t>da </a:t>
            </a:r>
            <a:r>
              <a:rPr lang="pt-BR" dirty="0" smtClean="0">
                <a:latin typeface="Arial" charset="0"/>
                <a:cs typeface="Times New Roman" pitchFamily="18" charset="0"/>
              </a:rPr>
              <a:t>água</a:t>
            </a:r>
            <a:r>
              <a:rPr lang="pt-BR" dirty="0" smtClean="0">
                <a:latin typeface="Arial" charset="0"/>
              </a:rPr>
              <a:t> </a:t>
            </a:r>
            <a:endParaRPr lang="pt-BR" dirty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14" name="Picture 6" descr="http://www.vanzolini.org.br/images/logo_hotsite-77.gif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4" y="4869160"/>
            <a:ext cx="2143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AQUA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4" name="Picture 6" descr="http://www.vanzolini.org.br/images/logo_hotsite-77.gif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4" y="4869160"/>
            <a:ext cx="2143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56" y="1268760"/>
            <a:ext cx="41919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28156" y="48691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Loja da Leroy Merlin em Niterói</a:t>
            </a:r>
          </a:p>
        </p:txBody>
      </p:sp>
    </p:spTree>
    <p:extLst>
      <p:ext uri="{BB962C8B-B14F-4D97-AF65-F5344CB8AC3E}">
        <p14:creationId xmlns:p14="http://schemas.microsoft.com/office/powerpoint/2010/main" val="38504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AQUA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4" name="Picture 6" descr="http://www.vanzolini.org.br/images/logo_hotsite-77.gif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4" y="4869160"/>
            <a:ext cx="2143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1" y="1476375"/>
            <a:ext cx="4553848" cy="29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75689" y="45459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Campus da Natura, em Nazaré Paulista (SP), leva selo AQUA de sustentabilidade </a:t>
            </a:r>
          </a:p>
        </p:txBody>
      </p:sp>
    </p:spTree>
    <p:extLst>
      <p:ext uri="{BB962C8B-B14F-4D97-AF65-F5344CB8AC3E}">
        <p14:creationId xmlns:p14="http://schemas.microsoft.com/office/powerpoint/2010/main" val="38504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PROCEL EDIFICA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2" y="2780928"/>
            <a:ext cx="8810736" cy="149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4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PROCEL EDIFICA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373216"/>
            <a:ext cx="3305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45026" y="1124744"/>
            <a:ext cx="83259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O Programa Nacional de Eficiência Energética em Edificações – PROCEL EDIFICA foi instituído em 2003 pela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ELETROBRAS/PROCEL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PROCEL EDIFICA incentivar a conservação e o uso eficiente dos recursos naturais (água, luz, ventilação etc.) nas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edificações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Há 6 </a:t>
            </a:r>
            <a:r>
              <a:rPr lang="pt-BR" dirty="0">
                <a:latin typeface="Arial" pitchFamily="34" charset="0"/>
                <a:cs typeface="Arial" pitchFamily="34" charset="0"/>
              </a:rPr>
              <a:t>vertentes de atuação: Capacitação, Tecnologia, Disseminação, Regulamentação, Habitação e Eficiência Energética e Planejamento.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1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2"/>
          <p:cNvGrpSpPr>
            <a:grpSpLocks/>
          </p:cNvGrpSpPr>
          <p:nvPr/>
        </p:nvGrpSpPr>
        <p:grpSpPr bwMode="auto">
          <a:xfrm>
            <a:off x="0" y="1511300"/>
            <a:ext cx="7200900" cy="4401205"/>
            <a:chOff x="0" y="1412776"/>
            <a:chExt cx="7200800" cy="4402516"/>
          </a:xfrm>
        </p:grpSpPr>
        <p:sp>
          <p:nvSpPr>
            <p:cNvPr id="3" name="TextBox 2"/>
            <p:cNvSpPr txBox="1"/>
            <p:nvPr/>
          </p:nvSpPr>
          <p:spPr>
            <a:xfrm>
              <a:off x="0" y="1412776"/>
              <a:ext cx="7200800" cy="4402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Objetivo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Selos</a:t>
              </a:r>
              <a:r>
                <a:rPr lang="en-AU" sz="2800" dirty="0"/>
                <a:t>: LEED/AQUA/</a:t>
              </a:r>
              <a:r>
                <a:rPr lang="en-AU" sz="2800" dirty="0" err="1"/>
                <a:t>Procel</a:t>
              </a:r>
              <a:r>
                <a:rPr lang="en-AU" sz="2800" dirty="0"/>
                <a:t> </a:t>
              </a:r>
              <a:r>
                <a:rPr lang="en-AU" sz="2800" dirty="0" err="1"/>
                <a:t>Edifica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Curiosidades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Conclusões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Dúvidas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>
                <a:latin typeface="+mn-lt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7949" y="2060669"/>
              <a:ext cx="5400600" cy="0"/>
            </a:xfrm>
            <a:prstGeom prst="line">
              <a:avLst/>
            </a:prstGeom>
            <a:ln cmpd="sng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7949" y="5517686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7949" y="2924526"/>
              <a:ext cx="5424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7949" y="3789971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7949" y="4653829"/>
              <a:ext cx="5359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250825" y="0"/>
            <a:ext cx="2376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512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511300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5129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844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PROCEL EDIFICA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373216"/>
            <a:ext cx="3305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1640" y="148478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CASOS DE SUCESSO – </a:t>
            </a:r>
            <a:r>
              <a:rPr lang="pt-BR" b="1" dirty="0" smtClean="0"/>
              <a:t>SABESP ( Projeto Santana )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611560" y="2136339"/>
            <a:ext cx="81127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empresa atua no serviço público de saneamento básico em 368 municípios, atendendo a aproximadamente 25 milhões de pessoas, em 5,3 milhões de ligações de água. Produz 90 mil litros por segundo de água tratada e consome cerca de 2% da energia elétrica do Estado, com gastos de R$ 323 milhões em 2003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>Isto resultou numa redução da demanda contratada e do consumo de energia elétrica da Estação Elevatória de Água Santana de 236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MWh</a:t>
            </a:r>
            <a:r>
              <a:rPr lang="pt-BR" dirty="0">
                <a:latin typeface="Arial" pitchFamily="34" charset="0"/>
                <a:cs typeface="Arial" pitchFamily="34" charset="0"/>
              </a:rPr>
              <a:t>/mês para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107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MWh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/mês</a:t>
            </a:r>
            <a:r>
              <a:rPr lang="pt-BR" dirty="0">
                <a:latin typeface="Arial" pitchFamily="34" charset="0"/>
                <a:cs typeface="Arial" pitchFamily="34" charset="0"/>
              </a:rPr>
              <a:t> e a obtenção de uma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economia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mensal</a:t>
            </a:r>
            <a:r>
              <a:rPr lang="pt-BR" dirty="0">
                <a:latin typeface="Arial" pitchFamily="34" charset="0"/>
                <a:cs typeface="Arial" pitchFamily="34" charset="0"/>
              </a:rPr>
              <a:t> de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R$ 28.600,00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PROCEL EDIFICA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373216"/>
            <a:ext cx="3305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1640" y="148478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CASOS DE SUCESSO – </a:t>
            </a:r>
            <a:r>
              <a:rPr lang="pt-BR" b="1" dirty="0"/>
              <a:t>HSBC BANK BRASIL S.A.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2136339"/>
            <a:ext cx="81127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fixação dos conceitos de eficiência energética, que estão incorporados na área de engenharia do HSBC desde a década de 90, foi intensificada no ano de 2000 a partir da elaboração do Diagnóstico Energético no Centro Administrativo Kennedy, que identificou diversas oportunidades para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eficientização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 do uso de energia elétrica.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>O investimento total para a substituição do sistema de iluminação do prédio do Centro Administrativo Kennedy, considerando o fornecimento de todos os materiais e o custo com a mão-de-obra para instalação, foi de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R$ 589.374,00</a:t>
            </a:r>
            <a:r>
              <a:rPr lang="pt-BR" dirty="0">
                <a:latin typeface="Arial" pitchFamily="34" charset="0"/>
                <a:cs typeface="Arial" pitchFamily="34" charset="0"/>
              </a:rPr>
              <a:t> e os ganhos energéticos foram de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982.560 kWh/ano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0" y="3141663"/>
            <a:ext cx="5508625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437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8440" name="Text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0825" y="0"/>
            <a:ext cx="2376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8441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511300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0" y="1511300"/>
            <a:ext cx="7200900" cy="4400550"/>
            <a:chOff x="0" y="1412776"/>
            <a:chExt cx="7200800" cy="440186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1412776"/>
              <a:ext cx="7200800" cy="4401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Objetivo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Selos</a:t>
              </a:r>
              <a:r>
                <a:rPr lang="en-AU" sz="2800" dirty="0"/>
                <a:t>: LEED/AQUA/</a:t>
              </a:r>
              <a:r>
                <a:rPr lang="en-AU" sz="2800" dirty="0" err="1"/>
                <a:t>Procel</a:t>
              </a:r>
              <a:r>
                <a:rPr lang="en-AU" sz="2800" dirty="0"/>
                <a:t> </a:t>
              </a:r>
              <a:r>
                <a:rPr lang="en-AU" sz="2800" dirty="0" err="1"/>
                <a:t>Edifica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Curiosidades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Conclusões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Dúvidas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>
                <a:latin typeface="+mn-lt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949" y="2060669"/>
              <a:ext cx="5400600" cy="0"/>
            </a:xfrm>
            <a:prstGeom prst="line">
              <a:avLst/>
            </a:prstGeom>
            <a:ln cmpd="sng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949" y="5517686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7949" y="2924526"/>
              <a:ext cx="5424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7949" y="3789971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7949" y="4653829"/>
              <a:ext cx="5359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01516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17" name="Retângulo de cantos arredondados 16"/>
          <p:cNvSpPr/>
          <p:nvPr>
            <p:custDataLst>
              <p:tags r:id="rId4"/>
            </p:custDataLst>
          </p:nvPr>
        </p:nvSpPr>
        <p:spPr>
          <a:xfrm>
            <a:off x="134052" y="4077073"/>
            <a:ext cx="8875893" cy="6912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>
            <p:custDataLst>
              <p:tags r:id="rId5"/>
            </p:custDataLst>
          </p:nvPr>
        </p:nvSpPr>
        <p:spPr>
          <a:xfrm>
            <a:off x="136405" y="1268760"/>
            <a:ext cx="8875893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0824" y="0"/>
            <a:ext cx="66974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CURIOSIDADES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>
            <p:custDataLst>
              <p:tags r:id="rId13"/>
            </p:custDataLst>
          </p:nvPr>
        </p:nvSpPr>
        <p:spPr>
          <a:xfrm>
            <a:off x="153688" y="2340446"/>
            <a:ext cx="8875893" cy="159261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>
            <p:custDataLst>
              <p:tags r:id="rId14"/>
            </p:custDataLst>
          </p:nvPr>
        </p:nvSpPr>
        <p:spPr>
          <a:xfrm>
            <a:off x="134053" y="4941167"/>
            <a:ext cx="8875893" cy="138240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>
            <p:custDataLst>
              <p:tags r:id="rId15"/>
            </p:custDataLst>
          </p:nvPr>
        </p:nvSpPr>
        <p:spPr>
          <a:xfrm>
            <a:off x="153688" y="836712"/>
            <a:ext cx="8829709" cy="28808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>
            <p:custDataLst>
              <p:tags r:id="rId16"/>
            </p:custDataLst>
          </p:nvPr>
        </p:nvSpPr>
        <p:spPr>
          <a:xfrm>
            <a:off x="136405" y="836712"/>
            <a:ext cx="88931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134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profissionais LEED GA e AP no Brasil (100 SP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Foco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nas Olímpiadas Rio 2016 – sustentabilidade – edificações que tiverem certificações ambientais terão taxas de juros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menores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10 estádios serão certificados no Brasil para 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Copa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Outros selos - Selo Azul – empreendimentos sustentáveis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Outros selos - IPTU verde – 25% menos de IPTU em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Guarulhos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Empreendimentos que fizerem empréstimos no Santander terão melhores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benefícios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Prédios do governo federal já começaram a ser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construídos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prazo de 2 anos, 50% dos prédios em SP (comercial) serão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sustentáveis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72% da madeira cortada são ilegais (25 a 30% vai para a construção civil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1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ton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de cimento produz 600 kg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CO²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CO²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na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atm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- 5%  na forma direta e 25% indireta devido a produção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cimento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Cimento CPIII – 60% menos de CO², não extração de matéria prima, menos resíduos (possui valor agregado maior, menor tempo de cura, mas com um aditivo, isso é corrigido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112329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6974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CURIOSIDADES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4" name="Retângulo de cantos arredondados 13"/>
          <p:cNvSpPr/>
          <p:nvPr>
            <p:custDataLst>
              <p:tags r:id="rId11"/>
            </p:custDataLst>
          </p:nvPr>
        </p:nvSpPr>
        <p:spPr>
          <a:xfrm>
            <a:off x="214863" y="902905"/>
            <a:ext cx="8800549" cy="11579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>
            <p:custDataLst>
              <p:tags r:id="rId12"/>
            </p:custDataLst>
          </p:nvPr>
        </p:nvSpPr>
        <p:spPr>
          <a:xfrm>
            <a:off x="214864" y="2213248"/>
            <a:ext cx="8800549" cy="1157943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>
            <p:custDataLst>
              <p:tags r:id="rId13"/>
            </p:custDataLst>
          </p:nvPr>
        </p:nvSpPr>
        <p:spPr>
          <a:xfrm>
            <a:off x="192257" y="3491096"/>
            <a:ext cx="8800549" cy="1522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>
            <p:custDataLst>
              <p:tags r:id="rId14"/>
            </p:custDataLst>
          </p:nvPr>
        </p:nvSpPr>
        <p:spPr>
          <a:xfrm>
            <a:off x="171725" y="5157192"/>
            <a:ext cx="8800549" cy="1224136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>
            <p:custDataLst>
              <p:tags r:id="rId15"/>
            </p:custDataLst>
          </p:nvPr>
        </p:nvSpPr>
        <p:spPr>
          <a:xfrm>
            <a:off x="253820" y="902905"/>
            <a:ext cx="92672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ton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de cimento – 2200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KWh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Aço - 10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000KWh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Alumínio – 56 000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KWh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Minha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casa, minha vida – fase 2 é obrigatório as casas saírem com aquecimento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solar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Aquecimento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solar à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vácuo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16% das empresas publicam relatório, 14% destinam recursos, 32% metas e políticas, 84% considera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valor estratégico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AU" sz="1400" dirty="0" err="1">
                <a:latin typeface="Arial" pitchFamily="34" charset="0"/>
                <a:cs typeface="Arial" pitchFamily="34" charset="0"/>
              </a:rPr>
              <a:t>Leed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, Green star (</a:t>
            </a:r>
            <a:r>
              <a:rPr lang="en-AU" sz="1400" dirty="0" err="1">
                <a:latin typeface="Arial" pitchFamily="34" charset="0"/>
                <a:cs typeface="Arial" pitchFamily="34" charset="0"/>
              </a:rPr>
              <a:t>Aus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), </a:t>
            </a:r>
            <a:r>
              <a:rPr lang="en-AU" sz="1400" dirty="0" err="1">
                <a:latin typeface="Arial" pitchFamily="34" charset="0"/>
                <a:cs typeface="Arial" pitchFamily="34" charset="0"/>
              </a:rPr>
              <a:t>Breeam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en-AU" sz="1400" dirty="0" err="1">
                <a:latin typeface="Arial" pitchFamily="34" charset="0"/>
                <a:cs typeface="Arial" pitchFamily="34" charset="0"/>
              </a:rPr>
              <a:t>Inglês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) – </a:t>
            </a:r>
            <a:r>
              <a:rPr lang="en-AU" sz="1400" dirty="0" err="1">
                <a:latin typeface="Arial" pitchFamily="34" charset="0"/>
                <a:cs typeface="Arial" pitchFamily="34" charset="0"/>
              </a:rPr>
              <a:t>principais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 err="1" smtClean="0">
                <a:latin typeface="Arial" pitchFamily="34" charset="0"/>
                <a:cs typeface="Arial" pitchFamily="34" charset="0"/>
              </a:rPr>
              <a:t>selos</a:t>
            </a:r>
            <a:endParaRPr lang="en-AU" sz="14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38 prédios certificados no Brasil ( 13.02 milhões de m²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Quarto país com mais projetos registrados no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mundo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LEED ND – bairro sustentável (Ex.: SC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Primeiro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LEEd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no Brasil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2004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São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Paulo – 253 registrados e 29 certificados</a:t>
            </a:r>
          </a:p>
        </p:txBody>
      </p:sp>
    </p:spTree>
    <p:extLst>
      <p:ext uri="{BB962C8B-B14F-4D97-AF65-F5344CB8AC3E}">
        <p14:creationId xmlns:p14="http://schemas.microsoft.com/office/powerpoint/2010/main" val="15371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6974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CURIOSIDADES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C:\Poli\pea optativa\Trabalho\CURIOSIDADE PROCEL EDIFIC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" y="809625"/>
            <a:ext cx="7459663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3815568" y="1196752"/>
            <a:ext cx="2844664" cy="28803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4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0" y="4005263"/>
            <a:ext cx="5508625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773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2776" name="Text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0825" y="0"/>
            <a:ext cx="2376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32777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511300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0" y="1511300"/>
            <a:ext cx="7200900" cy="4400550"/>
            <a:chOff x="0" y="1412776"/>
            <a:chExt cx="7200800" cy="440186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1412776"/>
              <a:ext cx="7200800" cy="4401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Objetivo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Selos</a:t>
              </a:r>
              <a:r>
                <a:rPr lang="en-AU" sz="2800" dirty="0"/>
                <a:t>: LEED/AQUA/</a:t>
              </a:r>
              <a:r>
                <a:rPr lang="en-AU" sz="2800" dirty="0" err="1"/>
                <a:t>Procel</a:t>
              </a:r>
              <a:r>
                <a:rPr lang="en-AU" sz="2800" dirty="0"/>
                <a:t> </a:t>
              </a:r>
              <a:r>
                <a:rPr lang="en-AU" sz="2800" dirty="0" err="1"/>
                <a:t>Edifica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Curiosidades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Conclusões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Dúvidas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>
                <a:latin typeface="+mn-lt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949" y="2060669"/>
              <a:ext cx="5400600" cy="0"/>
            </a:xfrm>
            <a:prstGeom prst="line">
              <a:avLst/>
            </a:prstGeom>
            <a:ln cmpd="sng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949" y="5517686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7949" y="2924526"/>
              <a:ext cx="5424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7949" y="3789971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7949" y="4653829"/>
              <a:ext cx="5359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460920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CONCLUSÕES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59" y="1052736"/>
            <a:ext cx="81236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LEED</a:t>
            </a:r>
            <a:r>
              <a:rPr lang="pt-BR" dirty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Atualmente é o selo mais importante e conceituado em termos de construções sustentáveis, agindo como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alavancador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do movimento da busca pela sustentabilidade em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edifícações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rgbClr val="4242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AQUA</a:t>
            </a:r>
            <a:r>
              <a:rPr lang="pt-BR" dirty="0">
                <a:solidFill>
                  <a:srgbClr val="42424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dirty="0">
                <a:latin typeface="Arial" pitchFamily="34" charset="0"/>
                <a:cs typeface="Arial" pitchFamily="34" charset="0"/>
              </a:rPr>
              <a:t>Por ser 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selo francês </a:t>
            </a:r>
            <a:r>
              <a:rPr lang="pt-BR" dirty="0">
                <a:latin typeface="Arial" pitchFamily="34" charset="0"/>
                <a:cs typeface="Arial" pitchFamily="34" charset="0"/>
              </a:rPr>
              <a:t>já adaptado para os padrões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brasileiros é o mais viável para aplicação no mercado brasileiro.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rgbClr val="42424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PROCEL EDIFICA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Todos as edificações a partir de 2012 terão o selo da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Procel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Edifica e portanto não será um diferencial ter o selo ou não tê-lo. No entanto selo com classificações “A” serão melhores que os outros.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373216"/>
            <a:ext cx="3305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www.vanzolini.org.br/images/logo_hotsite-77.gif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06" y="4869159"/>
            <a:ext cx="2143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87662"/>
            <a:ext cx="1371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0" y="4868863"/>
            <a:ext cx="5508625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1205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1208" name="Text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0825" y="0"/>
            <a:ext cx="2376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51209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511300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0" y="1511300"/>
            <a:ext cx="7200900" cy="4400550"/>
            <a:chOff x="0" y="1412776"/>
            <a:chExt cx="7200800" cy="440186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1412776"/>
              <a:ext cx="7200800" cy="4401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Objetivo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Selos</a:t>
              </a:r>
              <a:r>
                <a:rPr lang="en-AU" sz="2800" dirty="0"/>
                <a:t>: LEED/AQUA/</a:t>
              </a:r>
              <a:r>
                <a:rPr lang="en-AU" sz="2800" dirty="0" err="1"/>
                <a:t>Procel</a:t>
              </a:r>
              <a:r>
                <a:rPr lang="en-AU" sz="2800" dirty="0"/>
                <a:t> </a:t>
              </a:r>
              <a:r>
                <a:rPr lang="en-AU" sz="2800" dirty="0" err="1"/>
                <a:t>Edifica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Curiosidades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Conclusões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 smtClean="0"/>
                <a:t>Dúvidas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>
                <a:latin typeface="+mn-lt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949" y="2060669"/>
              <a:ext cx="5400600" cy="0"/>
            </a:xfrm>
            <a:prstGeom prst="line">
              <a:avLst/>
            </a:prstGeom>
            <a:ln cmpd="sng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949" y="5517686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7949" y="2924526"/>
              <a:ext cx="5424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7949" y="3789971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7949" y="4653829"/>
              <a:ext cx="5359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30250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DÚVIDAS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49" y="1772816"/>
            <a:ext cx="4166901" cy="359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0" y="1439863"/>
            <a:ext cx="5508625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 bwMode="auto">
          <a:xfrm>
            <a:off x="107950" y="2159000"/>
            <a:ext cx="5400675" cy="0"/>
          </a:xfrm>
          <a:prstGeom prst="line">
            <a:avLst/>
          </a:prstGeom>
          <a:ln cmpd="sng">
            <a:solidFill>
              <a:schemeClr val="accent1">
                <a:shade val="95000"/>
                <a:satMod val="105000"/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5"/>
            </p:custDataLst>
          </p:nvPr>
        </p:nvCxnSpPr>
        <p:spPr bwMode="auto">
          <a:xfrm>
            <a:off x="107950" y="5614988"/>
            <a:ext cx="54006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6"/>
            </p:custDataLst>
          </p:nvPr>
        </p:nvCxnSpPr>
        <p:spPr bwMode="auto">
          <a:xfrm>
            <a:off x="107950" y="3022600"/>
            <a:ext cx="5424488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7"/>
            </p:custDataLst>
          </p:nvPr>
        </p:nvCxnSpPr>
        <p:spPr bwMode="auto">
          <a:xfrm>
            <a:off x="107950" y="3887788"/>
            <a:ext cx="54006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8"/>
            </p:custDataLst>
          </p:nvPr>
        </p:nvCxnSpPr>
        <p:spPr bwMode="auto">
          <a:xfrm>
            <a:off x="107950" y="4751388"/>
            <a:ext cx="5359400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10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157" name="TextBox 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0825" y="0"/>
            <a:ext cx="2376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6158" name="Picture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511300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0" y="1511300"/>
            <a:ext cx="7200900" cy="4400550"/>
            <a:chOff x="0" y="1412776"/>
            <a:chExt cx="7200800" cy="440186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1412776"/>
              <a:ext cx="7200800" cy="4401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Objetivo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Selos</a:t>
              </a:r>
              <a:r>
                <a:rPr lang="en-AU" sz="2800" dirty="0"/>
                <a:t>: LEED/AQUA/</a:t>
              </a:r>
              <a:r>
                <a:rPr lang="en-AU" sz="2800" dirty="0" err="1"/>
                <a:t>Procel</a:t>
              </a:r>
              <a:r>
                <a:rPr lang="en-AU" sz="2800" dirty="0"/>
                <a:t> </a:t>
              </a:r>
              <a:r>
                <a:rPr lang="en-AU" sz="2800" dirty="0" err="1"/>
                <a:t>Edifica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Curiosidades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Conclusões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Dúvidas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>
                <a:latin typeface="+mn-lt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949" y="2060669"/>
              <a:ext cx="5400600" cy="0"/>
            </a:xfrm>
            <a:prstGeom prst="line">
              <a:avLst/>
            </a:prstGeom>
            <a:ln cmpd="sng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949" y="5517686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7949" y="2924526"/>
              <a:ext cx="5424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7949" y="3789971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7949" y="4653829"/>
              <a:ext cx="5359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Rectangle 1"/>
          <p:cNvSpPr/>
          <p:nvPr>
            <p:custDataLst>
              <p:tags r:id="rId9"/>
            </p:custDataLst>
          </p:nvPr>
        </p:nvSpPr>
        <p:spPr>
          <a:xfrm>
            <a:off x="1173110" y="2536438"/>
            <a:ext cx="698477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Obrigado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11476" y="-20100"/>
            <a:ext cx="64814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OBJETIVO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907381" y="6530975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07950" y="2276475"/>
            <a:ext cx="3143250" cy="1944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</a:rPr>
              <a:t>Objetivo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Chevron 18"/>
          <p:cNvSpPr/>
          <p:nvPr/>
        </p:nvSpPr>
        <p:spPr>
          <a:xfrm>
            <a:off x="2484438" y="2276475"/>
            <a:ext cx="6527800" cy="1944688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Apresentar e comparar os </a:t>
            </a:r>
            <a:r>
              <a:rPr lang="pt-BR" dirty="0" smtClean="0">
                <a:solidFill>
                  <a:schemeClr val="tx1"/>
                </a:solidFill>
              </a:rPr>
              <a:t>principais </a:t>
            </a:r>
            <a:r>
              <a:rPr lang="pt-BR" dirty="0">
                <a:solidFill>
                  <a:schemeClr val="tx1"/>
                </a:solidFill>
              </a:rPr>
              <a:t>selos encontrados no </a:t>
            </a:r>
            <a:r>
              <a:rPr lang="pt-BR" dirty="0" smtClean="0">
                <a:solidFill>
                  <a:schemeClr val="tx1"/>
                </a:solidFill>
              </a:rPr>
              <a:t>mercado </a:t>
            </a:r>
            <a:r>
              <a:rPr lang="pt-BR" dirty="0">
                <a:solidFill>
                  <a:schemeClr val="tx1"/>
                </a:solidFill>
              </a:rPr>
              <a:t>e concluir </a:t>
            </a:r>
            <a:r>
              <a:rPr lang="pt-BR" dirty="0" smtClean="0">
                <a:solidFill>
                  <a:schemeClr val="tx1"/>
                </a:solidFill>
              </a:rPr>
              <a:t>em cada caso, qual o melhor a se usar.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0" y="2276475"/>
            <a:ext cx="5508625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293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2296" name="Text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0825" y="0"/>
            <a:ext cx="2376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2297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511300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0" y="1511300"/>
            <a:ext cx="7200900" cy="4400550"/>
            <a:chOff x="0" y="1412776"/>
            <a:chExt cx="7200800" cy="440186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1412776"/>
              <a:ext cx="7200800" cy="4401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Objetivo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Selos</a:t>
              </a:r>
              <a:r>
                <a:rPr lang="en-AU" sz="2800" dirty="0"/>
                <a:t>: LEED/AQUA/</a:t>
              </a:r>
              <a:r>
                <a:rPr lang="en-AU" sz="2800" dirty="0" err="1"/>
                <a:t>Procel</a:t>
              </a:r>
              <a:r>
                <a:rPr lang="en-AU" sz="2800" dirty="0"/>
                <a:t> </a:t>
              </a:r>
              <a:r>
                <a:rPr lang="en-AU" sz="2800" dirty="0" err="1"/>
                <a:t>Edifica</a:t>
              </a:r>
              <a:endParaRPr lang="en-AU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Curiosidades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Conclusões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2800" dirty="0" err="1"/>
                <a:t>Bibliografia</a:t>
              </a:r>
              <a:endParaRPr lang="en-AU" sz="2800" dirty="0"/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AU" sz="2800" dirty="0">
                <a:latin typeface="+mn-lt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949" y="2060669"/>
              <a:ext cx="5400600" cy="0"/>
            </a:xfrm>
            <a:prstGeom prst="line">
              <a:avLst/>
            </a:prstGeom>
            <a:ln cmpd="sng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949" y="5517686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7949" y="2924526"/>
              <a:ext cx="5424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7949" y="3789971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7949" y="4653829"/>
              <a:ext cx="5359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LEED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05" y="1916832"/>
            <a:ext cx="3145189" cy="312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2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LEED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052736"/>
            <a:ext cx="8208912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LEED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(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Leadership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in Energy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Environmental Design</a:t>
            </a:r>
            <a:r>
              <a:rPr lang="pt-BR" dirty="0">
                <a:latin typeface="Arial" pitchFamily="34" charset="0"/>
                <a:cs typeface="Arial" pitchFamily="34" charset="0"/>
              </a:rPr>
              <a:t>), ou “Selo Verde”, é um protocolo de avaliação e certificação de edificações conhecido e aceito internacionalmente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  Inicialmente concebido nos EUA, visando encorajar as práticas sustentáveis de edificações ecologicamente corretas, através de padrões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Contempla </a:t>
            </a:r>
            <a:r>
              <a:rPr lang="pt-BR" dirty="0">
                <a:latin typeface="Arial" pitchFamily="34" charset="0"/>
                <a:cs typeface="Arial" pitchFamily="34" charset="0"/>
              </a:rPr>
              <a:t>vários segmentos como novas construções, construções já existentes, interiores comerciais, bairros, entre outros. </a:t>
            </a:r>
          </a:p>
          <a:p>
            <a:endParaRPr lang="pt-BR" dirty="0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81" y="4725144"/>
            <a:ext cx="1371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LEED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0527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Tabela de </a:t>
            </a:r>
            <a:r>
              <a:rPr lang="pt-BR" dirty="0" smtClean="0"/>
              <a:t>graduação p</a:t>
            </a:r>
            <a:r>
              <a:rPr lang="pt-BR" dirty="0" smtClean="0">
                <a:latin typeface="Lucida Sans Unicode" pitchFamily="34" charset="0"/>
              </a:rPr>
              <a:t>ara </a:t>
            </a:r>
            <a:r>
              <a:rPr lang="pt-BR" dirty="0">
                <a:latin typeface="Lucida Sans Unicode" pitchFamily="34" charset="0"/>
              </a:rPr>
              <a:t>novas construções: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42695"/>
              </p:ext>
            </p:extLst>
          </p:nvPr>
        </p:nvGraphicFramePr>
        <p:xfrm>
          <a:off x="1187450" y="1773238"/>
          <a:ext cx="6577014" cy="34591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88507"/>
                <a:gridCol w="3288507"/>
              </a:tblGrid>
              <a:tr h="46988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Lista de itens avaliados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Pontuação</a:t>
                      </a:r>
                      <a:r>
                        <a:rPr lang="pt-BR" sz="1800" baseline="0" dirty="0" smtClean="0"/>
                        <a:t> Máxima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</a:tr>
              <a:tr h="46988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Localização</a:t>
                      </a:r>
                      <a:r>
                        <a:rPr lang="pt-BR" sz="1800" baseline="0" dirty="0" smtClean="0"/>
                        <a:t> Sustentável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14 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</a:tr>
              <a:tr h="46988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Eficiência</a:t>
                      </a:r>
                      <a:r>
                        <a:rPr lang="pt-BR" sz="1800" baseline="0" dirty="0" smtClean="0"/>
                        <a:t> no uso de água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5 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</a:tr>
              <a:tr h="46988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Energia e  atmosfera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17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</a:tr>
              <a:tr h="46988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Materiais</a:t>
                      </a:r>
                      <a:r>
                        <a:rPr lang="pt-BR" sz="1800" baseline="0" dirty="0" smtClean="0"/>
                        <a:t> e Recursos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13 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</a:tr>
              <a:tr h="639887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Qualidade do</a:t>
                      </a:r>
                      <a:r>
                        <a:rPr lang="pt-BR" sz="1800" baseline="0" dirty="0" smtClean="0"/>
                        <a:t> ambiente interno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5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</a:tr>
              <a:tr h="46988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Total</a:t>
                      </a:r>
                      <a:r>
                        <a:rPr lang="pt-BR" sz="1800" baseline="0" dirty="0" smtClean="0"/>
                        <a:t> de pontos possíveis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69</a:t>
                      </a:r>
                      <a:endParaRPr lang="pt-BR" sz="1800" dirty="0"/>
                    </a:p>
                  </a:txBody>
                  <a:tcPr marL="91449" marR="91449" marT="45706" marB="45706"/>
                </a:tc>
              </a:tr>
            </a:tbl>
          </a:graphicData>
        </a:graphic>
      </p:graphicFrame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81" y="4725144"/>
            <a:ext cx="1371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AU" sz="1400">
              <a:sym typeface="Calibri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6488" y="6488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6530975"/>
            <a:ext cx="9144000" cy="333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7" name="Rectangle 36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428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9525"/>
            <a:ext cx="560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436234" y="6566819"/>
            <a:ext cx="576064" cy="26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24" y="0"/>
            <a:ext cx="61933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AU" sz="3400" dirty="0" smtClean="0">
                <a:solidFill>
                  <a:schemeClr val="bg1"/>
                </a:solidFill>
              </a:rPr>
              <a:t>LEED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58950" y="6527800"/>
            <a:ext cx="5329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bg1"/>
                </a:solidFill>
              </a:rPr>
              <a:t>PEA 2597 – </a:t>
            </a:r>
            <a:r>
              <a:rPr lang="en-AU" sz="1600" dirty="0" err="1" smtClean="0">
                <a:solidFill>
                  <a:schemeClr val="bg1"/>
                </a:solidFill>
              </a:rPr>
              <a:t>Uso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Racional</a:t>
            </a:r>
            <a:r>
              <a:rPr lang="en-AU" sz="1600" dirty="0" smtClean="0">
                <a:solidFill>
                  <a:schemeClr val="bg1"/>
                </a:solidFill>
              </a:rPr>
              <a:t> de </a:t>
            </a:r>
            <a:r>
              <a:rPr lang="en-AU" sz="1600" dirty="0" err="1" smtClean="0">
                <a:solidFill>
                  <a:schemeClr val="bg1"/>
                </a:solidFill>
              </a:rPr>
              <a:t>Energia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err="1" smtClean="0">
                <a:solidFill>
                  <a:schemeClr val="bg1"/>
                </a:solidFill>
              </a:rPr>
              <a:t>Elétrica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052736"/>
            <a:ext cx="8208912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t-BR" dirty="0"/>
              <a:t>Graduação que uma construção nova pode adquirir: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1027"/>
              </p:ext>
            </p:extLst>
          </p:nvPr>
        </p:nvGraphicFramePr>
        <p:xfrm>
          <a:off x="1375569" y="2132856"/>
          <a:ext cx="6096000" cy="187220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Certificação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Simples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 a 32 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Plata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33 a 38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Ouro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39</a:t>
                      </a:r>
                      <a:r>
                        <a:rPr lang="pt-BR" baseline="0" dirty="0" smtClean="0"/>
                        <a:t> a 51 </a:t>
                      </a:r>
                      <a:endParaRPr lang="pt-BR" dirty="0"/>
                    </a:p>
                  </a:txBody>
                  <a:tcPr/>
                </a:tc>
              </a:tr>
              <a:tr h="388848">
                <a:tc>
                  <a:txBody>
                    <a:bodyPr/>
                    <a:lstStyle/>
                    <a:p>
                      <a:r>
                        <a:rPr lang="pt-BR" dirty="0" smtClean="0"/>
                        <a:t>Platina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52 a 69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81" y="4725144"/>
            <a:ext cx="1371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NrouemmkOAzDaGKud0V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aVGut6kOXcHlLKpfmU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NrouemmkOAzDaGKud0V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aVGut6kOXcHlLKpfmU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NrouemmkOAzDaGKud0V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aVGut6kOXcHlLKpfmU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NrouemmkOAzDaGKud0V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YlrMDqv0uTq7LMsxN.P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lIVBtyZEmNJWBlDtr64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oVTeB9n0mUaZ_9vXC_h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SusSqC7k6FhgPeeUwX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4wnzt4XEiR3JB3EEuC7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7TDLzq40yIbIMQVW6dw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pKpaUj9U6TZeAgVo_GT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r.O.CNV0.1dwxc8jHGV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5Hu9qDknk.crrO00rm7q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3eNeURt0CqcIu4ibruY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OUu.7vn0mGumMUJyx8o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fhqpsWkOgDxk6m1ee2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NrouemmkOAzDaGKud0V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iEW5wwLU.sVkRUxg3wW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7nnudpu0uhPUeoE5dsG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aVkElI50Wb1tY2ikH2F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meVAXwckSzVBm9x1WZN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FHUf9T0WyIJKy1H5mi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4dlcTMqkerkqYjnalp0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jS1OkczUam2Vafksjjj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1cTrahzkGOlRSX9lPsr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ppHCcULkOpfc_dFSxpP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BZyjh0HkGe8LvEUnT02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PH5941W0apJ87DnGPBW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_1senJyUqkUV6Ea9Mg4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i0NzFHp0CuTnvly2PoV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oV9NQ_NUCWgecNGxUzV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CslszwwEmr.RaR.sVEY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YC6SUb9kSk.IaD68Lmn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HZkfFunkKO51Fv0i5R9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tnrd.zGEWTYzSY_xRcQ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.lELUngUyfFJXqXmDUD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xOb5rewk67spu2l4n9m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nEaL3pQk.iMwLXBtOt_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QAPCeDkUeet0HxjUEoE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uUgTN54EGpBdruWVSYZ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1Pnzn4YkWKFl060KkUy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aVGut6kOXcHlLKpfmU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4gZMxpWUmgxLbQluqHM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QAPCeDkUeet0HxjUEoE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NrouemmkOAzDaGKud0V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59uhDK6k2MBD3rn.Ham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rXmqbY20ixhCOFwBWku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1OlXc630uKsztbmETCr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da0_YPR0.xKBAcEm5JL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Zwv8ut3EOM.1cOuWuCG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x_aQzDM02Y1UW1NFamq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JySzH2FkS2YgWZh78R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FBLPGvSE2eZe3zWAqm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aVGut6kOXcHlLKpfmU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Zwv8ut3EOM.1cOuWuCG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blgfQKkelaVfCqRz4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j_UC9SfEuydt9p2A5p7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Yw8uLyiEi_JvN5jArz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aVGut6kOXcHlLKpfmU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Tb7my2q0C0cumLujSxZ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snegMoi0..l1C7JtCw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GPMztuCEyK2q1qaCQU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KM13aal0igwt1uS8Ms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67hf4YkEyRMXlJ7sSZK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x5FqH6v0CZxq2UDbqVP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wRFgeA30uHSHDC9dqy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iuWqyLrUySgpDci36Or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qWyueytEmBNdPf1he89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NrouemmkOAzDaGKud0V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oijr1_R0SK2M06Xg3f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aVGut6kOXcHlLKpfm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FdNCcLCE6C4wt6YZ6s_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ZVzTmALk6kl5vNYc3Ty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I0fPPLTkaknaPQBDKlE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.cZJo9Hkid2ENVlhUui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e41VUv2UWc69frb1dhU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FtdWtbB0OQAP5ya1yhH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Hgdwk0U2Lk6_lRZBMA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KXbmGeiEeoqScVK_vCJ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NrouemmkOAzDaGKud0V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aVGut6kOXcHlLKpfmU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NrouemmkOAzDaGKud0V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aVGut6kOXcHlLKpfmU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DKZbhQky3q2_WIVeth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3LFcVtS0GnfiRe5MoUW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2c9P3weUiyJiM3Kl988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6FJZn1XUmsJdfq6NdsE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mv.8tVUKtvhcHy1HGQ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hWNz8L6k6_ySRF6eysK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6Va.uSNES.OZyFcaF4i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1390</Words>
  <Application>Microsoft Office PowerPoint</Application>
  <PresentationFormat>Apresentação na tela (4:3)</PresentationFormat>
  <Paragraphs>297</Paragraphs>
  <Slides>30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Office Theme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Garcia</dc:creator>
  <cp:lastModifiedBy>Thiago Arapian</cp:lastModifiedBy>
  <cp:revision>31</cp:revision>
  <dcterms:created xsi:type="dcterms:W3CDTF">2011-08-17T03:10:28Z</dcterms:created>
  <dcterms:modified xsi:type="dcterms:W3CDTF">2011-11-25T14:19:57Z</dcterms:modified>
</cp:coreProperties>
</file>