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6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33CCFF"/>
    <a:srgbClr val="FFFF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37016-029A-4247-B1ED-B85C29B9F60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B96A2-608E-4730-AD64-472F6D2A701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815DA-08A6-4AD3-8890-5D4F0E59E1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14816E-D9A8-4EA1-8ED9-E51B03ECEBD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FBEDA-9D2F-4A64-AC0A-C48721C5632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BDE1-6BB4-441B-9071-BB276C46142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B476F-87C5-46F6-93B9-521DAFCB93C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22D88-7FC0-415A-996A-B8EA06CF312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97F28-602F-43E3-86FF-DE374875956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B4592-3B27-46B4-A86A-6C9ABCDD6CF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E52D1-CD66-4C16-B387-BB06656C39D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ACCCB-9634-4669-B196-7F7AA5B81D6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CC84EF-EC8B-42FA-A5EB-4650AE1B0658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oogle_Santa_Rita"/>
          <p:cNvPicPr>
            <a:picLocks noChangeAspect="1" noChangeArrowheads="1"/>
          </p:cNvPicPr>
          <p:nvPr/>
        </p:nvPicPr>
        <p:blipFill>
          <a:blip r:embed="rId2"/>
          <a:srcRect l="14987" t="7317" r="12920" b="10078"/>
          <a:stretch>
            <a:fillRect/>
          </a:stretch>
        </p:blipFill>
        <p:spPr bwMode="auto">
          <a:xfrm>
            <a:off x="900113" y="147638"/>
            <a:ext cx="7632700" cy="6542087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>
                <a:solidFill>
                  <a:srgbClr val="FFCC66"/>
                </a:solidFill>
              </a:rPr>
              <a:t>Capacidade de uso da terra </a:t>
            </a:r>
            <a:br>
              <a:rPr lang="pt-BR" sz="4000">
                <a:solidFill>
                  <a:srgbClr val="FFCC66"/>
                </a:solidFill>
              </a:rPr>
            </a:br>
            <a:r>
              <a:rPr lang="pt-BR" sz="4000">
                <a:solidFill>
                  <a:srgbClr val="FFCC66"/>
                </a:solidFill>
              </a:rPr>
              <a:t> Fazenda Santa Rita das Palmeiras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00588"/>
            <a:ext cx="6400800" cy="1752600"/>
          </a:xfrm>
        </p:spPr>
        <p:txBody>
          <a:bodyPr/>
          <a:lstStyle/>
          <a:p>
            <a:r>
              <a:rPr lang="pt-BR">
                <a:solidFill>
                  <a:srgbClr val="FFCC66"/>
                </a:solidFill>
              </a:rPr>
              <a:t>Aula Prática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Carta Planialtimétrica</a:t>
            </a:r>
          </a:p>
        </p:txBody>
      </p:sp>
      <p:pic>
        <p:nvPicPr>
          <p:cNvPr id="18437" name="Picture 5" descr="Curvas_Santa_Rita"/>
          <p:cNvPicPr>
            <a:picLocks noChangeAspect="1" noChangeArrowheads="1"/>
          </p:cNvPicPr>
          <p:nvPr/>
        </p:nvPicPr>
        <p:blipFill>
          <a:blip r:embed="rId2"/>
          <a:srcRect l="17053" t="1791" r="16008" b="5920"/>
          <a:stretch>
            <a:fillRect/>
          </a:stretch>
        </p:blipFill>
        <p:spPr bwMode="auto">
          <a:xfrm>
            <a:off x="0" y="1268413"/>
            <a:ext cx="5237163" cy="5400675"/>
          </a:xfrm>
          <a:prstGeom prst="rect">
            <a:avLst/>
          </a:prstGeom>
          <a:noFill/>
        </p:spPr>
      </p:pic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2051050" y="6021388"/>
            <a:ext cx="504825" cy="503237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2916238" y="4724400"/>
            <a:ext cx="142875" cy="1584325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535238" y="6375400"/>
            <a:ext cx="177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Curvas de nível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651500" y="1484313"/>
            <a:ext cx="3097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Declividade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5219700" y="1916113"/>
            <a:ext cx="3455988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solidFill>
                  <a:srgbClr val="FF5050"/>
                </a:solidFill>
              </a:rPr>
              <a:t>(dv/dh)*100</a:t>
            </a:r>
            <a:r>
              <a:rPr lang="pt-BR"/>
              <a:t> = 10/240*100 = </a:t>
            </a:r>
            <a:r>
              <a:rPr lang="pt-BR">
                <a:solidFill>
                  <a:srgbClr val="FF5050"/>
                </a:solidFill>
              </a:rPr>
              <a:t>4,2%</a:t>
            </a: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4859338" y="3068638"/>
            <a:ext cx="792162" cy="1655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V="1">
            <a:off x="4859338" y="3644900"/>
            <a:ext cx="792162" cy="1655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5651500" y="3068638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5651500" y="3644900"/>
            <a:ext cx="649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8453" name="AutoShape 21"/>
          <p:cNvCxnSpPr>
            <a:cxnSpLocks noChangeShapeType="1"/>
            <a:stCxn id="18447" idx="0"/>
            <a:endCxn id="18449" idx="0"/>
          </p:cNvCxnSpPr>
          <p:nvPr/>
        </p:nvCxnSpPr>
        <p:spPr bwMode="auto">
          <a:xfrm>
            <a:off x="4859338" y="4735513"/>
            <a:ext cx="0" cy="576262"/>
          </a:xfrm>
          <a:prstGeom prst="straightConnector1">
            <a:avLst/>
          </a:prstGeom>
          <a:noFill/>
          <a:ln w="31750">
            <a:solidFill>
              <a:srgbClr val="FF6600"/>
            </a:solidFill>
            <a:round/>
            <a:headEnd type="oval" w="med" len="med"/>
            <a:tailEnd type="oval" w="med" len="med"/>
          </a:ln>
          <a:effectLst/>
        </p:spPr>
      </p:cxn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5795963" y="2889250"/>
            <a:ext cx="1081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580m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6257925" y="34798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570m</a:t>
            </a:r>
          </a:p>
        </p:txBody>
      </p:sp>
      <p:sp>
        <p:nvSpPr>
          <p:cNvPr id="18460" name="Freeform 28"/>
          <p:cNvSpPr>
            <a:spLocks/>
          </p:cNvSpPr>
          <p:nvPr/>
        </p:nvSpPr>
        <p:spPr bwMode="auto">
          <a:xfrm>
            <a:off x="6602413" y="3040063"/>
            <a:ext cx="720725" cy="647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6" y="46"/>
              </a:cxn>
              <a:cxn ang="0">
                <a:pos x="318" y="182"/>
              </a:cxn>
              <a:cxn ang="0">
                <a:pos x="454" y="408"/>
              </a:cxn>
            </a:cxnLst>
            <a:rect l="0" t="0" r="r" b="b"/>
            <a:pathLst>
              <a:path w="454" h="408">
                <a:moveTo>
                  <a:pt x="0" y="0"/>
                </a:moveTo>
                <a:cubicBezTo>
                  <a:pt x="41" y="8"/>
                  <a:pt x="83" y="16"/>
                  <a:pt x="136" y="46"/>
                </a:cubicBezTo>
                <a:cubicBezTo>
                  <a:pt x="189" y="76"/>
                  <a:pt x="265" y="122"/>
                  <a:pt x="318" y="182"/>
                </a:cubicBezTo>
                <a:cubicBezTo>
                  <a:pt x="371" y="242"/>
                  <a:pt x="439" y="370"/>
                  <a:pt x="454" y="4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61" name="AutoShape 29"/>
          <p:cNvSpPr>
            <a:spLocks/>
          </p:cNvSpPr>
          <p:nvPr/>
        </p:nvSpPr>
        <p:spPr bwMode="auto">
          <a:xfrm>
            <a:off x="7451725" y="2997200"/>
            <a:ext cx="288925" cy="719138"/>
          </a:xfrm>
          <a:prstGeom prst="rightBrace">
            <a:avLst>
              <a:gd name="adj1" fmla="val 2074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 rot="16200000">
            <a:off x="7402513" y="3119438"/>
            <a:ext cx="1331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FF5050"/>
                </a:solidFill>
              </a:rPr>
              <a:t>dv = 10 m</a:t>
            </a:r>
          </a:p>
        </p:txBody>
      </p:sp>
      <p:sp>
        <p:nvSpPr>
          <p:cNvPr id="18464" name="AutoShape 32"/>
          <p:cNvSpPr>
            <a:spLocks/>
          </p:cNvSpPr>
          <p:nvPr/>
        </p:nvSpPr>
        <p:spPr bwMode="auto">
          <a:xfrm rot="16200000">
            <a:off x="6551613" y="3609975"/>
            <a:ext cx="215900" cy="863600"/>
          </a:xfrm>
          <a:prstGeom prst="leftBrace">
            <a:avLst>
              <a:gd name="adj1" fmla="val 33333"/>
              <a:gd name="adj2" fmla="val 4852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6227763" y="4221163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FF5050"/>
                </a:solidFill>
              </a:rPr>
              <a:t>dh = 240 m</a:t>
            </a: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5148263" y="5013325"/>
            <a:ext cx="3816350" cy="1655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000" b="1">
                <a:solidFill>
                  <a:schemeClr val="accent2"/>
                </a:solidFill>
              </a:rPr>
              <a:t>Escala 1:15000</a:t>
            </a:r>
          </a:p>
          <a:p>
            <a:pPr algn="ctr"/>
            <a:endParaRPr lang="pt-BR" sz="2000" b="1">
              <a:solidFill>
                <a:schemeClr val="accent2"/>
              </a:solidFill>
            </a:endParaRPr>
          </a:p>
          <a:p>
            <a:pPr algn="ctr"/>
            <a:r>
              <a:rPr lang="pt-BR" sz="1400"/>
              <a:t>Portanto 1cm(régua) = 15000 cm (campo)</a:t>
            </a:r>
          </a:p>
          <a:p>
            <a:pPr algn="ctr"/>
            <a:r>
              <a:rPr lang="pt-BR" sz="2000"/>
              <a:t>15000 cm = 150 m</a:t>
            </a:r>
          </a:p>
          <a:p>
            <a:pPr algn="ctr"/>
            <a:r>
              <a:rPr lang="pt-BR" sz="1600">
                <a:solidFill>
                  <a:srgbClr val="FF5050"/>
                </a:solidFill>
              </a:rPr>
              <a:t>dh</a:t>
            </a:r>
            <a:r>
              <a:rPr lang="pt-BR" sz="1600"/>
              <a:t> =(1,6 cm)*150 ou (16 mm)*15 = </a:t>
            </a:r>
            <a:r>
              <a:rPr lang="pt-BR" sz="1600">
                <a:solidFill>
                  <a:srgbClr val="FF5050"/>
                </a:solidFill>
              </a:rPr>
              <a:t>240 m</a:t>
            </a:r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6372225" y="472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Cálculo Declividade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95288" y="1557338"/>
            <a:ext cx="8424862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b="1"/>
              <a:t>Declividade = distância vertical (dv) / distância horizontal (dh)</a:t>
            </a:r>
          </a:p>
          <a:p>
            <a:endParaRPr lang="pt-BR" b="1"/>
          </a:p>
          <a:p>
            <a:endParaRPr lang="pt-BR" b="1" u="sng"/>
          </a:p>
          <a:p>
            <a:r>
              <a:rPr lang="pt-BR" b="1" u="sng"/>
              <a:t>Para declividade A</a:t>
            </a:r>
            <a:r>
              <a:rPr lang="pt-BR" b="1"/>
              <a:t>,</a:t>
            </a:r>
            <a:r>
              <a:rPr lang="pt-BR"/>
              <a:t> 0 a 2%:</a:t>
            </a:r>
          </a:p>
          <a:p>
            <a:r>
              <a:rPr lang="pt-BR"/>
              <a:t>Em 100m cai 2m; então em 10m (distância entre curvas) cai “X”:</a:t>
            </a:r>
          </a:p>
          <a:p>
            <a:r>
              <a:rPr lang="pt-BR"/>
              <a:t>2m    </a:t>
            </a:r>
            <a:r>
              <a:rPr lang="pt-BR">
                <a:sym typeface="Wingdings" pitchFamily="2" charset="2"/>
              </a:rPr>
              <a:t>   100m</a:t>
            </a:r>
          </a:p>
          <a:p>
            <a:r>
              <a:rPr lang="pt-BR">
                <a:sym typeface="Wingdings" pitchFamily="2" charset="2"/>
              </a:rPr>
              <a:t>10m         X m              X = 500m</a:t>
            </a:r>
          </a:p>
          <a:p>
            <a:endParaRPr lang="pt-BR"/>
          </a:p>
          <a:p>
            <a:r>
              <a:rPr lang="pt-BR"/>
              <a:t>A escala (1:15.000) diz que a cada 1cm (no mapa) temos 10.000cm (no campo), então, o valor X é transformado para:</a:t>
            </a:r>
          </a:p>
          <a:p>
            <a:r>
              <a:rPr lang="pt-BR"/>
              <a:t>1 cm (no mapa)  </a:t>
            </a:r>
            <a:r>
              <a:rPr lang="pt-BR">
                <a:sym typeface="Wingdings" pitchFamily="2" charset="2"/>
              </a:rPr>
              <a:t> 150m (no campo)</a:t>
            </a:r>
          </a:p>
          <a:p>
            <a:r>
              <a:rPr lang="pt-BR"/>
              <a:t>X cm (no mapa) </a:t>
            </a:r>
            <a:r>
              <a:rPr lang="pt-BR">
                <a:sym typeface="Wingdings" pitchFamily="2" charset="2"/>
              </a:rPr>
              <a:t> 500m (no campo)           X = 3,3cm* </a:t>
            </a:r>
          </a:p>
          <a:p>
            <a:endParaRPr lang="pt-BR">
              <a:sym typeface="Wingdings" pitchFamily="2" charset="2"/>
            </a:endParaRPr>
          </a:p>
          <a:p>
            <a:r>
              <a:rPr lang="pt-BR">
                <a:solidFill>
                  <a:srgbClr val="FF5050"/>
                </a:solidFill>
                <a:sym typeface="Wingdings" pitchFamily="2" charset="2"/>
              </a:rPr>
              <a:t>* Ou seja, a distância </a:t>
            </a:r>
            <a:r>
              <a:rPr lang="pt-BR" u="sng">
                <a:solidFill>
                  <a:srgbClr val="FF5050"/>
                </a:solidFill>
                <a:sym typeface="Wingdings" pitchFamily="2" charset="2"/>
              </a:rPr>
              <a:t>&gt;</a:t>
            </a:r>
            <a:r>
              <a:rPr lang="pt-BR">
                <a:solidFill>
                  <a:srgbClr val="FF5050"/>
                </a:solidFill>
                <a:sym typeface="Wingdings" pitchFamily="2" charset="2"/>
              </a:rPr>
              <a:t> a 3,3cm entre curvas de nível indica uma declividade de 2% ou menor.</a:t>
            </a:r>
          </a:p>
          <a:p>
            <a:pPr>
              <a:spcBef>
                <a:spcPct val="50000"/>
              </a:spcBef>
            </a:pPr>
            <a:endParaRPr lang="pt-BR">
              <a:solidFill>
                <a:srgbClr val="FF5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0" name="Rectangle 1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Classes declividade</a:t>
            </a:r>
          </a:p>
        </p:txBody>
      </p:sp>
      <p:graphicFrame>
        <p:nvGraphicFramePr>
          <p:cNvPr id="20622" name="Group 14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32326"/>
        </p:xfrm>
        <a:graphic>
          <a:graphicData uri="http://schemas.openxmlformats.org/drawingml/2006/table">
            <a:tbl>
              <a:tblPr/>
              <a:tblGrid>
                <a:gridCol w="3778250"/>
                <a:gridCol w="1757363"/>
                <a:gridCol w="2693987"/>
              </a:tblGrid>
              <a:tr h="960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Classes declividade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 mapa (cm)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 2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 3,3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02 - 06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 a 3,3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06 - 12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0,6 a 1,1 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12 - 20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 a 0,6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20 -40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 a 0,3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 40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 0, 2</a:t>
                      </a: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242</Words>
  <Application>Microsoft Office PowerPoint</Application>
  <PresentationFormat>Apresentação na tela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Wingdings</vt:lpstr>
      <vt:lpstr>Times New Roman</vt:lpstr>
      <vt:lpstr>Design padrão</vt:lpstr>
      <vt:lpstr>Capacidade de uso da terra   Fazenda Santa Rita das Palmeiras</vt:lpstr>
      <vt:lpstr>Carta Planialtimétrica</vt:lpstr>
      <vt:lpstr>Cálculo Declividade</vt:lpstr>
      <vt:lpstr>Classes declividade</vt:lpstr>
    </vt:vector>
  </TitlesOfParts>
  <Company>Meu Computador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Levantamento de solos   Fazenda Santa Rita das Palmeiras</dc:title>
  <dc:creator>Windows XP</dc:creator>
  <cp:lastModifiedBy>User</cp:lastModifiedBy>
  <cp:revision>35</cp:revision>
  <dcterms:created xsi:type="dcterms:W3CDTF">2007-04-30T12:22:11Z</dcterms:created>
  <dcterms:modified xsi:type="dcterms:W3CDTF">2009-10-05T13:03:50Z</dcterms:modified>
</cp:coreProperties>
</file>