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0" r:id="rId2"/>
    <p:sldId id="257" r:id="rId3"/>
    <p:sldId id="258" r:id="rId4"/>
    <p:sldId id="262" r:id="rId5"/>
    <p:sldId id="259" r:id="rId6"/>
    <p:sldId id="260" r:id="rId7"/>
    <p:sldId id="264" r:id="rId8"/>
    <p:sldId id="261" r:id="rId9"/>
    <p:sldId id="263" r:id="rId10"/>
    <p:sldId id="265" r:id="rId11"/>
    <p:sldId id="288" r:id="rId12"/>
    <p:sldId id="289" r:id="rId13"/>
    <p:sldId id="290" r:id="rId14"/>
    <p:sldId id="291" r:id="rId15"/>
    <p:sldId id="319" r:id="rId16"/>
    <p:sldId id="292" r:id="rId17"/>
    <p:sldId id="293" r:id="rId18"/>
    <p:sldId id="295" r:id="rId19"/>
    <p:sldId id="294" r:id="rId20"/>
    <p:sldId id="296" r:id="rId21"/>
    <p:sldId id="298" r:id="rId22"/>
    <p:sldId id="297" r:id="rId23"/>
    <p:sldId id="299" r:id="rId24"/>
    <p:sldId id="284" r:id="rId25"/>
    <p:sldId id="26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314" r:id="rId34"/>
    <p:sldId id="316" r:id="rId35"/>
    <p:sldId id="276" r:id="rId36"/>
    <p:sldId id="277" r:id="rId37"/>
    <p:sldId id="278" r:id="rId38"/>
    <p:sldId id="279" r:id="rId39"/>
    <p:sldId id="280" r:id="rId40"/>
    <p:sldId id="283" r:id="rId41"/>
    <p:sldId id="285" r:id="rId42"/>
    <p:sldId id="286" r:id="rId43"/>
    <p:sldId id="287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1" r:id="rId52"/>
    <p:sldId id="312" r:id="rId53"/>
    <p:sldId id="313" r:id="rId54"/>
    <p:sldId id="317" r:id="rId55"/>
    <p:sldId id="309" r:id="rId56"/>
    <p:sldId id="31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70" d="100"/>
          <a:sy n="70" d="100"/>
        </p:scale>
        <p:origin x="-55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20189F-B9E4-4D32-977E-CBD47D11B4B6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B8D14A-BE65-4F9E-8BAE-19C3E73151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9C701-78EF-46E5-931B-91AC0C5004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8906-5FAA-47B6-A520-1A8504ADA678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3863-2844-4D8D-A750-B72F9906A8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CBB3-9335-47AA-BA49-BEDBB7273B70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8932-281F-40DF-8B6F-8372078EE7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9761-4933-4009-8D36-4D46C615E935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4B1B-814C-4A1F-A05B-034E121970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79C6-293D-4200-B1C5-BCD1855FFE7A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9A7-DA4F-4320-A1C6-7893503741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9FCC-BF55-4632-BE9F-B83368E608B6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1A5F-10BD-43D1-B430-400C107DE8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D8C3-1D61-418F-ADE3-3EDEC24C81FB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0746-DED7-4B85-BF24-37D03F57B3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B396-36B5-451B-BF9E-F64D6D9E25FA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E18A-363D-4F63-8D58-00BF98BAB8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6951-9776-4653-91F5-EC1A2F16E1C3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7BBD-5DF2-4EC0-B8E9-B919EF6281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7E4E-110C-451D-B250-DD1851BB9F96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B9E8-D242-4E88-9AE5-E826FAB12E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DC5F-778A-4C1E-BB49-3D62EC2EAA94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CD67-4717-4163-BFA4-418D763792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DFF5-81CA-42C1-A08E-3FFD8883FB1D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9C51-F885-46C8-864F-21EEE902E0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FE414-ED35-4A90-878B-43B31360215F}" type="datetimeFigureOut">
              <a:rPr lang="en-US"/>
              <a:pPr>
                <a:defRPr/>
              </a:pPr>
              <a:t>11/11/2011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3DCA41-7ED4-489E-8F13-C99730277B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king.com.br/fotos_produtos/16022009162710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PEA2597</a:t>
            </a:r>
            <a:endParaRPr 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sz="2800" dirty="0" smtClean="0"/>
              <a:t>              </a:t>
            </a:r>
            <a:r>
              <a:rPr lang="pt-BR" sz="4000" dirty="0" smtClean="0"/>
              <a:t>Uso Racional de Energia Elétrica</a:t>
            </a:r>
          </a:p>
          <a:p>
            <a:pPr>
              <a:buFont typeface="Arial" charset="0"/>
              <a:buNone/>
            </a:pPr>
            <a:endParaRPr lang="pt-BR" sz="4000" dirty="0" smtClean="0"/>
          </a:p>
          <a:p>
            <a:pPr>
              <a:buFont typeface="Arial" charset="0"/>
              <a:buNone/>
            </a:pPr>
            <a:r>
              <a:rPr lang="pt-BR" sz="6000" dirty="0" smtClean="0">
                <a:solidFill>
                  <a:srgbClr val="003300"/>
                </a:solidFill>
              </a:rPr>
              <a:t> EFICIÊNCIA ENERGÉTICA                        NO BRASIL</a:t>
            </a:r>
            <a:endParaRPr lang="en-US" sz="6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smtClean="0"/>
              <a:t>Consumo energético total por unidade do PIB</a:t>
            </a:r>
            <a:endParaRPr lang="en-US" sz="1800" smtClean="0"/>
          </a:p>
        </p:txBody>
      </p:sp>
      <p:pic>
        <p:nvPicPr>
          <p:cNvPr id="22530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052513"/>
            <a:ext cx="6999288" cy="5002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pt-BR" sz="3600" b="1" smtClean="0"/>
              <a:t>Eficiência energética na construção civil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responsável pelo consumo de 30% de todos os recursos extraídos da natureza;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40% de toda energia consumida;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25% do consumo de água;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12% do uso da terra;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 25% dos resíduos sólidos;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 30% das emissões de GEE no planeta;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emprega em média 10% das populações economicamente ativas dos países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longevidade de tais edificações faz com que de 80 a 90% do consumo de energia durante o uso ou operação das mesmas se dê para iluminação, aquecimento, resfriamento ou ventilação;</a:t>
            </a:r>
          </a:p>
          <a:p>
            <a:r>
              <a:rPr lang="pt-BR" smtClean="0"/>
              <a:t>Os demais 10 a 20% são consumidos nas etapas de extração e processamento de matérias primas, construção e demolição.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Elevar a eficiência energética em prédios </a:t>
            </a:r>
            <a:endParaRPr lang="en-US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integração entre arquitetura, projeto, construção, sistemas construtivos e materiais;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considerações ambientais e energéticas serem incorporadas desde a etapa de planejamento;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gastos são menores para tornar um prédio mais eficiente em consumo energético quando tal questão é incorporada ao projeto do prédio ser construído;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Foco em países em desenvolvimento.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 tamanho e a orientação de janelas;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cor das paredes;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iluminação natural;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placas de energia solar FV nos telhados;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aquecedores solares de teto para ambiente e água;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ultra-isolamento;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ventilação natural;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bombas de aquecimento usando calor do solo;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janelas revestidas;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sanitários sem água;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sensores de movimento para iluminação</a:t>
            </a:r>
            <a:endParaRPr lang="en-US" dirty="0"/>
          </a:p>
        </p:txBody>
      </p:sp>
      <p:sp>
        <p:nvSpPr>
          <p:cNvPr id="3379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Comparação de três residências quanto à eficiência energética</a:t>
            </a:r>
            <a:endParaRPr lang="en-US" sz="4000" smtClean="0"/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65532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8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8064500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/>
              <a:t>Impacto do comportamento dos usuários no consumo de energia residencial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5842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8713787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301038" cy="1790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300" b="1" dirty="0" smtClean="0"/>
              <a:t>Eficiência energética no setor industrial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Desde </a:t>
            </a:r>
            <a:r>
              <a:rPr lang="pt-BR" dirty="0" smtClean="0"/>
              <a:t>1971 até 2004, o consumo de energia por parte do setor industrial cresceu 61%;</a:t>
            </a:r>
          </a:p>
          <a:p>
            <a:r>
              <a:rPr lang="pt-BR" dirty="0" smtClean="0"/>
              <a:t>a China respondendo individualmente por 80% de todo o crescimento observado nos últimos 25 anos.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3" descr="consumo-de-energ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04165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404813"/>
            <a:ext cx="8229600" cy="4525962"/>
          </a:xfrm>
        </p:spPr>
        <p:txBody>
          <a:bodyPr/>
          <a:lstStyle/>
          <a:p>
            <a:r>
              <a:rPr lang="pt-BR" b="1" smtClean="0"/>
              <a:t>Eficiência energética:  </a:t>
            </a:r>
            <a:r>
              <a:rPr lang="pt-BR" smtClean="0"/>
              <a:t>a eficiência energética diz respeito ao menor consumo de energia para um mesmo produto final e está geralmente associado a novas tecnologias e a melhor organização e gestão de recursos.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b="1" dirty="0" smtClean="0"/>
              <a:t>Decomposição das mudanças na intensidade energética industrial (1990-2005)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891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25538"/>
            <a:ext cx="7921625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Automotivo</a:t>
            </a:r>
            <a:r>
              <a:rPr lang="pt-BR" dirty="0" smtClean="0"/>
              <a:t>: uso de compressores VSD e válvulas </a:t>
            </a:r>
            <a:r>
              <a:rPr lang="pt-BR" i="1" dirty="0" err="1" smtClean="0"/>
              <a:t>inteliflow</a:t>
            </a:r>
            <a:r>
              <a:rPr lang="pt-BR" dirty="0" smtClean="0"/>
              <a:t>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Papel e celulose</a:t>
            </a:r>
            <a:r>
              <a:rPr lang="pt-BR" dirty="0" smtClean="0"/>
              <a:t>: bombeamento com inversores e recuperação de calor;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Mineração de metálicos</a:t>
            </a:r>
            <a:r>
              <a:rPr lang="pt-BR" dirty="0" smtClean="0"/>
              <a:t>: modificações nos ciclones no processo e uso de inversores em correias transportadoras;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Fundição</a:t>
            </a:r>
            <a:r>
              <a:rPr lang="pt-BR" dirty="0" smtClean="0"/>
              <a:t>: potencial de recuperação de calor para outros fins.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33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mtClean="0"/>
              <a:t>     Algumas tendências nos focos e tecnologias dos projetos de eficiência energética foram observadas em certos setores como: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pt-BR" b="1" smtClean="0"/>
              <a:t>Alimentos e bebidas</a:t>
            </a:r>
            <a:r>
              <a:rPr lang="pt-BR" smtClean="0"/>
              <a:t>: inversores de freqüência em túnel de resfriamento; substituição  de fornos em padarias; uso de compressores VSD;</a:t>
            </a:r>
            <a:endParaRPr lang="en-US" smtClean="0"/>
          </a:p>
          <a:p>
            <a:r>
              <a:rPr lang="pt-BR" b="1" smtClean="0"/>
              <a:t>Têxtil</a:t>
            </a:r>
            <a:r>
              <a:rPr lang="pt-BR" smtClean="0"/>
              <a:t>: eficientização de filatórios;</a:t>
            </a:r>
            <a:endParaRPr lang="en-US" smtClean="0"/>
          </a:p>
          <a:p>
            <a:r>
              <a:rPr lang="pt-BR" b="1" smtClean="0"/>
              <a:t>Siderurgia integrada</a:t>
            </a:r>
            <a:r>
              <a:rPr lang="pt-BR" smtClean="0"/>
              <a:t>: projetos de cogeração; </a:t>
            </a:r>
            <a:endParaRPr lang="en-US" smtClean="0"/>
          </a:p>
          <a:p>
            <a:r>
              <a:rPr lang="pt-BR" b="1" smtClean="0"/>
              <a:t>Metalurgia</a:t>
            </a:r>
            <a:r>
              <a:rPr lang="pt-BR" smtClean="0"/>
              <a:t>: uso de compressores VSD;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6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4391025" cy="3295650"/>
          </a:xfrm>
        </p:spPr>
      </p:pic>
      <p:sp>
        <p:nvSpPr>
          <p:cNvPr id="41987" name="CaixaDeTexto 4"/>
          <p:cNvSpPr txBox="1">
            <a:spLocks noChangeArrowheads="1"/>
          </p:cNvSpPr>
          <p:nvPr/>
        </p:nvSpPr>
        <p:spPr bwMode="auto">
          <a:xfrm>
            <a:off x="250825" y="0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Filatório de indústria têxtil</a:t>
            </a:r>
            <a:endParaRPr lang="en-US" sz="1600">
              <a:latin typeface="Calibri" pitchFamily="34" charset="0"/>
            </a:endParaRPr>
          </a:p>
        </p:txBody>
      </p:sp>
      <p:pic>
        <p:nvPicPr>
          <p:cNvPr id="41988" name="Imagem 5" descr="http://www.airking.com.br/img4.php?imagem=http://www.airking.com.br/fotos_produtos/16022009162710.jpg">
            <a:hlinkClick r:id="rId3" tooltip="&quot;Intelliflow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933825"/>
            <a:ext cx="36734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CaixaDeTexto 6"/>
          <p:cNvSpPr txBox="1">
            <a:spLocks noChangeArrowheads="1"/>
          </p:cNvSpPr>
          <p:nvPr/>
        </p:nvSpPr>
        <p:spPr bwMode="auto">
          <a:xfrm>
            <a:off x="4356100" y="3789363"/>
            <a:ext cx="3960813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alibri" pitchFamily="34" charset="0"/>
              </a:rPr>
              <a:t>Em um sistema de ar comprimido corretamente controlado pelo sistema Intelliflow podemos ter uma redução consideravel da pressão de operação.</a:t>
            </a:r>
            <a:br>
              <a:rPr lang="pt-BR" sz="1400">
                <a:latin typeface="Calibri" pitchFamily="34" charset="0"/>
              </a:rPr>
            </a:br>
            <a:r>
              <a:rPr lang="pt-BR" sz="1400">
                <a:latin typeface="Calibri" pitchFamily="34" charset="0"/>
              </a:rPr>
              <a:t>Efetuando o controle de pressão saberemos qual a menor pressão admissivel de serviço no lado da demanda, que terá uma pressão constante a pressão ideal de serviço.</a:t>
            </a:r>
            <a:br>
              <a:rPr lang="pt-BR" sz="1400">
                <a:latin typeface="Calibri" pitchFamily="34" charset="0"/>
              </a:rPr>
            </a:br>
            <a:r>
              <a:rPr lang="pt-BR" sz="1400">
                <a:latin typeface="Calibri" pitchFamily="34" charset="0"/>
              </a:rPr>
              <a:t>Reduzindo a pressão do lado da demanda, teremos menos perdas com vazamentos.</a:t>
            </a:r>
            <a:br>
              <a:rPr lang="pt-BR" sz="1400">
                <a:latin typeface="Calibri" pitchFamily="34" charset="0"/>
              </a:rPr>
            </a:br>
            <a:r>
              <a:rPr lang="pt-BR" sz="1400">
                <a:latin typeface="Calibri" pitchFamily="34" charset="0"/>
              </a:rPr>
              <a:t>O resultado final é que se consegue uma pressão constante de trabalho eliminando perda de produtividade causada por oscilações de pressões na linha.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Participação do setor público na EE</a:t>
            </a:r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planejamento energético 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categorização de equipamentos e utensílios de acordo com o seu consumo de energia;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programas de conscientização da população a respeito do assunto;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oferecer incentivos necessários para a implementação de projetos que visam a conservação de energia (investimentos e subsídios) e para pesquisas na área.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r>
              <a:rPr lang="pt-BR" sz="8000" smtClean="0"/>
              <a:t>PROGRAMAS GOVERNAMENTAIS</a:t>
            </a:r>
            <a:endParaRPr lang="en-US" sz="8000" smtClean="0"/>
          </a:p>
        </p:txBody>
      </p:sp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4149725"/>
            <a:ext cx="8229600" cy="2149475"/>
          </a:xfrm>
        </p:spPr>
        <p:txBody>
          <a:bodyPr/>
          <a:lstStyle/>
          <a:p>
            <a:endParaRPr lang="pt-BR" sz="2800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u="sng" smtClean="0"/>
              <a:t>INDÚSTRIA</a:t>
            </a:r>
            <a:endParaRPr lang="en-US" sz="6600" u="sng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5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PROCEL Indústria (Programa Nacional de Conservação de Energia Elétrica)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PROESCO (Apoio a Projetos de Eficiência Energética)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Programas de Eficiência Energética – PEE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CONPET – Programa Nacional de Racionalização do Uso dos Derivados do Petróleo e do Gás Natural.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smtClean="0"/>
              <a:t>TRANSPORTES</a:t>
            </a:r>
            <a:endParaRPr lang="en-US" u="sng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9974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CONPET no Transporte</a:t>
            </a:r>
            <a:r>
              <a:rPr lang="pt-BR" dirty="0" smtClean="0"/>
              <a:t>, desenvolvido pela Petrobras por meio dos projetos </a:t>
            </a:r>
            <a:r>
              <a:rPr lang="pt-BR" b="1" dirty="0" smtClean="0"/>
              <a:t>TRANSPORTAR</a:t>
            </a:r>
            <a:r>
              <a:rPr lang="pt-BR" dirty="0" smtClean="0"/>
              <a:t> e </a:t>
            </a:r>
            <a:r>
              <a:rPr lang="pt-BR" b="1" dirty="0" smtClean="0"/>
              <a:t>ECONOMIZAR, </a:t>
            </a:r>
            <a:r>
              <a:rPr lang="pt-BR" dirty="0" smtClean="0"/>
              <a:t>este último gerou depois o programa </a:t>
            </a:r>
            <a:r>
              <a:rPr lang="pt-BR" b="1" dirty="0" smtClean="0"/>
              <a:t>DESPOLUIR </a:t>
            </a:r>
            <a:r>
              <a:rPr lang="pt-BR" dirty="0" smtClean="0"/>
              <a:t>(feito em parceria com a Confederação Nacional do Transporte – CNT):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O programa CONPET no Transporte apresenta como conceitos básicos prestar apoio técnico para a implementação de medidas coordenadas visando: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   • Aprimorar os métodos de gestão do uso do óleo diesel;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   • Contribuir para a utilização de combustível de boa qualidade no uso final (manuseio e estocagem);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  • Aprimorar a qualificação profissional de motoristas e mecânicos;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  • Fazer um diagnóstico do estado dos motores dos veículos pela utilização de </a:t>
            </a:r>
            <a:r>
              <a:rPr lang="pt-BR" dirty="0" err="1" smtClean="0"/>
              <a:t>opacímetros</a:t>
            </a:r>
            <a:r>
              <a:rPr lang="pt-BR" dirty="0" smtClean="0"/>
              <a:t>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u="sng" smtClean="0"/>
              <a:t>CONSTRUÇÃO CIVIL</a:t>
            </a:r>
            <a:endParaRPr lang="en-US" smtClean="0"/>
          </a:p>
        </p:txBody>
      </p:sp>
      <p:sp>
        <p:nvSpPr>
          <p:cNvPr id="4608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smtClean="0"/>
              <a:t>Procel </a:t>
            </a:r>
            <a:r>
              <a:rPr lang="pt-BR" b="1" smtClean="0"/>
              <a:t>: </a:t>
            </a:r>
            <a:r>
              <a:rPr lang="pt-BR" smtClean="0"/>
              <a:t>Programa Nacional de Conservação de Energia Elétrica</a:t>
            </a:r>
          </a:p>
          <a:p>
            <a:endParaRPr lang="pt-BR" b="1" smtClean="0"/>
          </a:p>
          <a:p>
            <a:r>
              <a:rPr lang="pt-BR" b="1" u="sng" smtClean="0"/>
              <a:t>Procel</a:t>
            </a:r>
            <a:r>
              <a:rPr lang="pt-BR" b="1" smtClean="0"/>
              <a:t> </a:t>
            </a:r>
            <a:r>
              <a:rPr lang="pt-BR" b="1" u="sng" smtClean="0"/>
              <a:t>Edifica</a:t>
            </a:r>
            <a:r>
              <a:rPr lang="pt-BR" b="1" smtClean="0"/>
              <a:t> (2003): </a:t>
            </a:r>
            <a:r>
              <a:rPr lang="pt-BR" smtClean="0"/>
              <a:t> desenvolve e apoia projetos na área de conservação de energia em edificações residenciais, comerciais, de serviços e públicas.</a:t>
            </a:r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err="1" smtClean="0"/>
              <a:t>Procel-EPP</a:t>
            </a:r>
            <a:r>
              <a:rPr lang="pt-BR" b="1" dirty="0" smtClean="0"/>
              <a:t> (1997): </a:t>
            </a:r>
            <a:r>
              <a:rPr lang="pt-BR" dirty="0" smtClean="0"/>
              <a:t>subprograma de Prédios Públicos do </a:t>
            </a:r>
            <a:r>
              <a:rPr lang="pt-BR" dirty="0" err="1" smtClean="0"/>
              <a:t>Procel</a:t>
            </a:r>
            <a:r>
              <a:rPr lang="pt-BR" dirty="0" smtClean="0"/>
              <a:t> que visa: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• Diminuir os gastos dos prédios públicos através da redução do consumo e   da demanda de energia elétrica;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• Melhorar as condições de trabalho, conforto e segurança dos servidores   públicos;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• Capacitar administradores e servidores de prédios públicos em eficiência   energética;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• Promover a capacitação laboratorial em eficiência energética.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3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4006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b="1" smtClean="0"/>
          </a:p>
          <a:p>
            <a:pPr>
              <a:buFont typeface="Arial" charset="0"/>
              <a:buNone/>
            </a:pPr>
            <a:r>
              <a:rPr lang="pt-BR" sz="2000" b="1" smtClean="0"/>
              <a:t>      O papel da eficiência energética na consolidação do desenvolvimento sustentável</a:t>
            </a:r>
          </a:p>
          <a:p>
            <a:pPr>
              <a:buFont typeface="Arial" charset="0"/>
              <a:buNone/>
            </a:pPr>
            <a:r>
              <a:rPr lang="pt-BR" sz="2000" b="1" smtClean="0"/>
              <a:t> +  </a:t>
            </a:r>
            <a:r>
              <a:rPr lang="pt-BR" sz="2000" smtClean="0"/>
              <a:t>aplicação de inovações que ultrapassam as rotinas e o conhecimento comum, que operem de forma mais inclusiva do ponto de vista social e eficiente na sua relação com o meio ambiente evitando desperdícios e salvando recursos.</a:t>
            </a:r>
          </a:p>
          <a:p>
            <a:pPr>
              <a:buFont typeface="Arial" charset="0"/>
              <a:buNone/>
            </a:pPr>
            <a:r>
              <a:rPr lang="pt-BR" sz="2000" b="1" smtClean="0"/>
              <a:t>+</a:t>
            </a:r>
            <a:r>
              <a:rPr lang="en-US" sz="2000" smtClean="0"/>
              <a:t>   </a:t>
            </a:r>
            <a:r>
              <a:rPr lang="pt-BR" sz="2000" smtClean="0"/>
              <a:t> tão importante quanto aumentar a oferta de energias renováveis é aumentar a eficiência do consumo da energia gerada a partir de fontes renováveis ou não, em indústrias, na construção civil e em transporte.</a:t>
            </a:r>
            <a:endParaRPr lang="en-US" sz="2000" smtClean="0"/>
          </a:p>
          <a:p>
            <a:pPr>
              <a:buFont typeface="Arial" charset="0"/>
              <a:buNone/>
            </a:pPr>
            <a:endParaRPr lang="pt-BR" sz="2000" b="1" smtClean="0"/>
          </a:p>
          <a:p>
            <a:pPr>
              <a:buFont typeface="Arial" charset="0"/>
              <a:buNone/>
            </a:pPr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mtClean="0"/>
              <a:t> Dentre as estratégias empregadas destacam-se: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pt-BR" smtClean="0"/>
              <a:t>  • Implementação de projetos-piloto para demonstração;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pt-BR" smtClean="0"/>
              <a:t>  • Substituição de tecnologias obsoletas por eficientes; </a:t>
            </a:r>
          </a:p>
          <a:p>
            <a:pPr>
              <a:buFont typeface="Arial" charset="0"/>
              <a:buNone/>
            </a:pPr>
            <a:r>
              <a:rPr lang="pt-BR" smtClean="0"/>
              <a:t>• Promoção de plano de capacitação de administradores de prédios públicos   em eficiência energética;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pt-BR" smtClean="0"/>
              <a:t>  • Instrumentos normativos.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smtClean="0"/>
              <a:t>ILUMINAÇÃO</a:t>
            </a:r>
            <a:r>
              <a:rPr lang="pt-BR" smtClean="0"/>
              <a:t> </a:t>
            </a:r>
            <a:r>
              <a:rPr lang="pt-BR" u="sng" smtClean="0"/>
              <a:t>PÚBLICA</a:t>
            </a:r>
            <a:endParaRPr lang="en-US" u="sng" smtClean="0"/>
          </a:p>
        </p:txBody>
      </p:sp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b="1" u="sng" smtClean="0"/>
              <a:t>PROCEL</a:t>
            </a:r>
            <a:r>
              <a:rPr lang="pt-BR" b="1" smtClean="0"/>
              <a:t> </a:t>
            </a:r>
            <a:r>
              <a:rPr lang="pt-BR" b="1" u="sng" smtClean="0"/>
              <a:t>RELUZ</a:t>
            </a:r>
            <a:r>
              <a:rPr lang="pt-BR" smtClean="0"/>
              <a:t> </a:t>
            </a:r>
            <a:r>
              <a:rPr lang="pt-BR" b="1" smtClean="0"/>
              <a:t>(2000):</a:t>
            </a:r>
          </a:p>
          <a:p>
            <a:r>
              <a:rPr lang="pt-BR" smtClean="0"/>
              <a:t> promover o desenvolvimento de sistemas eficientes de</a:t>
            </a:r>
            <a:r>
              <a:rPr lang="pt-BR" b="1" smtClean="0"/>
              <a:t> </a:t>
            </a:r>
            <a:r>
              <a:rPr lang="pt-BR" smtClean="0"/>
              <a:t>iluminação pública;</a:t>
            </a:r>
          </a:p>
          <a:p>
            <a:r>
              <a:rPr lang="pt-BR" smtClean="0"/>
              <a:t> valorização noturna dos espaços públicos urbanos que visa a melhoria das condições de</a:t>
            </a:r>
            <a:r>
              <a:rPr lang="pt-BR" b="1" smtClean="0"/>
              <a:t> </a:t>
            </a:r>
            <a:r>
              <a:rPr lang="pt-BR" smtClean="0"/>
              <a:t>segurança pública e a qualidade de vida nas cidades brasileiras.</a:t>
            </a:r>
          </a:p>
          <a:p>
            <a:r>
              <a:rPr lang="pt-BR" smtClean="0"/>
              <a:t>redução do consumo de energia elétrica;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até agosto de 2009 o Procel RELUZ:</a:t>
            </a:r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r>
              <a:rPr lang="pt-BR" smtClean="0"/>
              <a:t>  - modernizou cerca de</a:t>
            </a:r>
            <a:r>
              <a:rPr lang="pt-BR" b="1" smtClean="0"/>
              <a:t> </a:t>
            </a:r>
            <a:r>
              <a:rPr lang="pt-BR" smtClean="0"/>
              <a:t>2,2 milhões de pontos de iluminação pública, reduzindo com isso 789,6 GWh/ano no consumo</a:t>
            </a:r>
            <a:r>
              <a:rPr lang="pt-BR" b="1" smtClean="0"/>
              <a:t> </a:t>
            </a:r>
            <a:r>
              <a:rPr lang="pt-BR" smtClean="0"/>
              <a:t>de energia elétrica e 181,8 MW de demanda no horário de ponta do sistema elétrico.</a:t>
            </a:r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pt-BR" smtClean="0"/>
          </a:p>
          <a:p>
            <a:endParaRPr lang="pt-BR" smtClean="0"/>
          </a:p>
          <a:p>
            <a:pPr>
              <a:buFont typeface="Arial" charset="0"/>
              <a:buNone/>
            </a:pPr>
            <a:endParaRPr lang="pt-BR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Procel</a:t>
            </a:r>
            <a:endParaRPr 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11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Procel Reluz</a:t>
            </a:r>
            <a:endParaRPr 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471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smtClean="0"/>
              <a:t>SANEAMENTO</a:t>
            </a:r>
            <a:r>
              <a:rPr lang="pt-BR" smtClean="0"/>
              <a:t> </a:t>
            </a:r>
            <a:r>
              <a:rPr lang="pt-BR" u="sng" smtClean="0"/>
              <a:t>AMBIENTAL</a:t>
            </a:r>
            <a:endParaRPr lang="en-US" u="sng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u="sng" dirty="0" err="1" smtClean="0"/>
              <a:t>Procel</a:t>
            </a:r>
            <a:r>
              <a:rPr lang="pt-BR" b="1" dirty="0" smtClean="0"/>
              <a:t> </a:t>
            </a:r>
            <a:r>
              <a:rPr lang="pt-BR" b="1" u="sng" dirty="0" smtClean="0"/>
              <a:t>Sanear: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capacitação e sensibilização de dirigentes e técnicos dos organismos operadores de sistemas;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o desenvolvimento de capacitação laboratorial em universidades das </a:t>
            </a:r>
            <a:r>
              <a:rPr lang="pt-BR" dirty="0" err="1" smtClean="0"/>
              <a:t>diversasregiões</a:t>
            </a:r>
            <a:r>
              <a:rPr lang="pt-BR" dirty="0" smtClean="0"/>
              <a:t> do País;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implementação de projetos demonstração;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a flexibilização de fontes existentes e prospecção de novas fontes de financiamento;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partir de 2002 teve ampliada sua atuação no País, devido às parcerias citadas a seguir:</a:t>
            </a:r>
          </a:p>
          <a:p>
            <a:r>
              <a:rPr lang="pt-BR" b="1" smtClean="0"/>
              <a:t>Cepel</a:t>
            </a:r>
          </a:p>
          <a:p>
            <a:r>
              <a:rPr lang="pt-BR" b="1" smtClean="0"/>
              <a:t>Programa de Modernização do Setor Saneamento – PMSS</a:t>
            </a:r>
          </a:p>
          <a:p>
            <a:r>
              <a:rPr lang="pt-BR" b="1" smtClean="0"/>
              <a:t>Programa Nacional de Combate ao Desperdício de Água – PNCDA</a:t>
            </a:r>
            <a:endParaRPr lang="pt-BR" b="1" u="sng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i="1" u="sng" dirty="0" smtClean="0"/>
              <a:t>ACORDOS INTERNACIONAIS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427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smtClean="0"/>
              <a:t>Parceria Internacional para a Cooperação para a Eficiência Energética </a:t>
            </a:r>
            <a:r>
              <a:rPr lang="pt-BR" smtClean="0"/>
              <a:t>(</a:t>
            </a:r>
            <a:r>
              <a:rPr lang="pt-BR" b="1" smtClean="0"/>
              <a:t>IPEEC</a:t>
            </a:r>
            <a:r>
              <a:rPr lang="pt-BR" smtClean="0"/>
              <a:t>) :</a:t>
            </a:r>
          </a:p>
          <a:p>
            <a:r>
              <a:rPr lang="pt-BR" smtClean="0"/>
              <a:t>Assinado juntamente com os países do G8, a União Europeia (UE) e grandes potências emergentes, como China e México</a:t>
            </a:r>
          </a:p>
          <a:p>
            <a:pPr>
              <a:buFont typeface="Arial" charset="0"/>
              <a:buNone/>
            </a:pPr>
            <a:r>
              <a:rPr lang="pt-BR" smtClean="0"/>
              <a:t> - visava ser :"a plataforma prioritária para compartilhar as experiências dos países em matéria de eficiência“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 smtClean="0"/>
              <a:t> REEEP – </a:t>
            </a:r>
            <a:r>
              <a:rPr lang="pt-BR" b="1" dirty="0" err="1" smtClean="0"/>
              <a:t>Renewable</a:t>
            </a:r>
            <a:r>
              <a:rPr lang="pt-BR" b="1" dirty="0" smtClean="0"/>
              <a:t> </a:t>
            </a:r>
            <a:r>
              <a:rPr lang="pt-BR" b="1" dirty="0" err="1" smtClean="0"/>
              <a:t>Energy</a:t>
            </a:r>
            <a:r>
              <a:rPr lang="pt-BR" b="1" dirty="0" smtClean="0"/>
              <a:t> &amp; </a:t>
            </a:r>
            <a:r>
              <a:rPr lang="pt-BR" b="1" dirty="0" err="1" smtClean="0"/>
              <a:t>Energy</a:t>
            </a:r>
            <a:r>
              <a:rPr lang="pt-BR" i="1" dirty="0" smtClean="0"/>
              <a:t> </a:t>
            </a:r>
            <a:r>
              <a:rPr lang="pt-BR" b="1" i="1" dirty="0" err="1" smtClean="0"/>
              <a:t>Efficiency</a:t>
            </a:r>
            <a:r>
              <a:rPr lang="pt-BR" b="1" i="1" dirty="0" smtClean="0"/>
              <a:t> </a:t>
            </a:r>
            <a:r>
              <a:rPr lang="pt-BR" b="1" i="1" dirty="0" err="1" smtClean="0"/>
              <a:t>Partnership</a:t>
            </a:r>
            <a:r>
              <a:rPr lang="pt-BR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reduzir a emissão de gases de efeito estufa;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promover melhorias sociais com mitigação da pobreza,;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acelerar o mercado mundial para sustentabilidade energética;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empreender ações e projetos visando à melhoria das políticas públicas e mecanismos de financiamento;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Em 2010, o foco da Parceria esteve no Brasil e no México, em projetos de Eficiência Energética e Energias Renováveis;</a:t>
            </a:r>
          </a:p>
          <a:p>
            <a:r>
              <a:rPr lang="pt-BR" smtClean="0"/>
              <a:t>lutar pela universalização do acesso à energia, para as classes menos favorecidas. </a:t>
            </a:r>
          </a:p>
          <a:p>
            <a:r>
              <a:rPr lang="pt-BR" smtClean="0"/>
              <a:t>Atua em mais de 15 países, como México, Guatemala, Peru, República Dominicana e Argentina.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smtClean="0"/>
              <a:t>Dificuldade da mudança efetiva</a:t>
            </a:r>
            <a:endParaRPr lang="en-US" sz="3200" smtClean="0"/>
          </a:p>
        </p:txBody>
      </p:sp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ainda que inovações tenham resultado em maior eficiência no uso de recursos e energia nas últimas décadas, tais benefícios não têm sido suficientes para compensar a expansão do consumo material em escala global. </a:t>
            </a:r>
            <a:endParaRPr lang="en-US" smtClean="0"/>
          </a:p>
          <a:p>
            <a:endParaRPr lang="en-US" smtClean="0"/>
          </a:p>
        </p:txBody>
      </p:sp>
      <p:pic>
        <p:nvPicPr>
          <p:cNvPr id="16387" name="Imagem 3" descr="consumo de combustív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076700"/>
            <a:ext cx="39671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As diversas iniciativas adotadas pelas principais potências econômicas do planeta demonstram a relevância do papel a ser desempenhado pela eficiência energética na redução das emissões de GEE</a:t>
            </a:r>
          </a:p>
          <a:p>
            <a:r>
              <a:rPr lang="pt-BR" smtClean="0"/>
              <a:t>deixam clara a necessidade de envolvimento do setor público no assunto;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smtClean="0"/>
              <a:t>Programas de categorização da eficiência de equipamentos </a:t>
            </a:r>
            <a:endParaRPr lang="en-US" sz="32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b="1" dirty="0" smtClean="0"/>
              <a:t>      Programas de Etiquetagem: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/>
              <a:t>informar os consumidores e influenciar suas decisões no momento da compra;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/>
              <a:t>oferecer aos consumidores finais detalhes acerca da eficiência energética e dos custos ao longo da vida de um produto;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/>
              <a:t>encorajar o mercado a adotar aqueles produtos que são mais eficientes;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000" dirty="0" smtClean="0"/>
              <a:t>não possuem caráter mandatório para determinar quão eficiente um produto deve ser;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O primeiro programa a afetar seriamente os produtores e reduzir o consumo de energia ocorreu no estado da Califórnia, nos Estados Unidos, em 1976.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Até 2004, ao menos 55 países já apresentavam algum programa, mandatório ou voluntário, de padronização e/ou etiquetagem de utensílios eletrônicos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/>
              <a:t>     </a:t>
            </a:r>
            <a:r>
              <a:rPr lang="pt-BR" sz="3500" b="1" dirty="0" smtClean="0"/>
              <a:t>Padrões de eficiência energética: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 são procedimentos e regulamentações que prescrevem o desempenho energético de equipamentos e utensílios, por vezes proibindo a venda de produtos que são menos eficientes que um nível mínimo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6300788" y="5389563"/>
            <a:ext cx="2843212" cy="992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1800" smtClean="0"/>
              <a:t>       Exemplos de selos informativos</a:t>
            </a:r>
            <a:endParaRPr lang="en-US" sz="1800" smtClean="0"/>
          </a:p>
        </p:txBody>
      </p:sp>
      <p:pic>
        <p:nvPicPr>
          <p:cNvPr id="29699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6156325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Matriz energética brasileira</a:t>
            </a:r>
            <a:endParaRPr lang="en-US" smtClean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475163" cy="2460625"/>
          </a:xfrm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89363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323850" y="4149725"/>
            <a:ext cx="3313113" cy="1143000"/>
          </a:xfrm>
        </p:spPr>
        <p:txBody>
          <a:bodyPr/>
          <a:lstStyle/>
          <a:p>
            <a:r>
              <a:rPr lang="pt-BR" sz="4000" smtClean="0"/>
              <a:t>Álcool, uma alternativa brasileira</a:t>
            </a:r>
            <a:endParaRPr lang="en-US" sz="4000" smtClean="0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51425" cy="2778125"/>
          </a:xfrm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924175"/>
            <a:ext cx="495141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P&amp;D no Brasil em EE</a:t>
            </a:r>
            <a:endParaRPr lang="en-US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pesquisa realizada pela consultoria Economist Intelligence Unit em que 57% de empresários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representantes de companhias multinacionais instaladas em território brasileiro declararam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“não possuir nem pretender ter uma unidade dedicada a desenvolvimento e pesquisa no país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 no curto prazo”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 em outros países</a:t>
            </a:r>
            <a:endParaRPr 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smtClean="0"/>
              <a:t>EUA</a:t>
            </a:r>
            <a:r>
              <a:rPr lang="pt-BR" smtClean="0"/>
              <a:t>: US$ 80 bi em EE</a:t>
            </a:r>
          </a:p>
          <a:p>
            <a:r>
              <a:rPr lang="pt-BR" smtClean="0"/>
              <a:t>US$ 2,5 em P&amp;D</a:t>
            </a:r>
          </a:p>
          <a:p>
            <a:r>
              <a:rPr lang="pt-BR" smtClean="0"/>
              <a:t>Energy Star: 190 bi KW </a:t>
            </a:r>
          </a:p>
          <a:p>
            <a:r>
              <a:rPr lang="pt-BR" smtClean="0"/>
              <a:t>2009: 290 mil vendas automóveis híbridos</a:t>
            </a:r>
          </a:p>
          <a:p>
            <a:r>
              <a:rPr lang="pt-BR" smtClean="0"/>
              <a:t>Prédios comerciais: 50% menos consumo até 2020</a:t>
            </a:r>
          </a:p>
          <a:p>
            <a:r>
              <a:rPr lang="pt-BR" smtClean="0"/>
              <a:t>Biomassa atendendo 18% de todos os produtos químicos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 em outros países</a:t>
            </a:r>
            <a:endParaRPr 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smtClean="0"/>
              <a:t>Japão</a:t>
            </a:r>
            <a:r>
              <a:rPr lang="pt-BR" smtClean="0"/>
              <a:t>: </a:t>
            </a:r>
            <a:r>
              <a:rPr lang="en-US" smtClean="0"/>
              <a:t>“World No. 1 Country of Energy Conservation“ = US$ 19 bilhões (pacote EE) </a:t>
            </a:r>
          </a:p>
          <a:p>
            <a:r>
              <a:rPr lang="en-US" smtClean="0"/>
              <a:t>ganhos de 30% em termos de EE até 2030</a:t>
            </a:r>
          </a:p>
          <a:p>
            <a:r>
              <a:rPr lang="en-US" smtClean="0"/>
              <a:t>10% de seu plástico verde.</a:t>
            </a:r>
          </a:p>
          <a:p>
            <a:r>
              <a:rPr lang="en-US" smtClean="0"/>
              <a:t>Aumento previsto de eficiência de 23,5% de 2004 até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 em outros países</a:t>
            </a:r>
            <a:endParaRPr lang="en-US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smtClean="0"/>
              <a:t>China</a:t>
            </a:r>
            <a:r>
              <a:rPr lang="pt-BR" smtClean="0"/>
              <a:t>: </a:t>
            </a:r>
            <a:r>
              <a:rPr lang="en-US" smtClean="0"/>
              <a:t>US$ 30,7 investidos</a:t>
            </a:r>
          </a:p>
          <a:p>
            <a:r>
              <a:rPr lang="en-US" smtClean="0"/>
              <a:t>reduzir sua intensidade energética em 20% até o fim de 2010</a:t>
            </a:r>
          </a:p>
          <a:p>
            <a:r>
              <a:rPr lang="en-US" smtClean="0"/>
              <a:t>26,7 mil km² de construções certificadas pela LEED</a:t>
            </a:r>
          </a:p>
          <a:p>
            <a:r>
              <a:rPr lang="en-US" smtClean="0"/>
              <a:t>espera elevar sua frota de carros híbridos e elétricos para 500 mil até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Há que se distinguir:</a:t>
            </a:r>
            <a:endParaRPr lang="en-US" smtClean="0"/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(i) o sucesso das inovações em reduzir a intensidade de recursos e energia utilizados para o atendimento de uma necessidade específica (sucesso</a:t>
            </a:r>
            <a:r>
              <a:rPr lang="pt-BR" i="1" smtClean="0"/>
              <a:t> </a:t>
            </a:r>
            <a:r>
              <a:rPr lang="pt-BR" smtClean="0"/>
              <a:t>relativo) </a:t>
            </a:r>
          </a:p>
          <a:p>
            <a:r>
              <a:rPr lang="pt-BR" smtClean="0"/>
              <a:t>(ii) o sucesso da obtenção de tais resultados para a economia em escala global (sucesso</a:t>
            </a:r>
            <a:r>
              <a:rPr lang="pt-BR" i="1" smtClean="0"/>
              <a:t> </a:t>
            </a:r>
            <a:r>
              <a:rPr lang="pt-BR" smtClean="0"/>
              <a:t>absoluto).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 em outros países</a:t>
            </a:r>
            <a:endParaRPr lang="en-US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 smtClean="0"/>
              <a:t>Índia</a:t>
            </a:r>
            <a:r>
              <a:rPr lang="pt-BR" sz="2400" smtClean="0"/>
              <a:t>: </a:t>
            </a:r>
            <a:r>
              <a:rPr lang="en-US" sz="2400" smtClean="0"/>
              <a:t>27 mil km² certificados pela LEED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como a adoção de mecanismo que permite que consumidores de luz elétrica paguem antecipadamente pela conta de luz.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Coréia do Sul</a:t>
            </a:r>
            <a:r>
              <a:rPr lang="en-US" sz="2400" smtClean="0"/>
              <a:t>: 0,185 tpe por US$ 1000 até 2030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reduzir tal intensidade em 11,3% até 2012.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Isenção de impostos para quem queira investir em projetos relacionados a uso mais eficiente de energia,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Redução fiscal de até 20% do custo total do investimento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Subsídios à compra de veículos elétricos e híbridos.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smtClean="0"/>
              <a:t>Eficiência energética: reflexões e perspectivas no contexto brasileiro</a:t>
            </a:r>
            <a:br>
              <a:rPr lang="pt-BR" sz="4000" smtClean="0"/>
            </a:br>
            <a:endParaRPr lang="en-US" sz="4000" smtClean="0"/>
          </a:p>
        </p:txBody>
      </p:sp>
      <p:sp>
        <p:nvSpPr>
          <p:cNvPr id="6963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O consumo energético por setores</a:t>
            </a:r>
            <a:br>
              <a:rPr lang="pt-BR" sz="4000" smtClean="0"/>
            </a:br>
            <a:endParaRPr lang="en-US" sz="4000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638300"/>
            <a:ext cx="575468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/>
              <a:t>Energia conservada: poupando recursos e dinheiro</a:t>
            </a:r>
            <a:br>
              <a:rPr lang="pt-BR" sz="4000" smtClean="0"/>
            </a:br>
            <a:endParaRPr lang="en-US" sz="4000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1628775"/>
            <a:ext cx="6694488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Conpet</a:t>
            </a:r>
            <a:endParaRPr lang="en-US" smtClean="0"/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O Conpet possui as mesmas diretrizes básicas do Procel, submetido ao Ministério de Minas e Energia, mas coordenado e gerido com recursos da Petrobrás S.A.</a:t>
            </a:r>
          </a:p>
          <a:p>
            <a:r>
              <a:rPr lang="en-US" sz="2800" smtClean="0"/>
              <a:t>Conpet na Escola</a:t>
            </a:r>
          </a:p>
          <a:p>
            <a:r>
              <a:rPr lang="en-US" sz="2800" smtClean="0"/>
              <a:t>até 2008: 138 mil veículos monitorados, 381milhões de litros de diesel economizados por ano e 499 mil toneladas de CO2 não emitidas por 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en-US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r>
              <a:rPr lang="pt-BR" smtClean="0"/>
              <a:t>Grupo 1:</a:t>
            </a:r>
          </a:p>
          <a:p>
            <a:pPr>
              <a:buFont typeface="Arial" charset="0"/>
              <a:buNone/>
            </a:pPr>
            <a:endParaRPr lang="pt-BR" smtClean="0"/>
          </a:p>
          <a:p>
            <a:pPr>
              <a:buFont typeface="Arial" charset="0"/>
              <a:buNone/>
            </a:pPr>
            <a:r>
              <a:rPr lang="pt-BR" smtClean="0"/>
              <a:t>Alexandre Araújo</a:t>
            </a:r>
          </a:p>
          <a:p>
            <a:pPr>
              <a:buFont typeface="Arial" charset="0"/>
              <a:buNone/>
            </a:pPr>
            <a:r>
              <a:rPr lang="pt-BR" smtClean="0"/>
              <a:t>Diego Parenti </a:t>
            </a:r>
          </a:p>
          <a:p>
            <a:pPr>
              <a:buFont typeface="Arial" charset="0"/>
              <a:buNone/>
            </a:pPr>
            <a:r>
              <a:rPr lang="pt-BR" smtClean="0"/>
              <a:t>Lucas Hime Funari</a:t>
            </a:r>
          </a:p>
          <a:p>
            <a:pPr>
              <a:buFont typeface="Arial" charset="0"/>
              <a:buNone/>
            </a:pPr>
            <a:r>
              <a:rPr lang="pt-BR" smtClean="0"/>
              <a:t>Mateus Coles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4" name="Picture 4" descr="Ener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4436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Exemplo: a energia utilizada para produzir uma unidade de bem econômico declinou 3 vezes nos últimos 30 anos entretanto, não basta para compensar o aumento da escala da atividade econômica no mesmo período</a:t>
            </a:r>
          </a:p>
          <a:p>
            <a:r>
              <a:rPr lang="pt-BR" sz="2800" smtClean="0"/>
              <a:t>a intensidade em carbono das atividades econômicas globais caiu de 1 kg por dólar para 0,77kg por dólar, porém as emissões globais de carbono aumentaram 40% desde 1990.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 Devido aos padrões de consumo e desenvolvimento econômico, as tecnologias que melhoram a eficiência energética tem pouco efeito em escala global, por isso é necessário uma conscientização para uma mudança de HÁBITO.</a:t>
            </a:r>
            <a:endParaRPr lang="en-US" smtClean="0"/>
          </a:p>
        </p:txBody>
      </p:sp>
      <p:pic>
        <p:nvPicPr>
          <p:cNvPr id="19459" name="Imagem 3" descr="not_20110225112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365625"/>
            <a:ext cx="39100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smtClean="0"/>
              <a:t>Vantagens da eficiência energética:</a:t>
            </a:r>
            <a:endParaRPr lang="en-US" sz="32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investimento em eficiência gera retornos por meio de economias futuras de energia;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produto final não é alterado;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diminuição da demanda por insumos e da geração de resíduos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não exige grandes conhecimentos ou tecnologias: muitas vezes depende de simples atitudes no dia-a-dia da pessoa;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reduz a necessidade de investimentos para aumentar a geração de energia.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Realidade da demanda energética no mundo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O consumo global de energia cresceu 26% entre 1990 e 2006</a:t>
            </a:r>
          </a:p>
          <a:p>
            <a:r>
              <a:rPr lang="pt-BR" sz="2800" smtClean="0"/>
              <a:t>emissões de CO2 associadas cresceram 31% durante o mesmo período</a:t>
            </a:r>
          </a:p>
          <a:p>
            <a:r>
              <a:rPr lang="pt-BR" sz="2800" smtClean="0"/>
              <a:t>países desenvolvidos observaram crescimento de 19% do consumo de energia e 14% das emissões de CO2 no intervalo 1990-2006, contra 51% de elevação nas emissões de CO2 por parte do mundo em desenvolvimento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2229</Words>
  <Application>Microsoft Office PowerPoint</Application>
  <PresentationFormat>Apresentação na tela (4:3)</PresentationFormat>
  <Paragraphs>230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PEA2597</vt:lpstr>
      <vt:lpstr>Slide 2</vt:lpstr>
      <vt:lpstr>Slide 3</vt:lpstr>
      <vt:lpstr>Dificuldade da mudança efetiva</vt:lpstr>
      <vt:lpstr>Há que se distinguir:</vt:lpstr>
      <vt:lpstr>Slide 6</vt:lpstr>
      <vt:lpstr>Slide 7</vt:lpstr>
      <vt:lpstr>Vantagens da eficiência energética:</vt:lpstr>
      <vt:lpstr>Realidade da demanda energética no mundo </vt:lpstr>
      <vt:lpstr>Consumo energético total por unidade do PIB</vt:lpstr>
      <vt:lpstr>Eficiência energética na construção civil </vt:lpstr>
      <vt:lpstr>Slide 12</vt:lpstr>
      <vt:lpstr>Elevar a eficiência energética em prédios </vt:lpstr>
      <vt:lpstr>Slide 14</vt:lpstr>
      <vt:lpstr>Comparação de três residências quanto à eficiência energética</vt:lpstr>
      <vt:lpstr>Slide 16</vt:lpstr>
      <vt:lpstr>Impacto do comportamento dos usuários no consumo de energia residencial </vt:lpstr>
      <vt:lpstr>Eficiência energética no setor industrial </vt:lpstr>
      <vt:lpstr>Slide 19</vt:lpstr>
      <vt:lpstr>Decomposição das mudanças na intensidade energética industrial (1990-2005) </vt:lpstr>
      <vt:lpstr>Slide 21</vt:lpstr>
      <vt:lpstr>Slide 22</vt:lpstr>
      <vt:lpstr>Slide 23</vt:lpstr>
      <vt:lpstr>Participação do setor público na EE</vt:lpstr>
      <vt:lpstr>PROGRAMAS GOVERNAMENTAIS</vt:lpstr>
      <vt:lpstr>INDÚSTRIA</vt:lpstr>
      <vt:lpstr>TRANSPORTES</vt:lpstr>
      <vt:lpstr>CONSTRUÇÃO CIVIL</vt:lpstr>
      <vt:lpstr>Slide 29</vt:lpstr>
      <vt:lpstr>Slide 30</vt:lpstr>
      <vt:lpstr>ILUMINAÇÃO PÚBLICA</vt:lpstr>
      <vt:lpstr>Slide 32</vt:lpstr>
      <vt:lpstr>Procel</vt:lpstr>
      <vt:lpstr>Procel Reluz</vt:lpstr>
      <vt:lpstr>SANEAMENTO AMBIENTAL</vt:lpstr>
      <vt:lpstr>Slide 36</vt:lpstr>
      <vt:lpstr>ACORDOS INTERNACIONAIS </vt:lpstr>
      <vt:lpstr>Slide 38</vt:lpstr>
      <vt:lpstr>Slide 39</vt:lpstr>
      <vt:lpstr>Slide 40</vt:lpstr>
      <vt:lpstr>Programas de categorização da eficiência de equipamentos </vt:lpstr>
      <vt:lpstr>Slide 42</vt:lpstr>
      <vt:lpstr>Slide 43</vt:lpstr>
      <vt:lpstr>Matriz energética brasileira</vt:lpstr>
      <vt:lpstr>Álcool, uma alternativa brasileira</vt:lpstr>
      <vt:lpstr>P&amp;D no Brasil em EE</vt:lpstr>
      <vt:lpstr>EE em outros países</vt:lpstr>
      <vt:lpstr>EE em outros países</vt:lpstr>
      <vt:lpstr>EE em outros países</vt:lpstr>
      <vt:lpstr>EE em outros países</vt:lpstr>
      <vt:lpstr>Eficiência energética: reflexões e perspectivas no contexto brasileiro </vt:lpstr>
      <vt:lpstr>O consumo energético por setores </vt:lpstr>
      <vt:lpstr>Energia conservada: poupando recursos e dinheiro </vt:lpstr>
      <vt:lpstr>Conpet</vt:lpstr>
      <vt:lpstr>OBRIGADO!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PEA-2597  Uso Racional de Energia Elétrica</dc:title>
  <dc:creator>andre.funari</dc:creator>
  <cp:lastModifiedBy>Your User Name</cp:lastModifiedBy>
  <cp:revision>38</cp:revision>
  <dcterms:created xsi:type="dcterms:W3CDTF">2011-11-10T14:55:40Z</dcterms:created>
  <dcterms:modified xsi:type="dcterms:W3CDTF">2011-11-11T15:47:48Z</dcterms:modified>
</cp:coreProperties>
</file>