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4" r:id="rId7"/>
    <p:sldId id="263" r:id="rId8"/>
    <p:sldId id="266" r:id="rId9"/>
    <p:sldId id="267" r:id="rId10"/>
    <p:sldId id="268" r:id="rId11"/>
    <p:sldId id="278" r:id="rId12"/>
    <p:sldId id="258" r:id="rId13"/>
    <p:sldId id="269" r:id="rId14"/>
    <p:sldId id="270" r:id="rId15"/>
    <p:sldId id="271" r:id="rId16"/>
    <p:sldId id="257" r:id="rId17"/>
    <p:sldId id="276" r:id="rId18"/>
    <p:sldId id="277" r:id="rId19"/>
    <p:sldId id="279" r:id="rId20"/>
    <p:sldId id="280" r:id="rId21"/>
    <p:sldId id="281" r:id="rId22"/>
    <p:sldId id="282" r:id="rId23"/>
    <p:sldId id="265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227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699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460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916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1409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99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137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705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138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368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05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CD9A-B676-4B20-A029-FD4D98D95CAF}" type="datetimeFigureOut">
              <a:rPr lang="pt-BR" smtClean="0"/>
              <a:pPr/>
              <a:t>24/8/2011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37C9-34E6-42F7-834D-A337016DD9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716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t.wikipedia.org/wiki/Orquestra_Gewandhaus_de_Leipzi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Análise da Historiografia Musical Brasileira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O desenvolvimento da musicologia</a:t>
            </a:r>
          </a:p>
          <a:p>
            <a:r>
              <a:rPr lang="pt-BR" dirty="0" smtClean="0"/>
              <a:t>Aula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505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Charles </a:t>
            </a:r>
            <a:r>
              <a:rPr lang="pt-BR" dirty="0" err="1" smtClean="0"/>
              <a:t>Burney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11" y="1241772"/>
            <a:ext cx="4902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0" y="44624"/>
            <a:ext cx="3693959" cy="365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06230"/>
            <a:ext cx="2973197" cy="294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32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Johann </a:t>
            </a:r>
            <a:r>
              <a:rPr lang="pt-BR" dirty="0" err="1" smtClean="0"/>
              <a:t>Forkel</a:t>
            </a:r>
            <a:r>
              <a:rPr lang="pt-BR" dirty="0" smtClean="0"/>
              <a:t> (1745 – 1818)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Biografo </a:t>
            </a:r>
            <a:r>
              <a:rPr lang="pt-BR" dirty="0" smtClean="0"/>
              <a:t>de Bach</a:t>
            </a:r>
          </a:p>
          <a:p>
            <a:pPr lvl="1"/>
            <a:r>
              <a:rPr lang="pt-BR" dirty="0" smtClean="0"/>
              <a:t>Expressão do Iluminismo nos estudos musicais</a:t>
            </a:r>
          </a:p>
          <a:p>
            <a:pPr lvl="2"/>
            <a:r>
              <a:rPr lang="pt-BR" dirty="0" smtClean="0"/>
              <a:t>História da Música como estrutura evolutiva</a:t>
            </a:r>
          </a:p>
          <a:p>
            <a:pPr lvl="3"/>
            <a:r>
              <a:rPr lang="pt-BR" dirty="0" smtClean="0"/>
              <a:t>O aparecimento da harmonia e sua emancipação da palavra é o estágio que comprova essa “evolução”</a:t>
            </a:r>
          </a:p>
          <a:p>
            <a:pPr lvl="1"/>
            <a:r>
              <a:rPr lang="pt-BR" dirty="0" smtClean="0"/>
              <a:t>Disserta sobre os problemas da composição</a:t>
            </a:r>
          </a:p>
          <a:p>
            <a:pPr lvl="2"/>
            <a:r>
              <a:rPr lang="pt-BR" dirty="0" smtClean="0"/>
              <a:t>Trata dos problemas da retórica, sendo um dos últimos atores que discorre sobre o tema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18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Juízo estético e a autonomia da obra de arte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Na causa dos juízos estéticos, enraizou-se, já no século XIX, o conceito da autonomia da linguagem artística, inclusive como forma de justificar o desenvolvimento de um padrão de consumo para a sociedade burguesa, então plenamente estabelecida. </a:t>
            </a:r>
            <a:endParaRPr lang="pt-BR" dirty="0" smtClean="0"/>
          </a:p>
          <a:p>
            <a:pPr algn="just"/>
            <a:r>
              <a:rPr lang="pt-BR" dirty="0" smtClean="0"/>
              <a:t>Formou-se</a:t>
            </a:r>
            <a:r>
              <a:rPr lang="pt-BR" dirty="0"/>
              <a:t>, assim, um desejo de classificação qualitativa que de certa forma separou as teorias de análise das artes em sistemas egocêntricos de força centrípeta. Por essa via, o estudo da tradição, dos grandes autores, intensificou-se justamente para encontrar uma linha evolutiva que revelasse a realização da natureza da música em si.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93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relação metodológica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Século XIX forma-se </a:t>
            </a:r>
            <a:r>
              <a:rPr lang="pt-BR" dirty="0"/>
              <a:t>a </a:t>
            </a:r>
            <a:r>
              <a:rPr lang="pt-BR" dirty="0" smtClean="0"/>
              <a:t>ideia </a:t>
            </a:r>
            <a:r>
              <a:rPr lang="pt-BR" dirty="0"/>
              <a:t>de historiografia musical.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problema da relação teórico-metodológica da historiografia musical com a grande área da história tornou-se latente, e problemático: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4437112"/>
            <a:ext cx="835292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Se carecía, en primer lugar, del material, es decir, de un conocimiento suficiente de la música del pasado; se carecía también de una adecuada preparación filológica que cubriera dicha laguna, se carecía, asimismo, de un método que permitiera efectuar investigaciones orgánicas y ordenar, con cierto sentido histórico por supuesto, el escaso material de que se disponía (FUBINI, 1997, p. 224)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8871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impacto dos estudos histórico-sociais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BR" dirty="0"/>
              <a:t>O século XIX, e toda a atenção dada à história como ciência para a discussão da natureza humana, afetou fortemente os escritos musicais. </a:t>
            </a:r>
            <a:endParaRPr lang="pt-BR" dirty="0" smtClean="0"/>
          </a:p>
          <a:p>
            <a:pPr algn="just"/>
            <a:r>
              <a:rPr lang="pt-BR" dirty="0" smtClean="0"/>
              <a:t>Na </a:t>
            </a:r>
            <a:r>
              <a:rPr lang="pt-BR" dirty="0"/>
              <a:t>primeira metade do século, nota-se um crescimento considerável de publicações sobre músicos e música do passado. </a:t>
            </a:r>
            <a:endParaRPr lang="pt-BR" dirty="0" smtClean="0"/>
          </a:p>
          <a:p>
            <a:pPr lvl="1" algn="just"/>
            <a:r>
              <a:rPr lang="pt-BR" dirty="0" smtClean="0"/>
              <a:t>Porém</a:t>
            </a:r>
            <a:r>
              <a:rPr lang="pt-BR" dirty="0"/>
              <a:t>, esses escritos não se constituíam por métodos ou ao menos preocupação com os modelos de averiguação do passado musical tal qual discutiam Vico, </a:t>
            </a:r>
            <a:r>
              <a:rPr lang="pt-BR" dirty="0" err="1"/>
              <a:t>Condorcet</a:t>
            </a:r>
            <a:r>
              <a:rPr lang="pt-BR" dirty="0"/>
              <a:t>, </a:t>
            </a:r>
            <a:r>
              <a:rPr lang="pt-BR" dirty="0" err="1"/>
              <a:t>Herder</a:t>
            </a:r>
            <a:r>
              <a:rPr lang="pt-BR" dirty="0"/>
              <a:t> e muito menos Hegel. </a:t>
            </a: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realidade juntava, nessa forma de literatura, amantes da música e músicos práticos. </a:t>
            </a:r>
            <a:endParaRPr lang="pt-BR" dirty="0" smtClean="0"/>
          </a:p>
          <a:p>
            <a:pPr lvl="1" algn="just"/>
            <a:r>
              <a:rPr lang="pt-BR" dirty="0" smtClean="0"/>
              <a:t>Eram </a:t>
            </a:r>
            <a:r>
              <a:rPr lang="pt-BR" dirty="0"/>
              <a:t>textos que embora tratassem de assuntos do passado não revelavam nada mais do que um exercício eventual de erudição eclética vivenciada tanto por compositores de grande prestígio como Schumann, </a:t>
            </a:r>
            <a:r>
              <a:rPr lang="pt-BR" dirty="0" err="1"/>
              <a:t>Berlioz</a:t>
            </a:r>
            <a:r>
              <a:rPr lang="pt-BR" dirty="0"/>
              <a:t> e Wagner; como por autores de grande poder interdisciplinar como E.T.A. Hoffmann. </a:t>
            </a:r>
            <a:endParaRPr lang="pt-BR" dirty="0" smtClean="0"/>
          </a:p>
          <a:p>
            <a:pPr lvl="1" algn="just"/>
            <a:r>
              <a:rPr lang="pt-BR" dirty="0" smtClean="0"/>
              <a:t>Também </a:t>
            </a:r>
            <a:r>
              <a:rPr lang="pt-BR" dirty="0"/>
              <a:t>participavam da discussão sobre a música literatos e filósofos como José Bonifácio de Andrada e Silva, Stendhal, </a:t>
            </a:r>
            <a:r>
              <a:rPr lang="pt-BR" dirty="0" err="1"/>
              <a:t>Delacroix</a:t>
            </a:r>
            <a:r>
              <a:rPr lang="pt-BR" dirty="0"/>
              <a:t>, Nietzsche, entre outros. O discurso sobre a música era uma das muitas expressões do viver sob a égide da ilustração! </a:t>
            </a:r>
            <a:endParaRPr lang="pt-BR" dirty="0" smtClean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compreender o mundo era necessário entranhar todas as perspectivas e forças que interagiam na formação do gosto civilizado. Somente diante da malha de saberes universais poder-se-ia, nessa forma de pensar, encaminhar as soluções que promovessem um progresso unívoco, pois fruto da razão analítica.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974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Joseph-François </a:t>
            </a:r>
            <a:r>
              <a:rPr lang="pt-BR" dirty="0" err="1" smtClean="0"/>
              <a:t>Fétis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As monografias biográficas</a:t>
            </a:r>
          </a:p>
          <a:p>
            <a:r>
              <a:rPr lang="pt-BR" dirty="0" smtClean="0"/>
              <a:t>O </a:t>
            </a:r>
            <a:r>
              <a:rPr lang="pt-BR" dirty="0"/>
              <a:t>que se poderia chamar de textos de especialistas da história da música seguiam quase que invariavelmente a regra tendencial do tempo: monografias de caráter biográfico como a de Otto </a:t>
            </a:r>
            <a:r>
              <a:rPr lang="pt-BR" dirty="0" err="1"/>
              <a:t>Jahn</a:t>
            </a:r>
            <a:r>
              <a:rPr lang="pt-BR" dirty="0"/>
              <a:t> sobre Mozart (1856) e de Phillip </a:t>
            </a:r>
            <a:r>
              <a:rPr lang="pt-BR" dirty="0" err="1"/>
              <a:t>Spitta</a:t>
            </a:r>
            <a:r>
              <a:rPr lang="pt-BR" dirty="0"/>
              <a:t> sobre Schumann (1862) e Bach (1873). 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modelo de história universal atribui-se a François-Joseph </a:t>
            </a:r>
            <a:r>
              <a:rPr lang="pt-BR" dirty="0" err="1"/>
              <a:t>Fétis</a:t>
            </a:r>
            <a:r>
              <a:rPr lang="pt-BR" dirty="0"/>
              <a:t> as primeiras tentativas, com </a:t>
            </a:r>
            <a:r>
              <a:rPr lang="pt-BR" i="1" dirty="0" err="1"/>
              <a:t>Biographie</a:t>
            </a:r>
            <a:r>
              <a:rPr lang="pt-BR" i="1" dirty="0"/>
              <a:t> </a:t>
            </a:r>
            <a:r>
              <a:rPr lang="pt-BR" i="1" dirty="0" err="1"/>
              <a:t>universelle</a:t>
            </a:r>
            <a:r>
              <a:rPr lang="pt-BR" i="1" dirty="0"/>
              <a:t> dês </a:t>
            </a:r>
            <a:r>
              <a:rPr lang="pt-BR" i="1" dirty="0" err="1"/>
              <a:t>musiciens</a:t>
            </a:r>
            <a:r>
              <a:rPr lang="pt-BR" i="1" dirty="0"/>
              <a:t> et </a:t>
            </a:r>
            <a:r>
              <a:rPr lang="pt-BR" i="1" dirty="0" err="1"/>
              <a:t>bibliographie</a:t>
            </a:r>
            <a:r>
              <a:rPr lang="pt-BR" i="1" dirty="0"/>
              <a:t> </a:t>
            </a:r>
            <a:r>
              <a:rPr lang="pt-BR" i="1" dirty="0" err="1"/>
              <a:t>générale</a:t>
            </a:r>
            <a:r>
              <a:rPr lang="pt-BR" i="1" dirty="0"/>
              <a:t> de </a:t>
            </a:r>
            <a:r>
              <a:rPr lang="pt-BR" i="1" dirty="0" err="1"/>
              <a:t>la</a:t>
            </a:r>
            <a:r>
              <a:rPr lang="pt-BR" i="1" dirty="0"/>
              <a:t> musique </a:t>
            </a:r>
            <a:r>
              <a:rPr lang="pt-BR" dirty="0"/>
              <a:t>(1837) e </a:t>
            </a:r>
            <a:r>
              <a:rPr lang="pt-BR" i="1" dirty="0" err="1"/>
              <a:t>Histoire</a:t>
            </a:r>
            <a:r>
              <a:rPr lang="pt-BR" i="1" dirty="0"/>
              <a:t> </a:t>
            </a:r>
            <a:r>
              <a:rPr lang="pt-BR" i="1" dirty="0" err="1"/>
              <a:t>générale</a:t>
            </a:r>
            <a:r>
              <a:rPr lang="pt-BR" i="1" dirty="0"/>
              <a:t> de </a:t>
            </a:r>
            <a:r>
              <a:rPr lang="pt-BR" i="1" dirty="0" err="1"/>
              <a:t>la</a:t>
            </a:r>
            <a:r>
              <a:rPr lang="pt-BR" i="1" dirty="0"/>
              <a:t> musique </a:t>
            </a:r>
            <a:r>
              <a:rPr lang="pt-BR" i="1" dirty="0" err="1"/>
              <a:t>depuis</a:t>
            </a:r>
            <a:r>
              <a:rPr lang="pt-BR" i="1" dirty="0"/>
              <a:t> </a:t>
            </a:r>
            <a:r>
              <a:rPr lang="pt-BR" i="1" dirty="0" err="1"/>
              <a:t>les</a:t>
            </a:r>
            <a:r>
              <a:rPr lang="pt-BR" i="1" dirty="0"/>
              <a:t> </a:t>
            </a:r>
            <a:r>
              <a:rPr lang="pt-BR" i="1" dirty="0" err="1"/>
              <a:t>temps</a:t>
            </a:r>
            <a:r>
              <a:rPr lang="pt-BR" i="1" dirty="0"/>
              <a:t> </a:t>
            </a:r>
            <a:r>
              <a:rPr lang="pt-BR" i="1" dirty="0" err="1"/>
              <a:t>les</a:t>
            </a:r>
            <a:r>
              <a:rPr lang="pt-BR" i="1" dirty="0"/>
              <a:t> </a:t>
            </a:r>
            <a:r>
              <a:rPr lang="pt-BR" i="1" dirty="0" err="1"/>
              <a:t>plus</a:t>
            </a:r>
            <a:r>
              <a:rPr lang="pt-BR" i="1" dirty="0"/>
              <a:t> </a:t>
            </a:r>
            <a:r>
              <a:rPr lang="pt-BR" i="1" dirty="0" err="1"/>
              <a:t>anciens</a:t>
            </a:r>
            <a:r>
              <a:rPr lang="pt-BR" i="1" dirty="0"/>
              <a:t> </a:t>
            </a:r>
            <a:r>
              <a:rPr lang="pt-BR" i="1" dirty="0" err="1"/>
              <a:t>jusqu’à</a:t>
            </a:r>
            <a:r>
              <a:rPr lang="pt-BR" i="1" dirty="0"/>
              <a:t> nos </a:t>
            </a:r>
            <a:r>
              <a:rPr lang="pt-BR" i="1" dirty="0" err="1"/>
              <a:t>jours</a:t>
            </a:r>
            <a:r>
              <a:rPr lang="pt-BR" dirty="0"/>
              <a:t> (1869); </a:t>
            </a:r>
            <a:endParaRPr lang="pt-BR" dirty="0" smtClean="0"/>
          </a:p>
          <a:p>
            <a:pPr lvl="1"/>
            <a:r>
              <a:rPr lang="pt-BR" dirty="0" smtClean="0"/>
              <a:t>No Brasil o </a:t>
            </a:r>
            <a:r>
              <a:rPr lang="pt-BR" dirty="0"/>
              <a:t>texto </a:t>
            </a:r>
            <a:r>
              <a:rPr lang="pt-BR" dirty="0" smtClean="0"/>
              <a:t>de </a:t>
            </a:r>
            <a:r>
              <a:rPr lang="pt-BR" dirty="0" err="1" smtClean="0"/>
              <a:t>Fétis</a:t>
            </a:r>
            <a:r>
              <a:rPr lang="pt-BR" dirty="0" smtClean="0"/>
              <a:t> circulavam </a:t>
            </a:r>
            <a:r>
              <a:rPr lang="pt-BR" dirty="0"/>
              <a:t>em círculos acadêmicos no Brasil, em meados do século XIX! Além disso, uma dimensão prática recobrava da história um suporte teórico.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17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Joseph-François </a:t>
            </a:r>
            <a:r>
              <a:rPr lang="pt-BR" dirty="0" err="1" smtClean="0"/>
              <a:t>Fétis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Estudo da música do passado</a:t>
            </a:r>
          </a:p>
          <a:p>
            <a:pPr lvl="1"/>
            <a:r>
              <a:rPr lang="pt-BR" dirty="0" smtClean="0"/>
              <a:t>Influência da Escola Eclética</a:t>
            </a:r>
          </a:p>
          <a:p>
            <a:pPr lvl="2"/>
            <a:r>
              <a:rPr lang="pt-BR" dirty="0" smtClean="0"/>
              <a:t>Victor </a:t>
            </a:r>
            <a:r>
              <a:rPr lang="pt-BR" dirty="0" err="1" smtClean="0"/>
              <a:t>Cousin</a:t>
            </a:r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/>
          </a:p>
          <a:p>
            <a:pPr lvl="2"/>
            <a:endParaRPr lang="pt-BR" dirty="0" smtClean="0"/>
          </a:p>
          <a:p>
            <a:pPr lvl="2"/>
            <a:r>
              <a:rPr lang="pt-BR" dirty="0" err="1" smtClean="0"/>
              <a:t>Fétis</a:t>
            </a:r>
            <a:r>
              <a:rPr lang="pt-BR" dirty="0" smtClean="0"/>
              <a:t> acreditava que a grande música de um período incorporava uma verdade real que era envolvida por uma superfície forjada pela moda</a:t>
            </a:r>
          </a:p>
          <a:p>
            <a:pPr lvl="2"/>
            <a:r>
              <a:rPr lang="pt-BR" dirty="0" smtClean="0"/>
              <a:t>Ideia de progresso</a:t>
            </a:r>
          </a:p>
          <a:p>
            <a:pPr lvl="2"/>
            <a:r>
              <a:rPr lang="pt-BR" dirty="0" smtClean="0"/>
              <a:t>Funda uma sociedade de Concertos Históricos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89585" y="3284984"/>
            <a:ext cx="705678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pt-BR" dirty="0" smtClean="0"/>
              <a:t>Todos os períodos da história tem verdades que poderiam ser avaliados, e eles existem em dois níveis: aparentes e reais.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662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Carl </a:t>
            </a:r>
            <a:r>
              <a:rPr lang="pt-BR" dirty="0" err="1" smtClean="0"/>
              <a:t>Reinecke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279301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Carl </a:t>
            </a:r>
            <a:r>
              <a:rPr lang="pt-BR" dirty="0" err="1"/>
              <a:t>Reinecke</a:t>
            </a:r>
            <a:r>
              <a:rPr lang="pt-BR" dirty="0"/>
              <a:t> (1824 – 1910), por exemplo, sustentou e desenvolveu a </a:t>
            </a:r>
            <a:r>
              <a:rPr lang="pt-BR" dirty="0" err="1"/>
              <a:t>idéia</a:t>
            </a:r>
            <a:r>
              <a:rPr lang="pt-BR" dirty="0"/>
              <a:t> de resgate da música do passado. Com a orquestra da </a:t>
            </a:r>
            <a:r>
              <a:rPr lang="pt-BR" dirty="0" err="1">
                <a:hlinkClick r:id="rId2" tooltip="Orquestra Gewandhaus de Leipzig"/>
              </a:rPr>
              <a:t>Gewandhaus</a:t>
            </a:r>
            <a:r>
              <a:rPr lang="pt-BR" dirty="0"/>
              <a:t>, de </a:t>
            </a:r>
            <a:r>
              <a:rPr lang="pt-BR" dirty="0" err="1"/>
              <a:t>Leipizig</a:t>
            </a:r>
            <a:r>
              <a:rPr lang="pt-BR" dirty="0"/>
              <a:t>, difundiu a </a:t>
            </a:r>
            <a:r>
              <a:rPr lang="pt-BR" dirty="0" err="1"/>
              <a:t>idéia</a:t>
            </a:r>
            <a:r>
              <a:rPr lang="pt-BR" dirty="0"/>
              <a:t> do concerto das grandes obras, quebrando a hegemonia da contemporaneidade na comunicação musical. Foi assim que notabilizou-se interpretando Mozart, Bach e inclusive </a:t>
            </a:r>
            <a:r>
              <a:rPr lang="pt-BR" dirty="0" err="1"/>
              <a:t>Palestrina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111796" y="5301208"/>
            <a:ext cx="31683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http://www.youtube.com/watch?v=Cdqcwm_NYcw&amp;feature=player_detailpage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9"/>
            <a:ext cx="2519753" cy="351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05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aporte historiográfico de Fétis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História da harmonia (1844)</a:t>
            </a:r>
          </a:p>
          <a:p>
            <a:pPr lvl="1"/>
            <a:r>
              <a:rPr lang="pt-BR" dirty="0" smtClean="0"/>
              <a:t>Pensamento positivista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Publica catálogos e antologias de quatro períodos</a:t>
            </a:r>
          </a:p>
          <a:p>
            <a:pPr lvl="1"/>
            <a:r>
              <a:rPr lang="pt-BR" dirty="0" smtClean="0"/>
              <a:t>Escreveu em cinco volumes uma história da música</a:t>
            </a:r>
          </a:p>
          <a:p>
            <a:pPr lvl="2"/>
            <a:r>
              <a:rPr lang="pt-BR" dirty="0" smtClean="0"/>
              <a:t>Inclui material étnico</a:t>
            </a:r>
          </a:p>
          <a:p>
            <a:pPr lvl="2"/>
            <a:r>
              <a:rPr lang="pt-BR" dirty="0" smtClean="0"/>
              <a:t>Discursa alinhado ao determinismo racial</a:t>
            </a:r>
          </a:p>
          <a:p>
            <a:pPr lvl="3"/>
            <a:r>
              <a:rPr lang="pt-BR" dirty="0" smtClean="0"/>
              <a:t>A sofisticação musical de uma época era um indicativo de sua capacidade cerebral</a:t>
            </a:r>
          </a:p>
          <a:p>
            <a:pPr marL="914400" lvl="2" indent="0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67766" y="2492896"/>
            <a:ext cx="466191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As fases evolutivas da harmonia: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A </a:t>
            </a:r>
            <a:r>
              <a:rPr lang="pt-BR" sz="1600" i="1" dirty="0" err="1" smtClean="0"/>
              <a:t>ordre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unitonique</a:t>
            </a:r>
            <a:r>
              <a:rPr lang="pt-BR" sz="1600" i="1" dirty="0" smtClean="0"/>
              <a:t> </a:t>
            </a:r>
            <a:r>
              <a:rPr lang="pt-BR" sz="1600" dirty="0" smtClean="0"/>
              <a:t>(música modal)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A </a:t>
            </a:r>
            <a:r>
              <a:rPr lang="pt-BR" sz="1600" i="1" dirty="0" err="1" smtClean="0"/>
              <a:t>ordre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transitonique</a:t>
            </a:r>
            <a:r>
              <a:rPr lang="pt-BR" sz="1600" i="1" dirty="0" smtClean="0"/>
              <a:t> </a:t>
            </a:r>
            <a:r>
              <a:rPr lang="pt-BR" sz="1600" dirty="0" smtClean="0"/>
              <a:t>(modulação)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A </a:t>
            </a:r>
            <a:r>
              <a:rPr lang="pt-BR" sz="1600" i="1" dirty="0" err="1" smtClean="0"/>
              <a:t>ordre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pluritonique</a:t>
            </a:r>
            <a:r>
              <a:rPr lang="pt-BR" sz="1600" dirty="0"/>
              <a:t> </a:t>
            </a:r>
            <a:r>
              <a:rPr lang="pt-BR" sz="1600" dirty="0" smtClean="0"/>
              <a:t>(a maturação da modulação)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A </a:t>
            </a:r>
            <a:r>
              <a:rPr lang="pt-BR" sz="1600" i="1" dirty="0" err="1" smtClean="0"/>
              <a:t>ordre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omnitonique</a:t>
            </a:r>
            <a:r>
              <a:rPr lang="pt-BR" sz="1600" i="1" dirty="0" smtClean="0"/>
              <a:t> </a:t>
            </a:r>
            <a:r>
              <a:rPr lang="pt-BR" sz="1600" dirty="0" smtClean="0"/>
              <a:t>(cromatismo)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6013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círculo de Viena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Em meados da década de 1880 estetas passam a discutir a tangência dos estudos musicais dentro dos sistema das disciplinas</a:t>
            </a:r>
          </a:p>
          <a:p>
            <a:pPr lvl="1"/>
            <a:r>
              <a:rPr lang="pt-BR" dirty="0" err="1" smtClean="0"/>
              <a:t>Chrysander</a:t>
            </a:r>
            <a:r>
              <a:rPr lang="pt-BR" dirty="0" smtClean="0"/>
              <a:t> foi o primeiro a tratar a música desde uma perspectiva científica</a:t>
            </a:r>
          </a:p>
          <a:p>
            <a:pPr lvl="2"/>
            <a:r>
              <a:rPr lang="pt-BR" dirty="0" smtClean="0"/>
              <a:t>Em épocas passadas o estudo da música era associado aos problemas da acústica</a:t>
            </a:r>
          </a:p>
          <a:p>
            <a:pPr lvl="3"/>
            <a:r>
              <a:rPr lang="pt-BR" dirty="0" err="1" smtClean="0"/>
              <a:t>Sarveur</a:t>
            </a:r>
            <a:r>
              <a:rPr lang="pt-BR" dirty="0" smtClean="0"/>
              <a:t>, Euler e </a:t>
            </a:r>
            <a:r>
              <a:rPr lang="pt-BR" dirty="0" err="1" smtClean="0"/>
              <a:t>Chladni</a:t>
            </a:r>
            <a:endParaRPr lang="pt-BR" dirty="0" smtClean="0"/>
          </a:p>
          <a:p>
            <a:pPr lvl="3"/>
            <a:r>
              <a:rPr lang="pt-BR" dirty="0" smtClean="0"/>
              <a:t>Carl </a:t>
            </a:r>
            <a:r>
              <a:rPr lang="pt-BR" dirty="0" err="1" smtClean="0"/>
              <a:t>Stumpf</a:t>
            </a:r>
            <a:r>
              <a:rPr lang="pt-BR" dirty="0" smtClean="0"/>
              <a:t> e os problemas da psicologia da audição</a:t>
            </a:r>
          </a:p>
          <a:p>
            <a:pPr lvl="1"/>
            <a:r>
              <a:rPr lang="pt-BR" dirty="0" smtClean="0"/>
              <a:t>Surge o Instituto de História da Música</a:t>
            </a:r>
          </a:p>
          <a:p>
            <a:pPr lvl="1"/>
            <a:r>
              <a:rPr lang="pt-BR" dirty="0" smtClean="0"/>
              <a:t>Em 1885, </a:t>
            </a:r>
            <a:r>
              <a:rPr lang="pt-BR" dirty="0" err="1" smtClean="0"/>
              <a:t>Chrysander</a:t>
            </a:r>
            <a:r>
              <a:rPr lang="pt-BR" dirty="0" smtClean="0"/>
              <a:t>, </a:t>
            </a:r>
            <a:r>
              <a:rPr lang="pt-BR" dirty="0" err="1" smtClean="0"/>
              <a:t>Spitta</a:t>
            </a:r>
            <a:r>
              <a:rPr lang="pt-BR" dirty="0" smtClean="0"/>
              <a:t> e Guido Adler fundaram o primeiro jornal de musicologia</a:t>
            </a:r>
          </a:p>
          <a:p>
            <a:pPr lvl="2"/>
            <a:r>
              <a:rPr lang="pt-BR" dirty="0" smtClean="0"/>
              <a:t>O primeiro artigo foi justamente de Guido Adler, tratando de delimitar o que seria musicologia</a:t>
            </a:r>
          </a:p>
          <a:p>
            <a:pPr lvl="2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4882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música como estudo 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</a:t>
            </a:r>
            <a:r>
              <a:rPr lang="pt-BR" dirty="0" smtClean="0"/>
              <a:t> debate sobre as fronteiras, tensões e distensões envolvendo as ramas teórico-filosóficas da música e a história possui um vasto conjunto de escritos </a:t>
            </a:r>
          </a:p>
          <a:p>
            <a:pPr lvl="1" algn="just"/>
            <a:r>
              <a:rPr lang="pt-BR" dirty="0" smtClean="0"/>
              <a:t>A partir do século XIX forma um corpus teórico específico no decorrer do tempo na tradição ocidental da música. </a:t>
            </a:r>
          </a:p>
          <a:p>
            <a:pPr lvl="2" algn="just"/>
            <a:r>
              <a:rPr lang="pt-BR" dirty="0" smtClean="0"/>
              <a:t>Porém, a preocupação com esse sistema é relativamente recente e remete à transformação da operação racional do homem sobre a natureza, e mais, do entendimento da natureza humana e seus processos sociais.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92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sistema de Adler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Estudo da música como arte formal</a:t>
            </a:r>
          </a:p>
          <a:p>
            <a:pPr lvl="1"/>
            <a:r>
              <a:rPr lang="pt-BR" dirty="0" smtClean="0"/>
              <a:t>Música ocidental</a:t>
            </a:r>
          </a:p>
          <a:p>
            <a:pPr lvl="2"/>
            <a:r>
              <a:rPr lang="pt-BR" dirty="0" smtClean="0"/>
              <a:t>Estudo da notação, estrutura e o que Adler chama de “modo da substância”, ou seja, as questões estéticas</a:t>
            </a:r>
          </a:p>
          <a:p>
            <a:pPr lvl="2"/>
            <a:r>
              <a:rPr lang="pt-BR" dirty="0" smtClean="0"/>
              <a:t>Ordenação cronológica pelo conhecimento acumulativo</a:t>
            </a:r>
          </a:p>
          <a:p>
            <a:r>
              <a:rPr lang="pt-BR" dirty="0" smtClean="0"/>
              <a:t>Por essa definição estabelece o sistema dos estudos musicológicos</a:t>
            </a:r>
          </a:p>
          <a:p>
            <a:pPr lvl="1"/>
            <a:r>
              <a:rPr lang="pt-BR" dirty="0" smtClean="0"/>
              <a:t>Expressão clara do Positivismo </a:t>
            </a:r>
            <a:r>
              <a:rPr lang="pt-BR" dirty="0" err="1" smtClean="0"/>
              <a:t>comteano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5670540"/>
            <a:ext cx="75608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Musicologia Histórica – Musicologia Sistemática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225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Adler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Somado ao impulso cientificista do século XIX, a musicologia foi definida por Adler como a ciência destinada aos estudos das estruturas da linguagem musical (musicologia sistemática) e da história das obras musicais, da composição e dos “grandes” compositores (musicologia histórica).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área nasceu sob a visão </a:t>
            </a:r>
            <a:r>
              <a:rPr lang="pt-BR" dirty="0" err="1"/>
              <a:t>eurocentrista</a:t>
            </a:r>
            <a:r>
              <a:rPr lang="pt-BR" dirty="0"/>
              <a:t> e fixou-se nos estudos, históricos, da música “culta”. Por esse domínio se determinava os cânones da grande arte. </a:t>
            </a:r>
            <a:endParaRPr lang="pt-BR" dirty="0" smtClean="0"/>
          </a:p>
          <a:p>
            <a:r>
              <a:rPr lang="pt-BR" dirty="0" smtClean="0"/>
              <a:t>Na </a:t>
            </a:r>
            <a:r>
              <a:rPr lang="pt-BR" dirty="0" err="1"/>
              <a:t>idéia</a:t>
            </a:r>
            <a:r>
              <a:rPr lang="pt-BR" dirty="0"/>
              <a:t> de Adler as duas subáreas (sistemática e histórica) eram complementares, pois a compreensão do que seria o distinto se consubstanciaria por uma história que deveria ser justificada na evolução da linguagem musical. </a:t>
            </a:r>
          </a:p>
        </p:txBody>
      </p:sp>
    </p:spTree>
    <p:extLst>
      <p:ext uri="{BB962C8B-B14F-4D97-AF65-F5344CB8AC3E}">
        <p14:creationId xmlns:p14="http://schemas.microsoft.com/office/powerpoint/2010/main" xmlns="" val="24956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Adler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A força do sistema de Adler fundamentou os estudos musicais do último quartel do século XIX até as primeiras duas décadas do século XX.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que se chamava por musicologia associava-se aos cânones da grande arte </a:t>
            </a:r>
            <a:r>
              <a:rPr lang="pt-BR" dirty="0" err="1"/>
              <a:t>européia</a:t>
            </a:r>
            <a:r>
              <a:rPr lang="pt-BR" dirty="0"/>
              <a:t> e o estudo dos sistemas musicais ocidentais. No entanto, por uma linha da sociologia que se desenvolvia paralelamente à formação da musicologia, a relação com os estudos musicais ampliou-se na medida em que crescia o interesse pela diversidade da cultura e das sociedades, justificado na ordem de entendimento do cientificismo evolucionista (</a:t>
            </a:r>
            <a:r>
              <a:rPr lang="pt-BR" dirty="0" err="1"/>
              <a:t>mesologismo</a:t>
            </a:r>
            <a:r>
              <a:rPr lang="pt-BR" dirty="0"/>
              <a:t>, determinismo racial, culturalismo, </a:t>
            </a:r>
            <a:r>
              <a:rPr lang="pt-BR" dirty="0" err="1"/>
              <a:t>etc</a:t>
            </a:r>
            <a:r>
              <a:rPr lang="pt-BR" dirty="0"/>
              <a:t>). </a:t>
            </a:r>
            <a:endParaRPr lang="pt-BR" dirty="0" smtClean="0"/>
          </a:p>
          <a:p>
            <a:r>
              <a:rPr lang="pt-BR" dirty="0" smtClean="0"/>
              <a:t>Ao </a:t>
            </a:r>
            <a:r>
              <a:rPr lang="pt-BR" dirty="0"/>
              <a:t>contrário da musicologia, esses estudos envolviam especialistas de diversas áreas, como o fonólogo Alexander John Ellis ou folcloristas como Cecil Sharp e Sílvio Romero, que estabeleciam vínculos do estudo da música onde justificavam gêneros e linguagem por determinantes raciais e/ou geográficas.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913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400" dirty="0"/>
              <a:t>ALLEN, Warren Dwight. </a:t>
            </a:r>
            <a:r>
              <a:rPr lang="es-ES_tradnl" sz="1400" b="1" dirty="0" err="1"/>
              <a:t>Philosophies</a:t>
            </a:r>
            <a:r>
              <a:rPr lang="es-ES_tradnl" sz="1400" b="1" dirty="0"/>
              <a:t> of </a:t>
            </a:r>
            <a:r>
              <a:rPr lang="es-ES_tradnl" sz="1400" b="1" dirty="0" err="1"/>
              <a:t>Music</a:t>
            </a:r>
            <a:r>
              <a:rPr lang="es-ES_tradnl" sz="1400" b="1" dirty="0"/>
              <a:t> </a:t>
            </a:r>
            <a:r>
              <a:rPr lang="es-ES_tradnl" sz="1400" b="1" dirty="0" err="1"/>
              <a:t>History</a:t>
            </a:r>
            <a:r>
              <a:rPr lang="es-ES_tradnl" sz="1400" dirty="0"/>
              <a:t>: a </a:t>
            </a:r>
            <a:r>
              <a:rPr lang="es-ES_tradnl" sz="1400" dirty="0" err="1"/>
              <a:t>Study</a:t>
            </a:r>
            <a:r>
              <a:rPr lang="es-ES_tradnl" sz="1400" dirty="0"/>
              <a:t> of General Histories of </a:t>
            </a:r>
            <a:r>
              <a:rPr lang="es-ES_tradnl" sz="1400" dirty="0" err="1"/>
              <a:t>Music</a:t>
            </a:r>
            <a:r>
              <a:rPr lang="es-ES_tradnl" sz="1400" dirty="0"/>
              <a:t> 1600-1960. New York: Dover, 1962. 382p.</a:t>
            </a:r>
            <a:endParaRPr lang="pt-BR" sz="1400" dirty="0"/>
          </a:p>
          <a:p>
            <a:pPr marL="0" indent="0">
              <a:buNone/>
            </a:pPr>
            <a:r>
              <a:rPr lang="es-ES_tradnl" sz="1400" dirty="0"/>
              <a:t>BEARD, David; GLOAG, Kenneth. </a:t>
            </a:r>
            <a:r>
              <a:rPr lang="es-ES_tradnl" sz="1400" b="1" dirty="0" err="1"/>
              <a:t>Musicology</a:t>
            </a:r>
            <a:r>
              <a:rPr lang="es-ES_tradnl" sz="1400" b="1" dirty="0"/>
              <a:t>: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key</a:t>
            </a:r>
            <a:r>
              <a:rPr lang="es-ES_tradnl" sz="1400" dirty="0"/>
              <a:t> </a:t>
            </a:r>
            <a:r>
              <a:rPr lang="es-ES_tradnl" sz="1400" dirty="0" err="1"/>
              <a:t>concepts</a:t>
            </a:r>
            <a:r>
              <a:rPr lang="es-ES_tradnl" sz="1400" dirty="0"/>
              <a:t>. New York: </a:t>
            </a:r>
            <a:r>
              <a:rPr lang="es-ES_tradnl" sz="1400" dirty="0" err="1"/>
              <a:t>Routledge</a:t>
            </a:r>
            <a:r>
              <a:rPr lang="es-ES_tradnl" sz="1400" dirty="0"/>
              <a:t>, 2005. 239p.</a:t>
            </a:r>
            <a:endParaRPr lang="pt-BR" sz="1400" dirty="0"/>
          </a:p>
          <a:p>
            <a:pPr marL="0" indent="0">
              <a:buNone/>
            </a:pPr>
            <a:r>
              <a:rPr lang="es-ES_tradnl" sz="1400" dirty="0"/>
              <a:t>BENT, </a:t>
            </a:r>
            <a:r>
              <a:rPr lang="es-ES_tradnl" sz="1400" dirty="0" err="1"/>
              <a:t>Ian</a:t>
            </a:r>
            <a:r>
              <a:rPr lang="es-ES_tradnl" sz="1400" dirty="0"/>
              <a:t>. </a:t>
            </a:r>
            <a:r>
              <a:rPr lang="en-US" sz="1400" dirty="0"/>
              <a:t>The Compositional Process in Music Theory 1713 - 1850. </a:t>
            </a:r>
            <a:r>
              <a:rPr lang="en-US" sz="1400" b="1" dirty="0"/>
              <a:t>Music Analysis,</a:t>
            </a:r>
            <a:r>
              <a:rPr lang="en-US" sz="1400" dirty="0"/>
              <a:t> v. 3, n. 1, p. 29-55, 1984. </a:t>
            </a:r>
            <a:endParaRPr lang="pt-BR" sz="1400" dirty="0"/>
          </a:p>
          <a:p>
            <a:pPr marL="0" indent="0">
              <a:buNone/>
            </a:pPr>
            <a:r>
              <a:rPr lang="pt-BR" sz="1400" dirty="0" smtClean="0"/>
              <a:t>DAMSCHRODER, David &amp; RUSSELL WILLIAMS, David. </a:t>
            </a:r>
            <a:r>
              <a:rPr lang="en-US" sz="1400" dirty="0" smtClean="0"/>
              <a:t>Music theory from </a:t>
            </a:r>
            <a:r>
              <a:rPr lang="en-US" sz="1400" dirty="0" err="1" smtClean="0"/>
              <a:t>Zarlino</a:t>
            </a:r>
            <a:r>
              <a:rPr lang="en-US" sz="1400" dirty="0" smtClean="0"/>
              <a:t> to </a:t>
            </a:r>
            <a:r>
              <a:rPr lang="en-US" sz="1400" dirty="0" err="1" smtClean="0"/>
              <a:t>Schenker</a:t>
            </a:r>
            <a:r>
              <a:rPr lang="en-US" sz="1400" dirty="0" smtClean="0"/>
              <a:t>: a bibliography and guide. Washington.: Library of Congress, 1990</a:t>
            </a:r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7282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música como expressão teológica-cosmológica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Para músicos e teóricos anteriores ao século XVI, a música respondia aos problemas da ética </a:t>
            </a:r>
            <a:endParaRPr lang="pt-BR" dirty="0" smtClean="0"/>
          </a:p>
          <a:p>
            <a:pPr lvl="1"/>
            <a:r>
              <a:rPr lang="pt-BR" dirty="0" smtClean="0"/>
              <a:t>A</a:t>
            </a:r>
            <a:r>
              <a:rPr lang="pt-BR" i="1" dirty="0" smtClean="0"/>
              <a:t> </a:t>
            </a:r>
            <a:r>
              <a:rPr lang="pt-BR" i="1" dirty="0"/>
              <a:t>musica mundana</a:t>
            </a:r>
            <a:r>
              <a:rPr lang="pt-BR" dirty="0"/>
              <a:t> de </a:t>
            </a:r>
            <a:r>
              <a:rPr lang="pt-BR" dirty="0" err="1"/>
              <a:t>Boecio</a:t>
            </a:r>
            <a:r>
              <a:rPr lang="pt-BR" dirty="0"/>
              <a:t>; os </a:t>
            </a:r>
            <a:r>
              <a:rPr lang="pt-BR" i="1" dirty="0"/>
              <a:t>numeres </a:t>
            </a:r>
            <a:r>
              <a:rPr lang="pt-BR" i="1" dirty="0" err="1"/>
              <a:t>judicialis</a:t>
            </a:r>
            <a:r>
              <a:rPr lang="pt-BR" dirty="0"/>
              <a:t>, de Santo Agostinho, enfim, a metafísica da ordem universal operando na alma humana inerentemente); da física (os problemas da acústica); e da lógica (os sistemas discursivos pensando a música desde suas propriedades gramaticais – inclusive a questão métrica -, retóricas e dialéticas). </a:t>
            </a:r>
            <a:endParaRPr lang="pt-BR" dirty="0" smtClean="0"/>
          </a:p>
          <a:p>
            <a:r>
              <a:rPr lang="pt-BR" dirty="0" smtClean="0"/>
              <a:t>Entendida </a:t>
            </a:r>
            <a:r>
              <a:rPr lang="pt-BR" dirty="0"/>
              <a:t>desde a concepção moderna de fluxo de efeitos do tempo no homem, a história não era considerada uma força formativa importante para a música. 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efeito do que modernamente entendemos por condição do pensável desde o vínculo temporal/acumulativo com o conhecimento encontrava-se “suspenso” no âmago de uma visão sacralizada do estabelecimento do próprio conhecimento. </a:t>
            </a:r>
            <a:endParaRPr lang="pt-BR" dirty="0" smtClean="0"/>
          </a:p>
          <a:p>
            <a:pPr lvl="1"/>
            <a:r>
              <a:rPr lang="pt-BR" dirty="0" smtClean="0"/>
              <a:t>Desdobravam-se </a:t>
            </a:r>
            <a:r>
              <a:rPr lang="pt-BR" dirty="0"/>
              <a:t>aqui as filosofias e teorias da música desde um fundamento cosmológico-teológico. Por ele, prevalecia a </a:t>
            </a:r>
            <a:r>
              <a:rPr lang="pt-BR" dirty="0" smtClean="0"/>
              <a:t>ideia </a:t>
            </a:r>
            <a:r>
              <a:rPr lang="pt-BR" dirty="0"/>
              <a:t>de uma razão exterior ao homem que dava à arte uma inerência na harmonia universal. Essa “harmonia” justificava </a:t>
            </a:r>
            <a:r>
              <a:rPr lang="pt-BR" i="1" dirty="0"/>
              <a:t>per si</a:t>
            </a:r>
            <a:r>
              <a:rPr lang="pt-BR" dirty="0"/>
              <a:t> a elevação do espírito independente da autonomia criativa e das formas de percepção.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780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781" y="166290"/>
            <a:ext cx="3610744" cy="1143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música como expressão da harmonia universal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9052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56914" y="3789040"/>
            <a:ext cx="30963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Quadrivium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1870735" cy="244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5745348"/>
            <a:ext cx="9559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Retórica</a:t>
            </a:r>
            <a:endParaRPr lang="pt-BR" dirty="0"/>
          </a:p>
        </p:txBody>
      </p:sp>
      <p:pic>
        <p:nvPicPr>
          <p:cNvPr id="1029" name="Picture 5" descr="http://www.philoreal.de/websystem/bilder/disziplinentheorie/septem-artes-liberales-1180nd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37790"/>
            <a:ext cx="440537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652120" y="241485"/>
            <a:ext cx="21021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As sete artes liberais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788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propriedade semântica da música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Somente a partir do final do século XVI iniciou-se a formação de um corpus teórico específico sobre o estudo da música enquanto fenômeno histórico. </a:t>
            </a:r>
            <a:endParaRPr lang="pt-BR" dirty="0" smtClean="0"/>
          </a:p>
          <a:p>
            <a:pPr lvl="1"/>
            <a:r>
              <a:rPr lang="pt-BR" dirty="0" smtClean="0"/>
              <a:t>Pensada </a:t>
            </a:r>
            <a:r>
              <a:rPr lang="pt-BR" dirty="0"/>
              <a:t>para dar ao texto literário uma expressividade musical que o interpretasse, sempre dentro de um sistema integrado, a busca por aprimorar o poder de </a:t>
            </a:r>
            <a:r>
              <a:rPr lang="pt-BR" dirty="0" err="1"/>
              <a:t>semantização</a:t>
            </a:r>
            <a:r>
              <a:rPr lang="pt-BR" dirty="0"/>
              <a:t> da música condicionou efeitos secundários que induziram compositores e teóricos da música a um diálogo crescente com o passado. </a:t>
            </a:r>
            <a:endParaRPr lang="pt-BR" dirty="0" smtClean="0"/>
          </a:p>
          <a:p>
            <a:pPr lvl="1"/>
            <a:r>
              <a:rPr lang="pt-BR" dirty="0" smtClean="0"/>
              <a:t>Duas </a:t>
            </a:r>
            <a:r>
              <a:rPr lang="pt-BR" dirty="0"/>
              <a:t>necessidades exigiam novas fórmulas expressivas: o humanismo, que buscava voltar às formas clássicas gregas; e a Igreja, que via a complexidade polifônica reduzir a inteligibilidade dos textos sagrados.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629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dialogo entre modernos e antigos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Dentro </a:t>
            </a:r>
            <a:r>
              <a:rPr lang="pt-BR" dirty="0"/>
              <a:t>de uma definição de estudos que opunham antigos e modernos como estrutura de evolução e não mais como sucessão de </a:t>
            </a:r>
            <a:r>
              <a:rPr lang="pt-BR" dirty="0" smtClean="0"/>
              <a:t>geração.</a:t>
            </a:r>
          </a:p>
          <a:p>
            <a:pPr lvl="1"/>
            <a:r>
              <a:rPr lang="pt-BR" dirty="0" smtClean="0"/>
              <a:t>Surgem </a:t>
            </a:r>
            <a:r>
              <a:rPr lang="pt-BR" dirty="0"/>
              <a:t>textos que abordaram a música desde a perspectiva de acúmulo histórico ou mesmo de superação de sistema. Podemos citar como marco nessa postura a obra de </a:t>
            </a:r>
            <a:r>
              <a:rPr lang="pt-BR" dirty="0" err="1"/>
              <a:t>Sethus</a:t>
            </a:r>
            <a:r>
              <a:rPr lang="pt-BR" dirty="0"/>
              <a:t> </a:t>
            </a:r>
            <a:r>
              <a:rPr lang="pt-BR" dirty="0" err="1"/>
              <a:t>Calvisius</a:t>
            </a:r>
            <a:r>
              <a:rPr lang="pt-BR" dirty="0"/>
              <a:t> (1556 – 1615) - </a:t>
            </a:r>
            <a:r>
              <a:rPr lang="pt-BR" i="1" dirty="0" err="1"/>
              <a:t>Melopoiia</a:t>
            </a:r>
            <a:r>
              <a:rPr lang="pt-BR" i="1" dirty="0"/>
              <a:t> </a:t>
            </a:r>
            <a:r>
              <a:rPr lang="pt-BR" i="1" dirty="0" err="1"/>
              <a:t>sive</a:t>
            </a:r>
            <a:r>
              <a:rPr lang="pt-BR" i="1" dirty="0"/>
              <a:t> </a:t>
            </a:r>
            <a:r>
              <a:rPr lang="pt-BR" i="1" dirty="0" err="1"/>
              <a:t>melodiae</a:t>
            </a:r>
            <a:r>
              <a:rPr lang="pt-BR" i="1" dirty="0"/>
              <a:t> </a:t>
            </a:r>
            <a:r>
              <a:rPr lang="pt-BR" i="1" dirty="0" err="1"/>
              <a:t>condendae</a:t>
            </a:r>
            <a:r>
              <a:rPr lang="pt-BR" i="1" dirty="0"/>
              <a:t> </a:t>
            </a:r>
            <a:r>
              <a:rPr lang="pt-BR" i="1" dirty="0" err="1"/>
              <a:t>ratio</a:t>
            </a:r>
            <a:r>
              <a:rPr lang="pt-BR" dirty="0"/>
              <a:t> (1592). </a:t>
            </a:r>
            <a:endParaRPr lang="pt-BR" dirty="0" smtClean="0"/>
          </a:p>
          <a:p>
            <a:pPr lvl="2"/>
            <a:r>
              <a:rPr lang="pt-BR" dirty="0" smtClean="0"/>
              <a:t>Adotando </a:t>
            </a:r>
            <a:r>
              <a:rPr lang="pt-BR" dirty="0"/>
              <a:t>um modelo de memória acumulativa, o autor de Leipzig estabeleceu como metodologia a existência de uma linha das grandes </a:t>
            </a:r>
            <a:r>
              <a:rPr lang="pt-BR" dirty="0" err="1"/>
              <a:t>idéias</a:t>
            </a:r>
            <a:r>
              <a:rPr lang="pt-BR" dirty="0"/>
              <a:t>, relacionadas aos grandes compositores (ALLEN, 1962, p. 5-70). </a:t>
            </a:r>
            <a:endParaRPr lang="pt-BR" dirty="0" smtClean="0"/>
          </a:p>
          <a:p>
            <a:pPr lvl="1"/>
            <a:r>
              <a:rPr lang="pt-BR" dirty="0" smtClean="0"/>
              <a:t>Alguns </a:t>
            </a:r>
            <a:r>
              <a:rPr lang="pt-BR" dirty="0"/>
              <a:t>anos mais tarde, a grande polêmica entre </a:t>
            </a:r>
            <a:r>
              <a:rPr lang="pt-BR" dirty="0" err="1"/>
              <a:t>Monteverdi</a:t>
            </a:r>
            <a:r>
              <a:rPr lang="pt-BR" dirty="0"/>
              <a:t> (1567 – 1643) e Giovanni Maria </a:t>
            </a:r>
            <a:r>
              <a:rPr lang="pt-BR" dirty="0" err="1"/>
              <a:t>Artusi</a:t>
            </a:r>
            <a:r>
              <a:rPr lang="pt-BR" dirty="0"/>
              <a:t> (1540 – 1613) suscitou a questão do antigo e moderno desde a perspectiva da superação dos sistemas. </a:t>
            </a:r>
            <a:endParaRPr lang="pt-BR" dirty="0" smtClean="0"/>
          </a:p>
          <a:p>
            <a:pPr lvl="2"/>
            <a:r>
              <a:rPr lang="pt-BR" dirty="0" smtClean="0"/>
              <a:t>A </a:t>
            </a:r>
            <a:r>
              <a:rPr lang="pt-BR" dirty="0"/>
              <a:t>polarização da reação de </a:t>
            </a:r>
            <a:r>
              <a:rPr lang="pt-BR" dirty="0" err="1"/>
              <a:t>Artusi</a:t>
            </a:r>
            <a:r>
              <a:rPr lang="pt-BR" dirty="0"/>
              <a:t> contra o que chamavam antigo radicalizou-se desde a publicação de </a:t>
            </a:r>
            <a:r>
              <a:rPr lang="pt-BR" i="1" dirty="0"/>
              <a:t>Dialogo</a:t>
            </a:r>
            <a:r>
              <a:rPr lang="pt-BR" dirty="0"/>
              <a:t>, por </a:t>
            </a:r>
            <a:r>
              <a:rPr lang="pt-BR" dirty="0" err="1"/>
              <a:t>Vicenzo</a:t>
            </a:r>
            <a:r>
              <a:rPr lang="pt-BR" dirty="0"/>
              <a:t> Galilei (1533 – 1591), em 1581. Porém ganhou conotação de discurso histórico ao confrontar-se com </a:t>
            </a:r>
            <a:r>
              <a:rPr lang="pt-BR" dirty="0" err="1"/>
              <a:t>Monteverdi</a:t>
            </a:r>
            <a:r>
              <a:rPr lang="pt-BR" dirty="0"/>
              <a:t> sobre as inovações propostas pelo autor de </a:t>
            </a:r>
            <a:r>
              <a:rPr lang="pt-BR" i="1" dirty="0"/>
              <a:t>Orfeu</a:t>
            </a:r>
            <a:r>
              <a:rPr lang="pt-BR" dirty="0"/>
              <a:t> no que diz respeito às propriedades musicais para a realização do drama em música. </a:t>
            </a:r>
            <a:endParaRPr lang="pt-BR" dirty="0" smtClean="0"/>
          </a:p>
          <a:p>
            <a:pPr lvl="1"/>
            <a:r>
              <a:rPr lang="pt-BR" dirty="0" smtClean="0"/>
              <a:t>Subjaz </a:t>
            </a:r>
            <a:r>
              <a:rPr lang="pt-BR" dirty="0"/>
              <a:t>na nessa polêmica uma consideração da memória acumulativa definindo os fundamentos da justificativa de cada qual diante do problema do estilo polifônico e suas possibilidades discursivas, inclusive no que diz respeito ao capital cultural que representava.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18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5924"/>
            <a:ext cx="4338637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8995"/>
            <a:ext cx="4320480" cy="559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36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Iluminismo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O problema da linguagem musical continuou a opor modernos e antigos e assim justificar a formação de cadeias de sentido. No entanto, no final do século XVIII o processo encontrou a justificativa da sociedade racionalizada. </a:t>
            </a:r>
            <a:endParaRPr lang="pt-BR" dirty="0" smtClean="0"/>
          </a:p>
          <a:p>
            <a:r>
              <a:rPr lang="pt-BR" dirty="0" smtClean="0"/>
              <a:t>Na </a:t>
            </a:r>
            <a:r>
              <a:rPr lang="pt-BR" dirty="0"/>
              <a:t>esteira do movimento iluminista, mais especificamente dos empiristas ingleses, teóricos musicais e estetas evocaram o estudo do passado como modo de averiguar os processos de desenvolvimento do gosto, justificado como rama do juízo crítico.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movimento foi um desdobramento de uma concepção na qual a arte desprendeu-se do conceito de “propósito” para o de “beleza”. Nesta senda, em breves palavras, o discurso artístico caminhou para a sua identificação como símbolo da expressão de civilidade e de razão. A busca pelo “bom gosto” desenvolveu até mesmo uma ciência: a Estética. </a:t>
            </a:r>
            <a:endParaRPr lang="pt-BR" dirty="0" smtClean="0"/>
          </a:p>
          <a:p>
            <a:r>
              <a:rPr lang="pt-BR" dirty="0" smtClean="0"/>
              <a:t>Foi </a:t>
            </a:r>
            <a:r>
              <a:rPr lang="pt-BR" dirty="0"/>
              <a:t>por ela que os modelos de “beleza” se sistematizariam para, conforme Kant, criar um elo do conhecimento científico com as regiões supersensíveis do espírito humano e assim estabelecer uma sensibilidade para a compreensão da razão da natureza. 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20880" cy="66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74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75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2263</Words>
  <Application>Microsoft Office PowerPoint</Application>
  <PresentationFormat>Apresentação na tela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Análise da Historiografia Musical Brasileira</vt:lpstr>
      <vt:lpstr>A música como estudo histórico</vt:lpstr>
      <vt:lpstr>A música como expressão teológica-cosmológica</vt:lpstr>
      <vt:lpstr>A música como expressão da harmonia universal</vt:lpstr>
      <vt:lpstr>A propriedade semântica da música</vt:lpstr>
      <vt:lpstr>O dialogo entre modernos e antigos</vt:lpstr>
      <vt:lpstr>Slide 7</vt:lpstr>
      <vt:lpstr>Iluminismo</vt:lpstr>
      <vt:lpstr>Slide 9</vt:lpstr>
      <vt:lpstr>Charles Burney</vt:lpstr>
      <vt:lpstr>Johann Forkel (1745 – 1818)</vt:lpstr>
      <vt:lpstr>O Juízo estético e a autonomia da obra de arte</vt:lpstr>
      <vt:lpstr>A relação metodológica</vt:lpstr>
      <vt:lpstr>O impacto dos estudos histórico-sociais</vt:lpstr>
      <vt:lpstr>Joseph-François Fétis</vt:lpstr>
      <vt:lpstr>Joseph-François Fétis</vt:lpstr>
      <vt:lpstr>Carl Reinecke</vt:lpstr>
      <vt:lpstr>O aporte historiográfico de Fétis</vt:lpstr>
      <vt:lpstr>O círculo de Viena</vt:lpstr>
      <vt:lpstr>O sistema de Adler</vt:lpstr>
      <vt:lpstr>Adler 1</vt:lpstr>
      <vt:lpstr>Adler 2</vt:lpstr>
      <vt:lpstr>Bibliografia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da Historiografia Musical Brasileira</dc:title>
  <dc:creator>Neto</dc:creator>
  <cp:lastModifiedBy>audio</cp:lastModifiedBy>
  <cp:revision>17</cp:revision>
  <dcterms:created xsi:type="dcterms:W3CDTF">2011-08-24T12:39:26Z</dcterms:created>
  <dcterms:modified xsi:type="dcterms:W3CDTF">2011-08-24T20:02:13Z</dcterms:modified>
</cp:coreProperties>
</file>