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7" r:id="rId40"/>
    <p:sldId id="296" r:id="rId4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55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1850" y="2130425"/>
            <a:ext cx="7772400" cy="1470025"/>
          </a:xfrm>
          <a:solidFill>
            <a:srgbClr val="BBE0E3">
              <a:alpha val="50000"/>
            </a:srgbClr>
          </a:solidFill>
        </p:spPr>
        <p:txBody>
          <a:bodyPr/>
          <a:lstStyle>
            <a:lvl1pPr>
              <a:defRPr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127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59499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59499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59499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406362-92AC-49A6-9325-28477C07D3E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F8C85-5B26-43A7-928F-3EFEC8FA500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91338" y="71438"/>
            <a:ext cx="2144712" cy="60547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71438"/>
            <a:ext cx="6281738" cy="60547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53196-2738-48D0-9E46-3B43C39B7C4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B1833-785E-4C40-B865-3B9BCC0F2D6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DB3D8-8D39-45BA-BF85-29194542D71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2C2482-353F-4EC7-86E9-BC8929F18A5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8E94D0-BBDC-4067-935F-1B5F3E8E3DD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C67C1-C2A9-4055-9303-56E8B2D0576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532B5-C448-4734-A6DF-3B8CB072BE0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204BA-F138-4DFB-BBE6-CB3155545EF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B70A2-468A-4998-9728-8469FA9BB3D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6725" y="71438"/>
            <a:ext cx="85693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DE0D1A-F25E-4482-A46A-4B29BD32C9D0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zilnet.com.br/contexts/brasilrevistas.ht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ARTIGO2010-2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sz="4000" dirty="0" smtClean="0">
                <a:latin typeface="Arial" charset="0"/>
              </a:rPr>
              <a:t>Artigos de periódicos</a:t>
            </a:r>
            <a:r>
              <a:rPr lang="pt-BR" sz="4000" dirty="0">
                <a:latin typeface="Arial" charset="0"/>
              </a:rPr>
              <a:t/>
            </a:r>
            <a:br>
              <a:rPr lang="pt-BR" sz="4000" dirty="0">
                <a:latin typeface="Arial" charset="0"/>
              </a:rPr>
            </a:br>
            <a:r>
              <a:rPr lang="pt-BR" sz="4000" dirty="0">
                <a:latin typeface="Arial" charset="0"/>
              </a:rPr>
              <a:t>Normalização 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latin typeface="Arial" charset="0"/>
              </a:rPr>
              <a:t>Serviço de Biblioteca e Documentação</a:t>
            </a:r>
          </a:p>
          <a:p>
            <a:r>
              <a:rPr lang="pt-BR" sz="2800" dirty="0">
                <a:latin typeface="Arial" charset="0"/>
              </a:rPr>
              <a:t>FEA/USP - </a:t>
            </a:r>
            <a:r>
              <a:rPr lang="pt-BR" sz="2800" dirty="0" smtClean="0">
                <a:latin typeface="Arial" charset="0"/>
              </a:rPr>
              <a:t>2010</a:t>
            </a:r>
            <a:endParaRPr lang="pt-BR" sz="2800" dirty="0">
              <a:latin typeface="Arial" charset="0"/>
            </a:endParaRPr>
          </a:p>
          <a:p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Elementos pré-textuais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3600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b="1" dirty="0" smtClean="0">
                <a:latin typeface="Arial" charset="0"/>
              </a:rPr>
              <a:t>Título e subtítulo</a:t>
            </a:r>
            <a:r>
              <a:rPr lang="pt-BR" sz="3600" b="1" dirty="0" smtClean="0">
                <a:latin typeface="Arial" charset="0"/>
              </a:rPr>
              <a:t/>
            </a:r>
            <a:br>
              <a:rPr lang="pt-BR" sz="3600" b="1" dirty="0" smtClean="0">
                <a:latin typeface="Arial" charset="0"/>
              </a:rPr>
            </a:br>
            <a:r>
              <a:rPr lang="pt-BR" sz="3600" b="1" dirty="0" smtClean="0">
                <a:latin typeface="Arial" charset="0"/>
              </a:rPr>
              <a:t/>
            </a:r>
            <a:br>
              <a:rPr lang="pt-BR" sz="3600" b="1" dirty="0" smtClean="0">
                <a:latin typeface="Arial" charset="0"/>
              </a:rPr>
            </a:br>
            <a:r>
              <a:rPr lang="pt-BR" sz="2800" dirty="0" smtClean="0">
                <a:latin typeface="Arial" charset="0"/>
              </a:rPr>
              <a:t>Devem figurar na página de abertura do artigo, diferenciados tipograficamente ou separados por dois pontos (:) e na língua do texto.</a:t>
            </a:r>
            <a:endParaRPr lang="pt-BR" sz="2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Elementos pré-textuais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b="1" dirty="0" smtClean="0">
                <a:latin typeface="Arial" charset="0"/>
              </a:rPr>
              <a:t>Autor(</a:t>
            </a:r>
            <a:r>
              <a:rPr lang="pt-BR" sz="2800" b="1" dirty="0" err="1" smtClean="0">
                <a:latin typeface="Arial" charset="0"/>
              </a:rPr>
              <a:t>es</a:t>
            </a:r>
            <a:r>
              <a:rPr lang="pt-BR" sz="2800" b="1" dirty="0" smtClean="0">
                <a:latin typeface="Arial" charset="0"/>
              </a:rPr>
              <a:t>)</a:t>
            </a:r>
            <a:r>
              <a:rPr lang="pt-BR" sz="2400" b="1" dirty="0" smtClean="0">
                <a:latin typeface="Arial" charset="0"/>
              </a:rPr>
              <a:t/>
            </a:r>
            <a:br>
              <a:rPr lang="pt-BR" sz="2400" b="1" dirty="0" smtClean="0">
                <a:latin typeface="Arial" charset="0"/>
              </a:rPr>
            </a:br>
            <a:r>
              <a:rPr lang="pt-BR" sz="2400" b="1" dirty="0" smtClean="0">
                <a:latin typeface="Arial" charset="0"/>
              </a:rPr>
              <a:t/>
            </a:r>
            <a:br>
              <a:rPr lang="pt-BR" sz="2400" b="1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Nome(s) do(s) autor(</a:t>
            </a:r>
            <a:r>
              <a:rPr lang="pt-BR" sz="2400" dirty="0" err="1" smtClean="0">
                <a:latin typeface="Arial" charset="0"/>
              </a:rPr>
              <a:t>es</a:t>
            </a:r>
            <a:r>
              <a:rPr lang="pt-BR" sz="2400" dirty="0" smtClean="0">
                <a:latin typeface="Arial" charset="0"/>
              </a:rPr>
              <a:t>), acompanhado(s) de breve currículo que o(s) qualifique na área de conhecimento do artigo. O currículo, bem como os endereços postal e eletrônico, devem aparecer em rodapé indicado por asterisco na página de abertura ou, opcionalmente, no final dos elementos pós- textuais, onde também devem ser colocados os agradecimentos do(s) autor(</a:t>
            </a:r>
            <a:r>
              <a:rPr lang="pt-BR" sz="2400" dirty="0" err="1" smtClean="0">
                <a:latin typeface="Arial" charset="0"/>
              </a:rPr>
              <a:t>es</a:t>
            </a:r>
            <a:r>
              <a:rPr lang="pt-BR" sz="2400" dirty="0" smtClean="0">
                <a:latin typeface="Arial" charset="0"/>
              </a:rPr>
              <a:t>) e a data de entrega dos originais à redação do periódico.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Elementos pré-textuais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b="1" dirty="0" smtClean="0">
                <a:latin typeface="Arial" charset="0"/>
              </a:rPr>
              <a:t>Resumo na língua do texto</a:t>
            </a:r>
            <a:r>
              <a:rPr lang="pt-BR" sz="2400" b="1" dirty="0" smtClean="0">
                <a:latin typeface="Arial" charset="0"/>
              </a:rPr>
              <a:t/>
            </a:r>
            <a:br>
              <a:rPr lang="pt-BR" sz="2400" b="1" dirty="0" smtClean="0">
                <a:latin typeface="Arial" charset="0"/>
              </a:rPr>
            </a:br>
            <a:r>
              <a:rPr lang="pt-BR" sz="2400" b="1" dirty="0" smtClean="0">
                <a:latin typeface="Arial" charset="0"/>
              </a:rPr>
              <a:t/>
            </a:r>
            <a:br>
              <a:rPr lang="pt-BR" sz="2400" b="1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Elemento obrigatório, constituído de uma seqüência de frases concisas e objetivas e não de uma simples enumeração de tópicos, não ultrapassando 250 palavras, seguido logo abaixo, das palavras representativas de todo o conteúdo do trabalho, isto é, palavras-chave e/ou descritores, conforme a NBR 6028.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Elementos pré-textuais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400" b="1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b="1" dirty="0" err="1" smtClean="0">
                <a:latin typeface="Arial" charset="0"/>
              </a:rPr>
              <a:t>Palavras-chave</a:t>
            </a:r>
            <a:r>
              <a:rPr lang="pt-BR" sz="2800" b="1" dirty="0" smtClean="0">
                <a:latin typeface="Arial" charset="0"/>
              </a:rPr>
              <a:t> na língua do texto</a:t>
            </a:r>
            <a:r>
              <a:rPr lang="pt-BR" sz="2800" b="1" dirty="0" smtClean="0"/>
              <a:t>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  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Elemento </a:t>
            </a:r>
            <a:r>
              <a:rPr lang="pt-BR" sz="2400" dirty="0" smtClean="0">
                <a:latin typeface="Arial" charset="0"/>
              </a:rPr>
              <a:t>obrigatório, as palavras-chave devem figurar logo abaixo do resumo, antecedidas da expressão </a:t>
            </a:r>
            <a:r>
              <a:rPr lang="pt-BR" sz="2400" dirty="0" err="1" smtClean="0">
                <a:latin typeface="Arial" charset="0"/>
              </a:rPr>
              <a:t>Palavras-chave</a:t>
            </a:r>
            <a:r>
              <a:rPr lang="pt-BR" sz="2400" dirty="0" smtClean="0">
                <a:latin typeface="Arial" charset="0"/>
              </a:rPr>
              <a:t>:, separadas entre si por ponto e finalizadas também por ponto.  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pt-BR" sz="2400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Exemplo: Auditoria. Contabilidade fiscal. Custos.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Elementos textuais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400" b="1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b="1" dirty="0" smtClean="0">
                <a:latin typeface="Arial" charset="0"/>
              </a:rPr>
              <a:t>Introdução</a:t>
            </a:r>
            <a:r>
              <a:rPr lang="pt-BR" sz="2800" b="1" dirty="0" smtClean="0"/>
              <a:t>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>
                <a:latin typeface="Arial" charset="0"/>
              </a:rPr>
              <a:t>Parte inicial do artigo, onde devem constar: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i="1" dirty="0" smtClean="0">
                <a:solidFill>
                  <a:srgbClr val="A50021"/>
                </a:solidFill>
                <a:latin typeface="Arial" charset="0"/>
              </a:rPr>
              <a:t>delimitação do assunto tratado, 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i="1" dirty="0" smtClean="0">
                <a:solidFill>
                  <a:srgbClr val="A50021"/>
                </a:solidFill>
                <a:latin typeface="Arial" charset="0"/>
              </a:rPr>
              <a:t>os objetivos da pesquisa</a:t>
            </a:r>
            <a:r>
              <a:rPr lang="pt-BR" sz="2400" dirty="0" smtClean="0">
                <a:latin typeface="Arial" charset="0"/>
              </a:rPr>
              <a:t> e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outros elementos necessários para situar o tema do artigo e indicar os pressupostos necessários à sua compreensão.</a:t>
            </a:r>
            <a:br>
              <a:rPr lang="pt-BR" sz="2400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Não se recomenda ilustrações, tabelas e gráficos na introdução.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Elementos textuais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3600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b="1" dirty="0" smtClean="0">
                <a:latin typeface="Arial" charset="0"/>
              </a:rPr>
              <a:t>Introdução – Revisão de literatura</a:t>
            </a:r>
            <a:r>
              <a:rPr lang="pt-BR" sz="2400" b="1" dirty="0" smtClean="0">
                <a:latin typeface="Arial" charset="0"/>
              </a:rPr>
              <a:t/>
            </a:r>
            <a:br>
              <a:rPr lang="pt-BR" sz="2400" b="1" dirty="0" smtClean="0">
                <a:latin typeface="Arial" charset="0"/>
              </a:rPr>
            </a:br>
            <a:r>
              <a:rPr lang="pt-BR" sz="2400" b="1" dirty="0" smtClean="0">
                <a:latin typeface="Arial" charset="0"/>
              </a:rPr>
              <a:t/>
            </a:r>
            <a:br>
              <a:rPr lang="pt-BR" sz="2400" b="1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Segundo França (2001, p. 59), pode aparecer na introdução ou separadamente, citando textos que tenham embasado o desenvolvimento do trabalho em ordem cronológica, conforme evolução do assunto.</a:t>
            </a:r>
            <a:endParaRPr lang="pt-BR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Elementos textuais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800" b="1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b="1" dirty="0" smtClean="0">
                <a:latin typeface="Arial" charset="0"/>
              </a:rPr>
              <a:t>Desenvolvimento</a:t>
            </a:r>
            <a:r>
              <a:rPr lang="pt-BR" sz="2800" b="1" dirty="0" smtClean="0"/>
              <a:t>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2800" dirty="0" smtClean="0">
                <a:latin typeface="Arial" charset="0"/>
              </a:rPr>
              <a:t>Parte principal do artigo, que contém a exposição </a:t>
            </a:r>
            <a:r>
              <a:rPr lang="pt-BR" sz="2800" i="1" dirty="0" smtClean="0">
                <a:solidFill>
                  <a:srgbClr val="A50021"/>
                </a:solidFill>
                <a:latin typeface="Arial" charset="0"/>
              </a:rPr>
              <a:t>ordenada e pormenorizada</a:t>
            </a:r>
            <a:r>
              <a:rPr lang="pt-BR" sz="2800" dirty="0" smtClean="0">
                <a:latin typeface="Arial" charset="0"/>
              </a:rPr>
              <a:t> do assunto tratado. Divide-se em seções e subseções, conforme a NBR 6024, que variam em função da abordagem </a:t>
            </a:r>
            <a:r>
              <a:rPr lang="pt-BR" sz="2800" dirty="0" smtClean="0">
                <a:solidFill>
                  <a:srgbClr val="A50021"/>
                </a:solidFill>
                <a:latin typeface="Arial" charset="0"/>
              </a:rPr>
              <a:t>do </a:t>
            </a:r>
            <a:r>
              <a:rPr lang="pt-BR" sz="2800" i="1" dirty="0" smtClean="0">
                <a:solidFill>
                  <a:srgbClr val="A50021"/>
                </a:solidFill>
                <a:latin typeface="Arial" charset="0"/>
              </a:rPr>
              <a:t>tema</a:t>
            </a:r>
            <a:r>
              <a:rPr lang="pt-BR" sz="2800" dirty="0" smtClean="0">
                <a:latin typeface="Arial" charset="0"/>
              </a:rPr>
              <a:t> </a:t>
            </a:r>
            <a:r>
              <a:rPr lang="pt-BR" sz="2800" i="1" dirty="0" smtClean="0">
                <a:solidFill>
                  <a:srgbClr val="A50021"/>
                </a:solidFill>
                <a:latin typeface="Arial" charset="0"/>
              </a:rPr>
              <a:t>e do método</a:t>
            </a:r>
            <a:r>
              <a:rPr lang="pt-BR" sz="2800" dirty="0" smtClean="0">
                <a:latin typeface="Arial" charset="0"/>
              </a:rPr>
              <a:t>.</a:t>
            </a:r>
            <a:endParaRPr lang="pt-BR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Elementos textuais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69979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b="1" dirty="0" smtClean="0">
                <a:latin typeface="Arial" charset="0"/>
              </a:rPr>
              <a:t>Desenvolvimento </a:t>
            </a:r>
            <a:r>
              <a:rPr lang="pt-BR" sz="2800" b="1" dirty="0" smtClean="0">
                <a:latin typeface="Arial" charset="0"/>
              </a:rPr>
              <a:t>- </a:t>
            </a:r>
            <a:r>
              <a:rPr lang="pt-BR" sz="2800" dirty="0" smtClean="0">
                <a:latin typeface="Arial" charset="0"/>
              </a:rPr>
              <a:t>continuação</a:t>
            </a:r>
            <a:r>
              <a:rPr lang="pt-BR" sz="2800" dirty="0" smtClean="0"/>
              <a:t>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>
                <a:latin typeface="Arial" charset="0"/>
              </a:rPr>
              <a:t>Segundo França (2001, p. 59) para relatos de pesquisa, o artigo deve apresentar a seguinte subdivisão</a:t>
            </a:r>
            <a:r>
              <a:rPr lang="pt-BR" sz="2400" dirty="0" smtClean="0">
                <a:latin typeface="Arial" charset="0"/>
              </a:rPr>
              <a:t>: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pt-BR" sz="2400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b="1" dirty="0" smtClean="0">
                <a:latin typeface="Arial" charset="0"/>
              </a:rPr>
              <a:t>Material </a:t>
            </a:r>
            <a:r>
              <a:rPr lang="pt-BR" sz="2400" b="1" dirty="0" smtClean="0">
                <a:latin typeface="Arial" charset="0"/>
              </a:rPr>
              <a:t>e métodos (metodologia)</a:t>
            </a:r>
            <a:br>
              <a:rPr lang="pt-BR" sz="2400" b="1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Descrição do material e métodos e indicação breve das técnicas e processos utilizados na investigação. Modelos de entrevistas e questionários devem aparecer nos anexos pós-textuais.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b="1" dirty="0" smtClean="0">
                <a:latin typeface="Arial" charset="0"/>
              </a:rPr>
              <a:t>Resultados e discussão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>
                <a:latin typeface="Arial" charset="0"/>
              </a:rPr>
              <a:t>Discute, confirma ou nega hipóteses e/ou confirma resultados da pesquisa indicados anteriormente na introdução.</a:t>
            </a:r>
            <a:endParaRPr lang="pt-BR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>
                <a:latin typeface="Arial" charset="0"/>
              </a:rPr>
              <a:t>Elementos textuais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b="1" dirty="0" smtClean="0">
                <a:latin typeface="Arial" charset="0"/>
              </a:rPr>
              <a:t>Conclusão</a:t>
            </a:r>
          </a:p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sz="2400" dirty="0" smtClean="0">
                <a:latin typeface="Arial" charset="0"/>
              </a:rPr>
              <a:t>Parte final do artigo, na qual se apresentam as </a:t>
            </a:r>
            <a:r>
              <a:rPr lang="pt-BR" sz="2400" i="1" dirty="0" smtClean="0">
                <a:solidFill>
                  <a:srgbClr val="A50021"/>
                </a:solidFill>
                <a:latin typeface="Arial" charset="0"/>
              </a:rPr>
              <a:t>conclusões correspondentes aos objetivos e hipóteses</a:t>
            </a:r>
            <a:r>
              <a:rPr lang="pt-BR" sz="2400" i="1" dirty="0" smtClean="0">
                <a:latin typeface="Arial" charset="0"/>
              </a:rPr>
              <a:t>.</a:t>
            </a:r>
            <a:br>
              <a:rPr lang="pt-BR" sz="2400" i="1" dirty="0" smtClean="0">
                <a:latin typeface="Arial" charset="0"/>
              </a:rPr>
            </a:br>
            <a:r>
              <a:rPr lang="pt-BR" sz="2400" i="1" dirty="0" smtClean="0">
                <a:latin typeface="Arial" charset="0"/>
              </a:rPr>
              <a:t>Deve ser breve, concisa e apresentar uma resposta para a problemática proposta na introdução. O autor pode expor seu ponto de vista pessoal baseado nos resultados obtidos e também pode apresentar sugestões de outras pesquisas na área.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>
                <a:latin typeface="Arial" charset="0"/>
              </a:rPr>
              <a:t>Elementos pós-textuais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b="1" dirty="0" smtClean="0">
                <a:latin typeface="Arial" charset="0"/>
              </a:rPr>
              <a:t>Título, e subtítulo em língua estrangeira</a:t>
            </a:r>
            <a:r>
              <a:rPr lang="pt-BR" sz="3600" b="1" dirty="0" smtClean="0">
                <a:latin typeface="Arial" charset="0"/>
              </a:rPr>
              <a:t/>
            </a:r>
            <a:br>
              <a:rPr lang="pt-BR" sz="3600" b="1" dirty="0" smtClean="0">
                <a:latin typeface="Arial" charset="0"/>
              </a:rPr>
            </a:br>
            <a:r>
              <a:rPr lang="pt-BR" sz="3600" b="1" dirty="0" smtClean="0">
                <a:latin typeface="Arial" charset="0"/>
              </a:rPr>
              <a:t/>
            </a:r>
            <a:br>
              <a:rPr lang="pt-BR" sz="3600" b="1" dirty="0" smtClean="0">
                <a:latin typeface="Arial" charset="0"/>
              </a:rPr>
            </a:br>
            <a:r>
              <a:rPr lang="pt-BR" sz="2800" dirty="0" smtClean="0">
                <a:latin typeface="Arial" charset="0"/>
              </a:rPr>
              <a:t>O título e subtítulo (se houver) em língua estrangeira, diferenciados tipograficamente ou separados por dois pontos (:</a:t>
            </a:r>
            <a:r>
              <a:rPr lang="pt-BR" sz="2800" dirty="0" smtClean="0">
                <a:latin typeface="Arial" charset="0"/>
                <a:sym typeface="Wingdings" pitchFamily="2" charset="2"/>
              </a:rPr>
              <a:t>),  precedem o resumo em língua estrangeira.</a:t>
            </a:r>
            <a:endParaRPr lang="pt-BR" sz="2800" dirty="0" smtClean="0">
              <a:latin typeface="Arial" charset="0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Periódico</a:t>
            </a:r>
            <a:endParaRPr lang="pt-BR" sz="40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endParaRPr lang="pt-BR" sz="2400" dirty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q"/>
            </a:pPr>
            <a:r>
              <a:rPr lang="pt-BR" sz="2400" dirty="0" smtClean="0">
                <a:latin typeface="Arial" charset="0"/>
              </a:rPr>
              <a:t>“As publicações periódicas constituem um dos mais eficientes meios de registro e divulgação de pesquisas, estudos originais e outros tipos de trabalho intelectual. São, portanto, fontes de informação indispensáveis de orientação e pesquisa bibliográfica em todos os campos de atividade humana. É o tipo de publicação primária considerada a mais atualizada e importante nas áreas de  ciência e tecnologia.” (CUNHA, 2001, p.17)</a:t>
            </a:r>
            <a:endParaRPr lang="pt-BR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charset="0"/>
              </a:rPr>
              <a:t>Elementos pós-textuais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pt-BR" sz="2800" b="1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b="1" dirty="0" smtClean="0">
                <a:latin typeface="Arial" charset="0"/>
              </a:rPr>
              <a:t>Resumo </a:t>
            </a:r>
            <a:r>
              <a:rPr lang="pt-BR" sz="2800" b="1" dirty="0" smtClean="0">
                <a:latin typeface="Arial" charset="0"/>
              </a:rPr>
              <a:t>em língua estrangeira</a:t>
            </a:r>
            <a:r>
              <a:rPr lang="pt-BR" sz="3600" b="1" dirty="0" smtClean="0">
                <a:latin typeface="Arial" charset="0"/>
              </a:rPr>
              <a:t/>
            </a:r>
            <a:br>
              <a:rPr lang="pt-BR" sz="3600" b="1" dirty="0" smtClean="0">
                <a:latin typeface="Arial" charset="0"/>
              </a:rPr>
            </a:br>
            <a:r>
              <a:rPr lang="pt-BR" sz="3600" b="1" dirty="0" smtClean="0">
                <a:latin typeface="Arial" charset="0"/>
              </a:rPr>
              <a:t/>
            </a:r>
            <a:br>
              <a:rPr lang="pt-BR" sz="3600" b="1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Elemento obrigatório, versão do resumo na língua do texto, para idioma de divulgação internacional, com as mesmas características 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(em inglês </a:t>
            </a:r>
            <a:r>
              <a:rPr lang="pt-BR" sz="2400" i="1" dirty="0" smtClean="0">
                <a:solidFill>
                  <a:srgbClr val="A50021"/>
                </a:solidFill>
                <a:latin typeface="Arial" charset="0"/>
              </a:rPr>
              <a:t>Abstract</a:t>
            </a:r>
            <a:r>
              <a:rPr lang="pt-BR" sz="2400" dirty="0" smtClean="0">
                <a:latin typeface="Arial" charset="0"/>
              </a:rPr>
              <a:t>, em espanhol </a:t>
            </a:r>
            <a:r>
              <a:rPr lang="pt-BR" sz="2400" i="1" dirty="0" err="1" smtClean="0">
                <a:solidFill>
                  <a:srgbClr val="A50021"/>
                </a:solidFill>
                <a:latin typeface="Arial" charset="0"/>
              </a:rPr>
              <a:t>Resumen</a:t>
            </a:r>
            <a:r>
              <a:rPr lang="pt-BR" sz="2400" dirty="0" smtClean="0">
                <a:latin typeface="Arial" charset="0"/>
              </a:rPr>
              <a:t>, em francês </a:t>
            </a:r>
            <a:r>
              <a:rPr lang="pt-BR" sz="2400" i="1" dirty="0" err="1" smtClean="0">
                <a:solidFill>
                  <a:srgbClr val="A50021"/>
                </a:solidFill>
                <a:latin typeface="Arial" charset="0"/>
              </a:rPr>
              <a:t>Résumé</a:t>
            </a:r>
            <a:r>
              <a:rPr lang="pt-BR" sz="2400" dirty="0" smtClean="0">
                <a:latin typeface="Arial" charset="0"/>
              </a:rPr>
              <a:t>, por exemplo).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Elementos pós-textuais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800" b="1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b="1" dirty="0" err="1" smtClean="0">
                <a:latin typeface="Arial" charset="0"/>
              </a:rPr>
              <a:t>Palavras-chave</a:t>
            </a:r>
            <a:r>
              <a:rPr lang="pt-BR" sz="2800" b="1" dirty="0" smtClean="0">
                <a:latin typeface="Arial" charset="0"/>
              </a:rPr>
              <a:t> </a:t>
            </a:r>
            <a:r>
              <a:rPr lang="pt-BR" sz="2800" b="1" dirty="0" smtClean="0">
                <a:latin typeface="Arial" charset="0"/>
              </a:rPr>
              <a:t>em língua estrangeira</a:t>
            </a:r>
            <a:r>
              <a:rPr lang="pt-BR" b="1" dirty="0" smtClean="0">
                <a:latin typeface="Arial" charset="0"/>
              </a:rPr>
              <a:t/>
            </a:r>
            <a:br>
              <a:rPr lang="pt-BR" b="1" dirty="0" smtClean="0">
                <a:latin typeface="Arial" charset="0"/>
              </a:rPr>
            </a:br>
            <a:r>
              <a:rPr lang="pt-BR" b="1" dirty="0" smtClean="0">
                <a:latin typeface="Arial" charset="0"/>
              </a:rPr>
              <a:t/>
            </a:r>
            <a:br>
              <a:rPr lang="pt-BR" b="1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Elemento obrigatório, versão das palavras-chave na língua do texto para a mesma língua do resumo em língua estrangeira </a:t>
            </a:r>
            <a:br>
              <a:rPr lang="pt-BR" sz="2400" dirty="0" smtClean="0">
                <a:latin typeface="Arial" charset="0"/>
              </a:rPr>
            </a:br>
            <a:endParaRPr lang="pt-BR" sz="2400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(em inglês </a:t>
            </a:r>
            <a:r>
              <a:rPr lang="pt-BR" sz="2400" i="1" dirty="0" err="1" smtClean="0">
                <a:solidFill>
                  <a:srgbClr val="A50021"/>
                </a:solidFill>
                <a:latin typeface="Arial" charset="0"/>
              </a:rPr>
              <a:t>Keywords</a:t>
            </a:r>
            <a:r>
              <a:rPr lang="pt-BR" sz="2400" dirty="0" smtClean="0">
                <a:latin typeface="Arial" charset="0"/>
              </a:rPr>
              <a:t>, em espanhol </a:t>
            </a:r>
            <a:r>
              <a:rPr lang="pt-BR" sz="2400" i="1" dirty="0" err="1" smtClean="0">
                <a:solidFill>
                  <a:srgbClr val="A50021"/>
                </a:solidFill>
                <a:latin typeface="Arial" charset="0"/>
              </a:rPr>
              <a:t>palabras</a:t>
            </a:r>
            <a:r>
              <a:rPr lang="pt-BR" sz="2400" i="1" dirty="0" smtClean="0">
                <a:solidFill>
                  <a:srgbClr val="A50021"/>
                </a:solidFill>
                <a:latin typeface="Arial" charset="0"/>
              </a:rPr>
              <a:t> clave, </a:t>
            </a:r>
            <a:r>
              <a:rPr lang="pt-BR" sz="2400" dirty="0" smtClean="0">
                <a:latin typeface="Arial" charset="0"/>
              </a:rPr>
              <a:t> em francês </a:t>
            </a:r>
            <a:r>
              <a:rPr lang="pt-BR" sz="2400" i="1" dirty="0" err="1" smtClean="0">
                <a:solidFill>
                  <a:srgbClr val="A50021"/>
                </a:solidFill>
                <a:latin typeface="Arial" charset="0"/>
              </a:rPr>
              <a:t>Mots-clés</a:t>
            </a:r>
            <a:r>
              <a:rPr lang="pt-BR" sz="2400" dirty="0" smtClean="0">
                <a:latin typeface="Arial" charset="0"/>
              </a:rPr>
              <a:t>, por exemplo).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Elementos pós-textuais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b="1" dirty="0" smtClean="0">
                <a:latin typeface="Arial" charset="0"/>
              </a:rPr>
              <a:t>Nota(s) explicativa(s)</a:t>
            </a:r>
            <a:br>
              <a:rPr lang="pt-BR" sz="2800" b="1" dirty="0" smtClean="0">
                <a:latin typeface="Arial" charset="0"/>
              </a:rPr>
            </a:br>
            <a:r>
              <a:rPr lang="pt-BR" sz="4000" b="1" dirty="0" smtClean="0">
                <a:latin typeface="Arial" charset="0"/>
              </a:rPr>
              <a:t/>
            </a:r>
            <a:br>
              <a:rPr lang="pt-BR" sz="4000" b="1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A numeração das notas explicativas é feita em algarismos arábicos, devendo ser única e consecutiva para cada artigo.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b="1" dirty="0" smtClean="0">
                <a:latin typeface="Arial" charset="0"/>
              </a:rPr>
              <a:t>Ex. No texto</a:t>
            </a:r>
            <a:r>
              <a:rPr lang="pt-BR" sz="2400" dirty="0" smtClean="0">
                <a:latin typeface="Arial" charset="0"/>
              </a:rPr>
              <a:t/>
            </a:r>
            <a:br>
              <a:rPr lang="pt-BR" sz="2400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Os pais estão sempre confrontados diante de duas alternativas: vinculação escolar ou vinculação profissional</a:t>
            </a:r>
            <a:r>
              <a:rPr lang="pt-BR" sz="2400" baseline="30000" dirty="0" smtClean="0">
                <a:latin typeface="Arial" charset="0"/>
              </a:rPr>
              <a:t>1</a:t>
            </a:r>
            <a:r>
              <a:rPr lang="pt-BR" sz="2400" dirty="0" smtClean="0">
                <a:latin typeface="Arial" charset="0"/>
              </a:rPr>
              <a:t>. </a:t>
            </a: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b="1" dirty="0" smtClean="0">
                <a:latin typeface="Arial" charset="0"/>
              </a:rPr>
              <a:t>Na nota explicativa</a:t>
            </a:r>
            <a:r>
              <a:rPr lang="pt-BR" sz="2400" dirty="0" smtClean="0">
                <a:latin typeface="Arial" charset="0"/>
              </a:rPr>
              <a:t/>
            </a:r>
            <a:br>
              <a:rPr lang="pt-BR" sz="2400" dirty="0" smtClean="0">
                <a:latin typeface="Arial" charset="0"/>
              </a:rPr>
            </a:br>
            <a:r>
              <a:rPr lang="pt-BR" sz="2400" baseline="30000" dirty="0" smtClean="0">
                <a:latin typeface="Arial" charset="0"/>
              </a:rPr>
              <a:t>1</a:t>
            </a:r>
            <a:r>
              <a:rPr lang="pt-BR" sz="2400" dirty="0" smtClean="0">
                <a:latin typeface="Arial" charset="0"/>
              </a:rPr>
              <a:t>Sobre essa opção dramática, ver também </a:t>
            </a:r>
            <a:r>
              <a:rPr lang="pt-BR" sz="2400" dirty="0" err="1" smtClean="0">
                <a:latin typeface="Arial" charset="0"/>
              </a:rPr>
              <a:t>Morice</a:t>
            </a:r>
            <a:r>
              <a:rPr lang="pt-BR" sz="2400" dirty="0" smtClean="0">
                <a:latin typeface="Arial" charset="0"/>
              </a:rPr>
              <a:t> (1996, p.269-290)</a:t>
            </a:r>
          </a:p>
          <a:p>
            <a:endParaRPr lang="pt-BR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Elementos pós-textuais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b="1" dirty="0" smtClean="0">
                <a:latin typeface="Arial" charset="0"/>
              </a:rPr>
              <a:t>Referência </a:t>
            </a:r>
            <a:br>
              <a:rPr lang="pt-BR" b="1" dirty="0" smtClean="0">
                <a:latin typeface="Arial" charset="0"/>
              </a:rPr>
            </a:br>
            <a:r>
              <a:rPr lang="pt-BR" b="1" dirty="0" smtClean="0">
                <a:latin typeface="Arial" charset="0"/>
              </a:rPr>
              <a:t/>
            </a:r>
            <a:br>
              <a:rPr lang="pt-BR" b="1" dirty="0" smtClean="0">
                <a:latin typeface="Arial" charset="0"/>
              </a:rPr>
            </a:br>
            <a:r>
              <a:rPr lang="pt-BR" sz="2800" dirty="0" smtClean="0">
                <a:latin typeface="Arial" charset="0"/>
              </a:rPr>
              <a:t>Elemento obrigatório.</a:t>
            </a:r>
            <a:br>
              <a:rPr lang="pt-BR" sz="2800" dirty="0" smtClean="0">
                <a:latin typeface="Arial" charset="0"/>
              </a:rPr>
            </a:br>
            <a:r>
              <a:rPr lang="pt-BR" sz="2800" dirty="0" smtClean="0">
                <a:latin typeface="Arial" charset="0"/>
              </a:rPr>
              <a:t>Conjunto padronizado de elementos descritivos, retirado de um documento, que permite sua identificação individual.</a:t>
            </a:r>
            <a:br>
              <a:rPr lang="pt-BR" sz="2800" dirty="0" smtClean="0">
                <a:latin typeface="Arial" charset="0"/>
              </a:rPr>
            </a:br>
            <a:endParaRPr lang="pt-BR" sz="2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>
                <a:latin typeface="Arial" charset="0"/>
              </a:rPr>
              <a:t>Referências – NBR 6023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pt-BR" sz="2400" b="1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b="1" dirty="0" smtClean="0">
                <a:latin typeface="Arial" charset="0"/>
              </a:rPr>
              <a:t>Artigo e/ou matéria de revista,boletim, etc. (com título próprio)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pt-BR" sz="2400" b="1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GURGEL, C. Reforma do Estado e segurança pública. </a:t>
            </a:r>
            <a:r>
              <a:rPr lang="pt-BR" sz="2400" b="1" dirty="0" smtClean="0">
                <a:latin typeface="Arial" charset="0"/>
              </a:rPr>
              <a:t>Política e Administração</a:t>
            </a:r>
            <a:r>
              <a:rPr lang="pt-BR" sz="2400" dirty="0" smtClean="0">
                <a:latin typeface="Arial" charset="0"/>
              </a:rPr>
              <a:t>, Rio de Janeiro,  v. 3, n. 2, p. 15-21, set. 1997.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pt-BR" sz="2400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TOURINHO NETO, F. C. Dano ambiental. </a:t>
            </a:r>
            <a:r>
              <a:rPr lang="pt-BR" sz="2400" b="1" dirty="0" err="1" smtClean="0">
                <a:latin typeface="Arial" charset="0"/>
              </a:rPr>
              <a:t>Consulex</a:t>
            </a:r>
            <a:r>
              <a:rPr lang="pt-BR" sz="2400" b="1" dirty="0" smtClean="0">
                <a:latin typeface="Arial" charset="0"/>
              </a:rPr>
              <a:t>, </a:t>
            </a:r>
            <a:r>
              <a:rPr lang="pt-BR" sz="2400" dirty="0" smtClean="0">
                <a:latin typeface="Arial" charset="0"/>
              </a:rPr>
              <a:t>Brasília, DF, ano 1, n. 1, p. 18-23, fev. 1997.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>
                <a:latin typeface="Arial" charset="0"/>
              </a:rPr>
              <a:t>Referências – NBR 6023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b="1" dirty="0" smtClean="0">
                <a:latin typeface="Arial" charset="0"/>
              </a:rPr>
              <a:t>Artigo e/ou matéria de revista, boletim, etc. em meio eletrônico</a:t>
            </a:r>
            <a:endParaRPr lang="pt-BR" sz="2800" b="1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pt-BR" b="1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SILVA, M. M. L. Crimes da era digital. </a:t>
            </a:r>
            <a:r>
              <a:rPr lang="pt-BR" sz="2400" b="1" dirty="0" smtClean="0">
                <a:latin typeface="Arial" charset="0"/>
              </a:rPr>
              <a:t>.NET, </a:t>
            </a:r>
            <a:r>
              <a:rPr lang="pt-BR" sz="2400" dirty="0" smtClean="0">
                <a:latin typeface="Arial" charset="0"/>
              </a:rPr>
              <a:t>Rio de</a:t>
            </a:r>
            <a:r>
              <a:rPr lang="pt-BR" sz="2400" b="1" dirty="0" smtClean="0">
                <a:latin typeface="Arial" charset="0"/>
              </a:rPr>
              <a:t> </a:t>
            </a:r>
            <a:r>
              <a:rPr lang="pt-BR" sz="2400" dirty="0" smtClean="0">
                <a:latin typeface="Arial" charset="0"/>
              </a:rPr>
              <a:t>Janeiro, nov. 1998. Seção</a:t>
            </a:r>
            <a:r>
              <a:rPr lang="pt-BR" sz="2400" b="1" dirty="0" smtClean="0">
                <a:latin typeface="Arial" charset="0"/>
              </a:rPr>
              <a:t> </a:t>
            </a:r>
            <a:r>
              <a:rPr lang="pt-BR" sz="2400" dirty="0" smtClean="0">
                <a:latin typeface="Arial" charset="0"/>
              </a:rPr>
              <a:t>Ponto de Vista. Disponível em:&lt;</a:t>
            </a:r>
            <a:r>
              <a:rPr lang="pt-BR" sz="2400" dirty="0" smtClean="0">
                <a:latin typeface="Arial" charset="0"/>
                <a:hlinkClick r:id="rId2"/>
              </a:rPr>
              <a:t>http://</a:t>
            </a:r>
            <a:r>
              <a:rPr lang="pt-BR" sz="2400" dirty="0" smtClean="0">
                <a:latin typeface="Arial" charset="0"/>
                <a:hlinkClick r:id="rId2"/>
              </a:rPr>
              <a:t>www.brazilnet.com.br/contexts/brasilrevistas.htm</a:t>
            </a:r>
            <a:r>
              <a:rPr lang="pt-BR" sz="2400" dirty="0" smtClean="0">
                <a:latin typeface="Arial" charset="0"/>
              </a:rPr>
              <a:t>&gt;. Acesso em 28 nov. 1998.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Elementos pós-textuais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b="1" dirty="0" smtClean="0">
                <a:latin typeface="Arial" charset="0"/>
              </a:rPr>
              <a:t>Glossário</a:t>
            </a:r>
            <a:r>
              <a:rPr lang="pt-BR" b="1" dirty="0" smtClean="0">
                <a:latin typeface="Arial" charset="0"/>
              </a:rPr>
              <a:t/>
            </a:r>
            <a:br>
              <a:rPr lang="pt-BR" b="1" dirty="0" smtClean="0">
                <a:latin typeface="Arial" charset="0"/>
              </a:rPr>
            </a:br>
            <a:r>
              <a:rPr lang="pt-BR" b="1" dirty="0" smtClean="0">
                <a:latin typeface="Arial" charset="0"/>
              </a:rPr>
              <a:t/>
            </a:r>
            <a:br>
              <a:rPr lang="pt-BR" b="1" dirty="0" smtClean="0">
                <a:latin typeface="Arial" charset="0"/>
              </a:rPr>
            </a:br>
            <a:r>
              <a:rPr lang="pt-BR" sz="2800" dirty="0" smtClean="0">
                <a:latin typeface="Arial" charset="0"/>
              </a:rPr>
              <a:t>Elemento opcional. Lista em ordem alfabética de palavras ou expressões técnicas de uso restrito ou de sentido obscuro, utilizadas no texto, acompanhadas das respectivas definições.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Elementos pós-textuais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400" b="1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b="1" dirty="0" smtClean="0">
                <a:latin typeface="Arial" charset="0"/>
              </a:rPr>
              <a:t>Apêndice</a:t>
            </a:r>
          </a:p>
          <a:p>
            <a:pPr>
              <a:buClr>
                <a:schemeClr val="accent2"/>
              </a:buClr>
              <a:buNone/>
            </a:pPr>
            <a:r>
              <a:rPr lang="pt-BR" sz="2400" b="1" dirty="0" smtClean="0">
                <a:latin typeface="Arial" charset="0"/>
              </a:rPr>
              <a:t/>
            </a:r>
            <a:br>
              <a:rPr lang="pt-BR" sz="2400" b="1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Elemento opcional. Identificados por letras maiúsculas consecutivas, travessão e pelos respectivos títulos.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solidFill>
                  <a:srgbClr val="A50021"/>
                </a:solidFill>
                <a:latin typeface="Arial" charset="0"/>
              </a:rPr>
              <a:t>Elaborado pelo autor do artigo</a:t>
            </a:r>
            <a:r>
              <a:rPr lang="pt-BR" sz="2400" dirty="0" smtClean="0">
                <a:solidFill>
                  <a:srgbClr val="A50021"/>
                </a:solidFill>
                <a:latin typeface="Arial" charset="0"/>
              </a:rPr>
              <a:t>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pt-BR" sz="2400" dirty="0" smtClean="0">
              <a:solidFill>
                <a:srgbClr val="A50021"/>
              </a:solidFill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Ex. </a:t>
            </a:r>
            <a:br>
              <a:rPr lang="pt-BR" sz="2400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APÊNDICE A – Avaliação de células musculares</a:t>
            </a:r>
            <a:br>
              <a:rPr lang="pt-BR" sz="2400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APÊNDICE B – Avaliação de células inflamatórias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>
                <a:latin typeface="Arial" charset="0"/>
              </a:rPr>
              <a:t>Elementos pós-textuais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b="1" dirty="0" smtClean="0">
                <a:latin typeface="Arial" charset="0"/>
              </a:rPr>
              <a:t>Anexo(s)</a:t>
            </a:r>
            <a:br>
              <a:rPr lang="pt-BR" b="1" dirty="0" smtClean="0">
                <a:latin typeface="Arial" charset="0"/>
              </a:rPr>
            </a:br>
            <a:r>
              <a:rPr lang="pt-BR" b="1" dirty="0" smtClean="0">
                <a:latin typeface="Arial" charset="0"/>
              </a:rPr>
              <a:t/>
            </a:r>
            <a:br>
              <a:rPr lang="pt-BR" b="1" dirty="0" smtClean="0">
                <a:latin typeface="Arial" charset="0"/>
              </a:rPr>
            </a:br>
            <a:r>
              <a:rPr lang="pt-BR" sz="2800" dirty="0" smtClean="0">
                <a:latin typeface="Arial" charset="0"/>
              </a:rPr>
              <a:t>Elemento opcional. Sua forma é semelhante à do apêndice. 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pt-BR" sz="2800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A50021"/>
                </a:solidFill>
                <a:latin typeface="Arial" charset="0"/>
              </a:rPr>
              <a:t>O anexo não é elaborado pelo autor.</a:t>
            </a:r>
            <a:endParaRPr lang="pt-BR" sz="2800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latin typeface="Arial" charset="0"/>
              </a:rPr>
              <a:t>Regras gerais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Breve histórico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pt-BR" sz="2400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Século XIV - Surge a “</a:t>
            </a:r>
            <a:r>
              <a:rPr lang="pt-BR" sz="2400" i="1" dirty="0" smtClean="0">
                <a:latin typeface="Arial" charset="0"/>
              </a:rPr>
              <a:t>Ciência</a:t>
            </a:r>
            <a:r>
              <a:rPr lang="pt-BR" sz="2400" dirty="0" smtClean="0">
                <a:latin typeface="Arial" charset="0"/>
              </a:rPr>
              <a:t>” como é conhecida hoje. Aos poucos surgem as Sociedades Científicas.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pt-BR" sz="2400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 Século XVII - Surgem os primeiros periódicos.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pt-BR" sz="2400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 Século XX - Os periódicos adquirem a estrutura conhecida atualmente.</a:t>
            </a:r>
          </a:p>
          <a:p>
            <a:pPr lvl="4" algn="r"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 (BIOJONE, 2001)</a:t>
            </a:r>
            <a:endParaRPr lang="pt-BR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Regras gerais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b="1" dirty="0" smtClean="0">
                <a:latin typeface="Arial" charset="0"/>
                <a:cs typeface="Arial" charset="0"/>
              </a:rPr>
              <a:t>Indicativo de </a:t>
            </a:r>
            <a:r>
              <a:rPr lang="pt-BR" b="1" dirty="0" smtClean="0">
                <a:latin typeface="Arial" charset="0"/>
                <a:cs typeface="Arial" charset="0"/>
              </a:rPr>
              <a:t>seção</a:t>
            </a:r>
          </a:p>
          <a:p>
            <a:pPr>
              <a:buClr>
                <a:schemeClr val="accent2"/>
              </a:buClr>
              <a:buNone/>
            </a:pPr>
            <a:r>
              <a:rPr lang="pt-BR" sz="3600" dirty="0" smtClean="0">
                <a:latin typeface="Arial" charset="0"/>
                <a:cs typeface="Arial" charset="0"/>
              </a:rPr>
              <a:t/>
            </a:r>
            <a:br>
              <a:rPr lang="pt-BR" sz="3600" dirty="0" smtClean="0">
                <a:latin typeface="Arial" charset="0"/>
                <a:cs typeface="Arial" charset="0"/>
              </a:rPr>
            </a:br>
            <a:r>
              <a:rPr lang="pt-BR" sz="2400" dirty="0" smtClean="0">
                <a:latin typeface="Arial" charset="0"/>
                <a:cs typeface="Arial" charset="0"/>
              </a:rPr>
              <a:t>Precede </a:t>
            </a:r>
            <a:r>
              <a:rPr lang="pt-BR" sz="2400" dirty="0" smtClean="0">
                <a:latin typeface="Arial" charset="0"/>
                <a:cs typeface="Arial" charset="0"/>
              </a:rPr>
              <a:t>o título, alinhado à esquerda, dele separado por um espaço de caractere. Segue uma numeração progressiva </a:t>
            </a:r>
            <a:r>
              <a:rPr lang="pt-BR" sz="2400" dirty="0" err="1" smtClean="0">
                <a:latin typeface="Arial" charset="0"/>
                <a:cs typeface="Arial" charset="0"/>
              </a:rPr>
              <a:t>confome</a:t>
            </a:r>
            <a:r>
              <a:rPr lang="pt-BR" sz="2400" dirty="0" smtClean="0">
                <a:latin typeface="Arial" charset="0"/>
                <a:cs typeface="Arial" charset="0"/>
              </a:rPr>
              <a:t> NBR 6024.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  <a:cs typeface="Arial" charset="0"/>
              </a:rPr>
              <a:t>Ex.</a:t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2400" dirty="0" smtClean="0">
                <a:latin typeface="Arial" charset="0"/>
                <a:cs typeface="Arial" charset="0"/>
              </a:rPr>
              <a:t>1</a:t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2400" dirty="0" smtClean="0">
                <a:latin typeface="Arial" charset="0"/>
                <a:cs typeface="Arial" charset="0"/>
              </a:rPr>
              <a:t>1.1</a:t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2400" dirty="0" smtClean="0">
                <a:latin typeface="Arial" charset="0"/>
                <a:cs typeface="Arial" charset="0"/>
              </a:rPr>
              <a:t>1.1.1</a:t>
            </a:r>
            <a:endParaRPr lang="pt-BR" sz="24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Regras gerais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dirty="0" smtClean="0">
              <a:latin typeface="Arial" charset="0"/>
              <a:cs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b="1" dirty="0" smtClean="0">
                <a:latin typeface="Arial" charset="0"/>
                <a:cs typeface="Arial" charset="0"/>
              </a:rPr>
              <a:t>Citações</a:t>
            </a:r>
            <a:r>
              <a:rPr lang="pt-BR" dirty="0" smtClean="0">
                <a:latin typeface="Arial" charset="0"/>
                <a:cs typeface="Arial" charset="0"/>
              </a:rPr>
              <a:t/>
            </a:r>
            <a:br>
              <a:rPr lang="pt-BR" dirty="0" smtClean="0">
                <a:latin typeface="Arial" charset="0"/>
                <a:cs typeface="Arial" charset="0"/>
              </a:rPr>
            </a:br>
            <a:r>
              <a:rPr lang="pt-BR" dirty="0" smtClean="0">
                <a:latin typeface="Arial" charset="0"/>
                <a:cs typeface="Arial" charset="0"/>
              </a:rPr>
              <a:t/>
            </a:r>
            <a:br>
              <a:rPr lang="pt-BR" dirty="0" smtClean="0">
                <a:latin typeface="Arial" charset="0"/>
                <a:cs typeface="Arial" charset="0"/>
              </a:rPr>
            </a:br>
            <a:r>
              <a:rPr lang="pt-BR" sz="2800" dirty="0" smtClean="0">
                <a:latin typeface="Arial" charset="0"/>
                <a:cs typeface="Arial" charset="0"/>
              </a:rPr>
              <a:t>Menção de informações extraídas de outras fontes, conforme NBR 10520.</a:t>
            </a:r>
          </a:p>
          <a:p>
            <a:pPr>
              <a:buClr>
                <a:schemeClr val="accent2"/>
              </a:buCl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>
                <a:latin typeface="Arial" charset="0"/>
              </a:rPr>
              <a:t>Citações – NBR 10520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b="1" dirty="0" smtClean="0">
                <a:latin typeface="Arial" charset="0"/>
              </a:rPr>
              <a:t>Citação indireta – transcrição livre do autor </a:t>
            </a:r>
            <a:r>
              <a:rPr lang="pt-BR" sz="2400" b="1" dirty="0" smtClean="0">
                <a:latin typeface="Arial" charset="0"/>
              </a:rPr>
              <a:t>consultado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Ex.  A </a:t>
            </a:r>
            <a:r>
              <a:rPr lang="pt-BR" sz="2400" dirty="0" smtClean="0">
                <a:latin typeface="Arial" charset="0"/>
              </a:rPr>
              <a:t>ironia seria assim uma forma  implícita de    heterogeneidade mostrada, conforme a classificação proposta por </a:t>
            </a:r>
            <a:r>
              <a:rPr lang="pt-BR" sz="2400" dirty="0" err="1" smtClean="0">
                <a:latin typeface="Arial" charset="0"/>
              </a:rPr>
              <a:t>Authier</a:t>
            </a:r>
            <a:r>
              <a:rPr lang="pt-BR" sz="2400" dirty="0" smtClean="0">
                <a:latin typeface="Arial" charset="0"/>
              </a:rPr>
              <a:t> - </a:t>
            </a:r>
            <a:r>
              <a:rPr lang="pt-BR" sz="2400" dirty="0" err="1" smtClean="0">
                <a:latin typeface="Arial" charset="0"/>
              </a:rPr>
              <a:t>Reiriz</a:t>
            </a:r>
            <a:r>
              <a:rPr lang="pt-BR" sz="2400" dirty="0" smtClean="0">
                <a:latin typeface="Arial" charset="0"/>
              </a:rPr>
              <a:t> (1982</a:t>
            </a:r>
            <a:r>
              <a:rPr lang="pt-BR" sz="2400" dirty="0" smtClean="0">
                <a:latin typeface="Arial" charset="0"/>
              </a:rPr>
              <a:t>).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pt-BR" sz="2400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b="1" dirty="0" smtClean="0">
                <a:latin typeface="Arial" charset="0"/>
              </a:rPr>
              <a:t>Citação direta – transcrição textual dos conceitos do autor </a:t>
            </a:r>
            <a:r>
              <a:rPr lang="pt-BR" sz="2400" b="1" dirty="0" smtClean="0">
                <a:latin typeface="Arial" charset="0"/>
              </a:rPr>
              <a:t>consultado</a:t>
            </a:r>
            <a:endParaRPr lang="pt-BR" sz="2400" b="1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Ex. “Apesar </a:t>
            </a:r>
            <a:r>
              <a:rPr lang="pt-BR" sz="2400" dirty="0" smtClean="0">
                <a:latin typeface="Arial" charset="0"/>
              </a:rPr>
              <a:t>das aparências, a desconstrução do logocentrismo não é uma psicanálise da filosofia.” (DERRIDA, 1967, p. 293).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/>
              <a:t>Regras gerais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b="1" dirty="0" smtClean="0">
                <a:latin typeface="Arial" charset="0"/>
                <a:cs typeface="Arial" charset="0"/>
              </a:rPr>
              <a:t>Siglas</a:t>
            </a:r>
            <a:r>
              <a:rPr lang="pt-BR" sz="3600" b="1" dirty="0" smtClean="0">
                <a:latin typeface="Arial" charset="0"/>
                <a:cs typeface="Arial" charset="0"/>
              </a:rPr>
              <a:t/>
            </a:r>
            <a:br>
              <a:rPr lang="pt-BR" sz="3600" b="1" dirty="0" smtClean="0">
                <a:latin typeface="Arial" charset="0"/>
                <a:cs typeface="Arial" charset="0"/>
              </a:rPr>
            </a:br>
            <a:r>
              <a:rPr lang="pt-BR" sz="3600" dirty="0" smtClean="0">
                <a:latin typeface="Arial" charset="0"/>
                <a:cs typeface="Arial" charset="0"/>
              </a:rPr>
              <a:t/>
            </a:r>
            <a:br>
              <a:rPr lang="pt-BR" sz="3600" dirty="0" smtClean="0">
                <a:latin typeface="Arial" charset="0"/>
                <a:cs typeface="Arial" charset="0"/>
              </a:rPr>
            </a:br>
            <a:r>
              <a:rPr lang="pt-BR" sz="2800" dirty="0" smtClean="0">
                <a:latin typeface="Arial" charset="0"/>
                <a:cs typeface="Arial" charset="0"/>
              </a:rPr>
              <a:t>Quando aparece pela primeira vez no texto, a forma completa precede a sigla, colocada entre parênteses.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Arial" charset="0"/>
                <a:cs typeface="Arial" charset="0"/>
              </a:rPr>
              <a:t>Ex</a:t>
            </a:r>
            <a:r>
              <a:rPr lang="pt-BR" sz="2800" dirty="0" smtClean="0">
                <a:latin typeface="Arial" charset="0"/>
                <a:cs typeface="Arial" charset="0"/>
              </a:rPr>
              <a:t>.  </a:t>
            </a:r>
            <a:r>
              <a:rPr lang="pt-BR" sz="2800" dirty="0" smtClean="0">
                <a:latin typeface="Arial" charset="0"/>
                <a:cs typeface="Arial" charset="0"/>
              </a:rPr>
              <a:t>Associação Brasileira de Normas Técnicas (ABNT).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Regras gerais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b="1" dirty="0" smtClean="0">
                <a:latin typeface="Arial" charset="0"/>
                <a:cs typeface="Arial" charset="0"/>
              </a:rPr>
              <a:t>Equações e fórmulas</a:t>
            </a:r>
            <a:r>
              <a:rPr lang="pt-BR" sz="3600" b="1" dirty="0" smtClean="0">
                <a:latin typeface="Arial" charset="0"/>
                <a:cs typeface="Arial" charset="0"/>
              </a:rPr>
              <a:t/>
            </a:r>
            <a:br>
              <a:rPr lang="pt-BR" sz="3600" b="1" dirty="0" smtClean="0">
                <a:latin typeface="Arial" charset="0"/>
                <a:cs typeface="Arial" charset="0"/>
              </a:rPr>
            </a:br>
            <a:r>
              <a:rPr lang="pt-BR" sz="3600" b="1" dirty="0" smtClean="0">
                <a:latin typeface="Arial" charset="0"/>
                <a:cs typeface="Arial" charset="0"/>
              </a:rPr>
              <a:t/>
            </a:r>
            <a:br>
              <a:rPr lang="pt-BR" sz="3600" b="1" dirty="0" smtClean="0">
                <a:latin typeface="Arial" charset="0"/>
                <a:cs typeface="Arial" charset="0"/>
              </a:rPr>
            </a:br>
            <a:r>
              <a:rPr lang="pt-BR" sz="2800" dirty="0" smtClean="0">
                <a:latin typeface="Arial" charset="0"/>
                <a:cs typeface="Arial" charset="0"/>
              </a:rPr>
              <a:t>Aparecem destacadas no texto de modo a facilitar sua leitura e se necessário deve-se numerá-las.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Arial" charset="0"/>
                <a:cs typeface="Arial" charset="0"/>
              </a:rPr>
              <a:t>Ex.</a:t>
            </a:r>
            <a:br>
              <a:rPr lang="pt-BR" sz="2800" dirty="0" smtClean="0">
                <a:latin typeface="Arial" charset="0"/>
                <a:cs typeface="Arial" charset="0"/>
              </a:rPr>
            </a:br>
            <a:r>
              <a:rPr lang="pt-BR" sz="2800" dirty="0" smtClean="0">
                <a:latin typeface="Arial" charset="0"/>
                <a:cs typeface="Arial" charset="0"/>
              </a:rPr>
              <a:t/>
            </a:r>
            <a:br>
              <a:rPr lang="pt-BR" sz="2800" dirty="0" smtClean="0">
                <a:latin typeface="Arial" charset="0"/>
                <a:cs typeface="Arial" charset="0"/>
              </a:rPr>
            </a:br>
            <a:r>
              <a:rPr lang="pt-BR" sz="2800" dirty="0" smtClean="0">
                <a:latin typeface="Arial" charset="0"/>
                <a:cs typeface="Arial" charset="0"/>
              </a:rPr>
              <a:t>	X</a:t>
            </a:r>
            <a:r>
              <a:rPr lang="pt-BR" sz="2800" baseline="30000" dirty="0" smtClean="0">
                <a:latin typeface="Arial" charset="0"/>
                <a:cs typeface="Arial" charset="0"/>
              </a:rPr>
              <a:t>2</a:t>
            </a:r>
            <a:r>
              <a:rPr lang="pt-BR" sz="2800" dirty="0" smtClean="0">
                <a:latin typeface="Arial" charset="0"/>
                <a:cs typeface="Arial" charset="0"/>
              </a:rPr>
              <a:t> + y</a:t>
            </a:r>
            <a:r>
              <a:rPr lang="pt-BR" sz="2800" baseline="30000" dirty="0" smtClean="0">
                <a:latin typeface="Arial" charset="0"/>
                <a:cs typeface="Arial" charset="0"/>
              </a:rPr>
              <a:t>2</a:t>
            </a:r>
            <a:r>
              <a:rPr lang="pt-BR" sz="2800" dirty="0" smtClean="0">
                <a:latin typeface="Arial" charset="0"/>
                <a:cs typeface="Arial" charset="0"/>
              </a:rPr>
              <a:t> = z</a:t>
            </a:r>
            <a:r>
              <a:rPr lang="pt-BR" sz="2800" baseline="30000" dirty="0" smtClean="0">
                <a:latin typeface="Arial" charset="0"/>
                <a:cs typeface="Arial" charset="0"/>
              </a:rPr>
              <a:t>2</a:t>
            </a:r>
            <a:r>
              <a:rPr lang="pt-BR" sz="2800" dirty="0" smtClean="0">
                <a:latin typeface="Arial" charset="0"/>
                <a:cs typeface="Arial" charset="0"/>
              </a:rPr>
              <a:t>  (1)</a:t>
            </a:r>
            <a:br>
              <a:rPr lang="pt-BR" sz="2800" dirty="0" smtClean="0">
                <a:latin typeface="Arial" charset="0"/>
                <a:cs typeface="Arial" charset="0"/>
              </a:rPr>
            </a:br>
            <a:r>
              <a:rPr lang="pt-BR" sz="2800" dirty="0" smtClean="0">
                <a:latin typeface="Arial" charset="0"/>
                <a:cs typeface="Arial" charset="0"/>
              </a:rPr>
              <a:t>	(x</a:t>
            </a:r>
            <a:r>
              <a:rPr lang="pt-BR" sz="2800" baseline="30000" dirty="0" smtClean="0">
                <a:latin typeface="Arial" charset="0"/>
                <a:cs typeface="Arial" charset="0"/>
              </a:rPr>
              <a:t>2 </a:t>
            </a:r>
            <a:r>
              <a:rPr lang="pt-BR" sz="2800" dirty="0" smtClean="0">
                <a:latin typeface="Arial" charset="0"/>
                <a:cs typeface="Arial" charset="0"/>
              </a:rPr>
              <a:t>+ y</a:t>
            </a:r>
            <a:r>
              <a:rPr lang="pt-BR" sz="2800" baseline="30000" dirty="0" smtClean="0">
                <a:latin typeface="Arial" charset="0"/>
                <a:cs typeface="Arial" charset="0"/>
              </a:rPr>
              <a:t>2</a:t>
            </a:r>
            <a:r>
              <a:rPr lang="pt-BR" sz="2800" dirty="0" smtClean="0">
                <a:latin typeface="Arial" charset="0"/>
                <a:cs typeface="Arial" charset="0"/>
              </a:rPr>
              <a:t>)/5 = n (2)</a:t>
            </a:r>
            <a:br>
              <a:rPr lang="pt-BR" sz="2800" dirty="0" smtClean="0">
                <a:latin typeface="Arial" charset="0"/>
                <a:cs typeface="Arial" charset="0"/>
              </a:rPr>
            </a:br>
            <a:endParaRPr lang="pt-BR" sz="2800" dirty="0" smtClean="0">
              <a:latin typeface="Arial" charset="0"/>
              <a:cs typeface="Arial" charset="0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Regras gerais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3600" b="1" dirty="0" smtClean="0">
                <a:latin typeface="Arial" charset="0"/>
                <a:cs typeface="Arial" charset="0"/>
              </a:rPr>
              <a:t>Ilustrações</a:t>
            </a:r>
            <a:r>
              <a:rPr lang="pt-BR" sz="3600" dirty="0" smtClean="0">
                <a:latin typeface="Arial" charset="0"/>
                <a:cs typeface="Arial" charset="0"/>
              </a:rPr>
              <a:t/>
            </a:r>
            <a:br>
              <a:rPr lang="pt-BR" sz="3600" dirty="0" smtClean="0">
                <a:latin typeface="Arial" charset="0"/>
                <a:cs typeface="Arial" charset="0"/>
              </a:rPr>
            </a:br>
            <a:r>
              <a:rPr lang="pt-BR" sz="2400" dirty="0" smtClean="0">
                <a:latin typeface="Arial" charset="0"/>
                <a:cs typeface="Arial" charset="0"/>
              </a:rPr>
              <a:t>Qualquer que seja seu tipo (desenhos, esquemas, fluxogramas, fotografias, gráficos, mapas, organogramas, plantas, quadros retratos e outros), sua identificação aparece na parte inferior, precedida da palavra designativa, seguida de seu número de ordem de ocorrência no texto, em algarismos arábicos, do respectivo título e/ou legenda explicativa de forma breve e clara, dispensando consulta do texto e da fonte. A ilustração deve ser inserida o mais próximo possível do trecho a que se refere, conforme o projeto gráfico.</a:t>
            </a:r>
            <a:br>
              <a:rPr lang="pt-BR" sz="2400" dirty="0" smtClean="0">
                <a:latin typeface="Arial" charset="0"/>
                <a:cs typeface="Arial" charset="0"/>
              </a:rPr>
            </a:br>
            <a:r>
              <a:rPr lang="pt-BR" sz="2400" dirty="0" smtClean="0"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latin typeface="Arial" charset="0"/>
                <a:cs typeface="Arial" charset="0"/>
              </a:rPr>
            </a:br>
            <a:endParaRPr lang="pt-BR" sz="2400" dirty="0" smtClean="0">
              <a:latin typeface="Arial" charset="0"/>
              <a:cs typeface="Arial" charset="0"/>
            </a:endParaRPr>
          </a:p>
          <a:p>
            <a:endParaRPr lang="pt-BR" sz="2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/>
              <a:t>Regras gerais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3600" b="1" dirty="0" smtClean="0">
                <a:latin typeface="Arial" charset="0"/>
              </a:rPr>
              <a:t>Tabela</a:t>
            </a:r>
            <a:br>
              <a:rPr lang="pt-BR" sz="3600" b="1" dirty="0" smtClean="0">
                <a:latin typeface="Arial" charset="0"/>
              </a:rPr>
            </a:br>
            <a:r>
              <a:rPr lang="pt-BR" sz="3600" dirty="0" smtClean="0">
                <a:latin typeface="Arial" charset="0"/>
              </a:rPr>
              <a:t/>
            </a:r>
            <a:br>
              <a:rPr lang="pt-BR" sz="3600" dirty="0" smtClean="0">
                <a:latin typeface="Arial" charset="0"/>
              </a:rPr>
            </a:br>
            <a:r>
              <a:rPr lang="pt-BR" dirty="0" smtClean="0">
                <a:latin typeface="Arial" charset="0"/>
              </a:rPr>
              <a:t>Elemento demonstrativo de síntese que constitui unidade autônoma. Apresenta informações tratadas estatisticamente.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Regras gerais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b="1" dirty="0" smtClean="0">
                <a:latin typeface="Arial" charset="0"/>
              </a:rPr>
              <a:t>Normas que devem ser consultadas</a:t>
            </a:r>
            <a:r>
              <a:rPr lang="pt-BR" sz="4000" b="1" dirty="0" smtClean="0">
                <a:latin typeface="Arial" charset="0"/>
              </a:rPr>
              <a:t/>
            </a:r>
            <a:br>
              <a:rPr lang="pt-BR" sz="4000" b="1" dirty="0" smtClean="0">
                <a:latin typeface="Arial" charset="0"/>
              </a:rPr>
            </a:br>
            <a:r>
              <a:rPr lang="pt-BR" sz="4000" b="1" dirty="0" smtClean="0">
                <a:latin typeface="Arial" charset="0"/>
              </a:rPr>
              <a:t/>
            </a:r>
            <a:br>
              <a:rPr lang="pt-BR" sz="4000" b="1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NBR 6022 – Artigo em publicação científica impressa – </a:t>
            </a:r>
            <a:r>
              <a:rPr lang="pt-BR" sz="2400" dirty="0" smtClean="0">
                <a:latin typeface="Arial" charset="0"/>
              </a:rPr>
              <a:t>apresentação</a:t>
            </a:r>
          </a:p>
          <a:p>
            <a:pPr>
              <a:buClr>
                <a:schemeClr val="accent2"/>
              </a:buClr>
              <a:buNone/>
            </a:pPr>
            <a:r>
              <a:rPr lang="pt-BR" sz="2400" dirty="0" smtClean="0">
                <a:latin typeface="Arial" charset="0"/>
              </a:rPr>
              <a:t>    NBR </a:t>
            </a:r>
            <a:r>
              <a:rPr lang="pt-BR" sz="2400" dirty="0" smtClean="0">
                <a:latin typeface="Arial" charset="0"/>
              </a:rPr>
              <a:t>6023 – Referências – elaboração</a:t>
            </a:r>
            <a:br>
              <a:rPr lang="pt-BR" sz="2400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NBR 6024 – Numeração progressiva</a:t>
            </a:r>
            <a:br>
              <a:rPr lang="pt-BR" sz="2400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NBR 6028 – Resumos</a:t>
            </a:r>
            <a:br>
              <a:rPr lang="pt-BR" sz="2400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NBR 10520 – Apresentação de citações em documentos</a:t>
            </a:r>
          </a:p>
          <a:p>
            <a:endParaRPr lang="pt-BR"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Referências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1800" dirty="0" smtClean="0">
                <a:latin typeface="Arial" charset="0"/>
              </a:rPr>
              <a:t>ASSOCIAÇÃO </a:t>
            </a:r>
            <a:r>
              <a:rPr lang="pt-BR" sz="1800" dirty="0" smtClean="0">
                <a:latin typeface="Arial" charset="0"/>
              </a:rPr>
              <a:t>BRASILEIRA DE NORMAS TÉCNICAS. </a:t>
            </a:r>
            <a:r>
              <a:rPr lang="pt-BR" sz="1800" b="1" dirty="0" smtClean="0">
                <a:latin typeface="Arial" charset="0"/>
              </a:rPr>
              <a:t>Informação </a:t>
            </a:r>
            <a:r>
              <a:rPr lang="pt-BR" sz="1800" b="1" dirty="0" smtClean="0">
                <a:latin typeface="Arial" charset="0"/>
              </a:rPr>
              <a:t>e documentação </a:t>
            </a:r>
            <a:r>
              <a:rPr lang="pt-BR" sz="1800" b="1" dirty="0" smtClean="0">
                <a:latin typeface="Arial" charset="0"/>
              </a:rPr>
              <a:t>- Referências - Elaboração</a:t>
            </a:r>
            <a:r>
              <a:rPr lang="pt-BR" sz="1800" dirty="0" smtClean="0">
                <a:latin typeface="Arial" charset="0"/>
              </a:rPr>
              <a:t>: NBR 6022. Rio de Janeiro</a:t>
            </a:r>
            <a:r>
              <a:rPr lang="pt-BR" sz="1800" dirty="0" smtClean="0">
                <a:latin typeface="Arial" charset="0"/>
              </a:rPr>
              <a:t>, </a:t>
            </a:r>
            <a:r>
              <a:rPr lang="pt-BR" sz="1800" dirty="0" smtClean="0">
                <a:latin typeface="Arial" charset="0"/>
              </a:rPr>
              <a:t>2003</a:t>
            </a:r>
            <a:br>
              <a:rPr lang="pt-BR" sz="1800" dirty="0" smtClean="0">
                <a:latin typeface="Arial" charset="0"/>
              </a:rPr>
            </a:br>
            <a:endParaRPr lang="pt-BR" sz="1800" dirty="0" smtClean="0">
              <a:latin typeface="Arial" charset="0"/>
              <a:cs typeface="Times New Roman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1800" dirty="0" smtClean="0">
                <a:latin typeface="Arial" charset="0"/>
                <a:cs typeface="Times New Roman" charset="0"/>
              </a:rPr>
              <a:t>BIOJONE, </a:t>
            </a:r>
            <a:r>
              <a:rPr lang="pt-BR" sz="1800" dirty="0" err="1" smtClean="0">
                <a:latin typeface="Arial" charset="0"/>
                <a:cs typeface="Times New Roman" charset="0"/>
              </a:rPr>
              <a:t>Mariane</a:t>
            </a:r>
            <a:r>
              <a:rPr lang="pt-BR" sz="1800" dirty="0" smtClean="0">
                <a:latin typeface="Arial" charset="0"/>
                <a:cs typeface="Times New Roman" charset="0"/>
              </a:rPr>
              <a:t> Rocha. </a:t>
            </a:r>
            <a:r>
              <a:rPr lang="pt-BR" sz="1800" b="1" dirty="0" smtClean="0">
                <a:latin typeface="Arial" charset="0"/>
                <a:cs typeface="Times New Roman" charset="0"/>
              </a:rPr>
              <a:t>Forma e função dos periódicos </a:t>
            </a:r>
            <a:r>
              <a:rPr lang="pt-BR" sz="1800" b="1" dirty="0" smtClean="0">
                <a:latin typeface="Arial" charset="0"/>
                <a:cs typeface="Times New Roman" charset="0"/>
              </a:rPr>
              <a:t>científicos </a:t>
            </a:r>
            <a:r>
              <a:rPr lang="pt-BR" sz="1800" b="1" dirty="0" smtClean="0">
                <a:latin typeface="Arial" charset="0"/>
                <a:cs typeface="Times New Roman" charset="0"/>
              </a:rPr>
              <a:t>na comunicação da ciência</a:t>
            </a:r>
            <a:r>
              <a:rPr lang="pt-BR" sz="1800" dirty="0" smtClean="0">
                <a:latin typeface="Arial" charset="0"/>
                <a:cs typeface="Times New Roman" charset="0"/>
              </a:rPr>
              <a:t>. São Paulo, 2001. Dissertação (mestrado). </a:t>
            </a:r>
            <a:r>
              <a:rPr lang="pt-BR" sz="1800" dirty="0" smtClean="0">
                <a:latin typeface="Arial" charset="0"/>
                <a:cs typeface="Times New Roman" charset="0"/>
              </a:rPr>
              <a:t>Escola </a:t>
            </a:r>
            <a:r>
              <a:rPr lang="pt-BR" sz="1800" dirty="0" smtClean="0">
                <a:latin typeface="Arial" charset="0"/>
                <a:cs typeface="Times New Roman" charset="0"/>
              </a:rPr>
              <a:t>de Comunicação e Artes. Universidade de São Paulo. São Paulo: </a:t>
            </a:r>
            <a:r>
              <a:rPr lang="pt-BR" sz="1800" dirty="0" smtClean="0">
                <a:latin typeface="Arial" charset="0"/>
                <a:cs typeface="Times New Roman" charset="0"/>
              </a:rPr>
              <a:t>USP</a:t>
            </a:r>
            <a:r>
              <a:rPr lang="pt-BR" sz="1800" dirty="0" smtClean="0">
                <a:latin typeface="Arial" charset="0"/>
                <a:cs typeface="Times New Roman" charset="0"/>
              </a:rPr>
              <a:t>, 2001</a:t>
            </a:r>
            <a:r>
              <a:rPr lang="en-US" sz="1800" dirty="0" smtClean="0">
                <a:latin typeface="Arial" charset="0"/>
              </a:rPr>
              <a:t>.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en-US" sz="1800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1800" dirty="0" smtClean="0">
                <a:latin typeface="Arial" charset="0"/>
              </a:rPr>
              <a:t>CUNHA, Murilo Bastos </a:t>
            </a:r>
            <a:r>
              <a:rPr lang="pt-BR" sz="1800" dirty="0" err="1" smtClean="0">
                <a:latin typeface="Arial" charset="0"/>
              </a:rPr>
              <a:t>da.</a:t>
            </a:r>
            <a:r>
              <a:rPr lang="pt-BR" sz="1800" dirty="0" smtClean="0">
                <a:latin typeface="Arial" charset="0"/>
              </a:rPr>
              <a:t> </a:t>
            </a:r>
            <a:r>
              <a:rPr lang="pt-BR" sz="1800" b="1" dirty="0" smtClean="0">
                <a:latin typeface="Arial" charset="0"/>
              </a:rPr>
              <a:t>Para saber mais</a:t>
            </a:r>
            <a:r>
              <a:rPr lang="pt-BR" sz="1800" dirty="0" smtClean="0">
                <a:latin typeface="Arial" charset="0"/>
              </a:rPr>
              <a:t>: fontes de informação em ciência e tecnologia. Brasília: </a:t>
            </a:r>
            <a:r>
              <a:rPr lang="pt-BR" sz="1800" dirty="0" err="1" smtClean="0">
                <a:latin typeface="Arial" charset="0"/>
              </a:rPr>
              <a:t>Briquet</a:t>
            </a:r>
            <a:r>
              <a:rPr lang="pt-BR" sz="1800" dirty="0" smtClean="0">
                <a:latin typeface="Arial" charset="0"/>
              </a:rPr>
              <a:t> de Lemos, 2001.</a:t>
            </a:r>
          </a:p>
          <a:p>
            <a:pPr>
              <a:buClr>
                <a:schemeClr val="accent2"/>
              </a:buClr>
              <a:buSzPct val="75000"/>
              <a:buFont typeface="Wingdings" pitchFamily="2" charset="2"/>
              <a:buChar char="§"/>
            </a:pPr>
            <a:endParaRPr lang="en-US" sz="1800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1800" dirty="0" smtClean="0">
                <a:latin typeface="Arial" charset="0"/>
              </a:rPr>
              <a:t>FRANÇA, </a:t>
            </a:r>
            <a:r>
              <a:rPr lang="en-US" sz="1800" dirty="0" err="1" smtClean="0">
                <a:latin typeface="Arial" charset="0"/>
              </a:rPr>
              <a:t>Junia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 err="1" smtClean="0">
                <a:latin typeface="Arial" charset="0"/>
              </a:rPr>
              <a:t>Lessa</a:t>
            </a:r>
            <a:r>
              <a:rPr lang="en-US" sz="1800" dirty="0" smtClean="0">
                <a:latin typeface="Arial" charset="0"/>
              </a:rPr>
              <a:t>. </a:t>
            </a:r>
            <a:r>
              <a:rPr lang="en-US" sz="1800" b="1" dirty="0" smtClean="0">
                <a:latin typeface="Arial" charset="0"/>
              </a:rPr>
              <a:t>Manual </a:t>
            </a:r>
            <a:r>
              <a:rPr lang="en-US" sz="1800" b="1" dirty="0" err="1" smtClean="0">
                <a:latin typeface="Arial" charset="0"/>
              </a:rPr>
              <a:t>para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1800" b="1" dirty="0" err="1" smtClean="0">
                <a:latin typeface="Arial" charset="0"/>
              </a:rPr>
              <a:t>normalização</a:t>
            </a:r>
            <a:r>
              <a:rPr lang="en-US" sz="1800" b="1" dirty="0" smtClean="0">
                <a:latin typeface="Arial" charset="0"/>
              </a:rPr>
              <a:t> de </a:t>
            </a:r>
            <a:r>
              <a:rPr lang="en-US" sz="1800" b="1" dirty="0" err="1" smtClean="0">
                <a:latin typeface="Arial" charset="0"/>
              </a:rPr>
              <a:t>publicações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1800" b="1" dirty="0" err="1" smtClean="0">
                <a:latin typeface="Arial" charset="0"/>
              </a:rPr>
              <a:t>técnico-científicas</a:t>
            </a:r>
            <a:r>
              <a:rPr lang="en-US" sz="1800" dirty="0" smtClean="0">
                <a:latin typeface="Arial" charset="0"/>
              </a:rPr>
              <a:t>. 5.ed. Belo Horizonte: UFMG, 2001.</a:t>
            </a:r>
          </a:p>
          <a:p>
            <a:endParaRPr lang="pt-BR" sz="2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/>
              <a:t>Sugestão </a:t>
            </a:r>
            <a:r>
              <a:rPr lang="pt-BR" sz="4000" b="1" dirty="0" smtClean="0"/>
              <a:t>de consulta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dirty="0" smtClean="0">
                <a:hlinkClick r:id="rId2" action="ppaction://hlinkpres?slideindex=1&amp;slidetitle="/>
              </a:rPr>
              <a:t>http://</a:t>
            </a:r>
            <a:r>
              <a:rPr lang="pt-BR" dirty="0" smtClean="0">
                <a:hlinkClick r:id="rId2" action="ppaction://hlinkpres?slideindex=1&amp;slidetitle="/>
              </a:rPr>
              <a:t>citrus.uspnet.usp.br/sibi/produtos/imgs/Caderno_Estudos_9_PT_1.p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dirty="0" smtClean="0"/>
              <a:t>D</a:t>
            </a:r>
            <a:r>
              <a:rPr lang="pt-BR" sz="2400" dirty="0" smtClean="0"/>
              <a:t>iretrizes </a:t>
            </a:r>
            <a:r>
              <a:rPr lang="pt-BR" sz="2400" dirty="0" smtClean="0"/>
              <a:t>para apresentação de </a:t>
            </a:r>
            <a:r>
              <a:rPr lang="pt-BR" sz="2400" dirty="0" smtClean="0"/>
              <a:t>dissertações </a:t>
            </a:r>
            <a:r>
              <a:rPr lang="pt-BR" sz="2400" dirty="0" smtClean="0"/>
              <a:t>e teses da USP: </a:t>
            </a:r>
            <a:r>
              <a:rPr lang="pt-BR" sz="2400" dirty="0" smtClean="0"/>
              <a:t> documento </a:t>
            </a:r>
            <a:r>
              <a:rPr lang="pt-BR" sz="2400" dirty="0" smtClean="0"/>
              <a:t>eletrônico e </a:t>
            </a:r>
            <a:r>
              <a:rPr lang="pt-BR" sz="2400" dirty="0" smtClean="0"/>
              <a:t>impresso. Parte </a:t>
            </a:r>
            <a:r>
              <a:rPr lang="pt-BR" sz="2400" dirty="0" smtClean="0"/>
              <a:t>I (ABNT) </a:t>
            </a:r>
            <a:endParaRPr lang="pt-BR" sz="2400" dirty="0" smtClean="0"/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pt-BR" sz="2400" dirty="0" smtClean="0"/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/>
              <a:t>Publicação do Sistema </a:t>
            </a:r>
            <a:r>
              <a:rPr lang="pt-BR" sz="2400" dirty="0" smtClean="0"/>
              <a:t>Integrado de Bibliotecas da Universidade de São Paulo – </a:t>
            </a:r>
            <a:r>
              <a:rPr lang="pt-BR" sz="2400" dirty="0" smtClean="0"/>
              <a:t>SIBi/USP</a:t>
            </a:r>
            <a:endParaRPr lang="pt-B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>
                <a:latin typeface="Arial" charset="0"/>
              </a:rPr>
              <a:t>Publicação periódica científica impressa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400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“Se apresenta sob a forma de revista, boletim, anuário, etc., editada em fascículos com designação numérica e/ou cronológica, em intervalos pré-fixados (periodicidade), por tempo indeterminado, com a colaboração, em geral, de diversas pessoas, tratando de assuntos diversos, dentro de uma política editorial definida, e que é objeto de Número Internacional Normalizado (ISSN)”. ABNT- NBR 6022:2003</a:t>
            </a:r>
            <a:endParaRPr lang="pt-BR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/>
              <a:t>Créditos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b="1" dirty="0" smtClean="0">
                <a:latin typeface="Arial" charset="0"/>
              </a:rPr>
              <a:t>Elaborado por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b="1" dirty="0" smtClean="0">
                <a:latin typeface="Arial" charset="0"/>
              </a:rPr>
              <a:t>Margarida Maria de Sousa</a:t>
            </a:r>
            <a:endParaRPr lang="pt-BR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pt-BR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b="1" dirty="0" smtClean="0">
                <a:latin typeface="Arial" charset="0"/>
              </a:rPr>
              <a:t>Adaptado por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b="1" dirty="0" smtClean="0">
                <a:latin typeface="Arial" charset="0"/>
              </a:rPr>
              <a:t>Ivone Robles e Martha Vasconcellos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pt-BR" b="1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dirty="0" smtClean="0">
                <a:latin typeface="Arial" charset="0"/>
              </a:rPr>
              <a:t>Biblioteca FEA/USP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b="1" dirty="0" smtClean="0">
                <a:solidFill>
                  <a:schemeClr val="tx2"/>
                </a:solidFill>
                <a:latin typeface="Arial" charset="0"/>
              </a:rPr>
              <a:t>bibfea.atend@usp.br</a:t>
            </a:r>
            <a:endParaRPr lang="pt-BR" b="1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Artigo científico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>
              <a:latin typeface="Arial" charset="0"/>
            </a:endParaRPr>
          </a:p>
          <a:p>
            <a:pPr>
              <a:buNone/>
            </a:pPr>
            <a:endParaRPr lang="pt-BR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Arial" charset="0"/>
              </a:rPr>
              <a:t>Parte de uma publicação com autoria declarada, que apresenta e discute idéias, métodos, técnicas, processos e resultados nas diversas áreas do conhecimento.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Artigo de revisão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latin typeface="Arial" charset="0"/>
            </a:endParaRPr>
          </a:p>
          <a:p>
            <a:endParaRPr lang="pt-BR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Arial" charset="0"/>
              </a:rPr>
              <a:t>Parte de uma publicação que resume, analisa e discute informações já publicadas.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latin typeface="Arial" charset="0"/>
              </a:rPr>
              <a:t>Artigo original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>
              <a:latin typeface="Arial" charset="0"/>
            </a:endParaRPr>
          </a:p>
          <a:p>
            <a:pPr>
              <a:buNone/>
            </a:pPr>
            <a:endParaRPr lang="pt-BR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Arial" charset="0"/>
              </a:rPr>
              <a:t>Parte de uma publicação que apresenta temas ou abordagens originais (relatos de experiência de pesquisa, estudo de caso, etc.).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/>
              <a:t>Recomendação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400" dirty="0" smtClean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Arial" charset="0"/>
              </a:rPr>
              <a:t>Segundo França (2001, p.57):</a:t>
            </a:r>
          </a:p>
          <a:p>
            <a:pPr>
              <a:buNone/>
            </a:pPr>
            <a:endParaRPr lang="pt-BR" sz="2400" dirty="0" smtClean="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pt-BR" sz="2400" dirty="0" smtClean="0">
                <a:latin typeface="Arial" charset="0"/>
              </a:rPr>
              <a:t>     - para submeter um artigo à aprovação do Conselho Editorial de uma </a:t>
            </a:r>
            <a:r>
              <a:rPr lang="pt-BR" sz="2400" dirty="0" err="1" smtClean="0">
                <a:latin typeface="Arial" charset="0"/>
              </a:rPr>
              <a:t>revis</a:t>
            </a:r>
            <a:r>
              <a:rPr lang="en-US" sz="2400" dirty="0" smtClean="0">
                <a:latin typeface="Arial" charset="0"/>
              </a:rPr>
              <a:t>t</a:t>
            </a:r>
            <a:r>
              <a:rPr lang="pt-BR" sz="2400" dirty="0" smtClean="0">
                <a:latin typeface="Arial" charset="0"/>
              </a:rPr>
              <a:t>a, o autor deve tomar conhecimento das normas editoriais da revista e adotá-las;</a:t>
            </a:r>
            <a:br>
              <a:rPr lang="pt-BR" sz="2400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/>
            </a:r>
            <a:br>
              <a:rPr lang="pt-BR" sz="2400" dirty="0" smtClean="0">
                <a:latin typeface="Arial" charset="0"/>
              </a:rPr>
            </a:br>
            <a:r>
              <a:rPr lang="pt-BR" sz="2400" dirty="0" smtClean="0">
                <a:latin typeface="Arial" charset="0"/>
              </a:rPr>
              <a:t>- não se deve enviar, para publicação, artigo que já tenha sido editado ou aceito para publicação em outras revistas.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dirty="0" smtClean="0">
                <a:latin typeface="Arial" charset="0"/>
              </a:rPr>
              <a:t>Estrutura</a:t>
            </a:r>
            <a:endParaRPr lang="pt-BR" sz="40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226423">
  <a:themeElements>
    <a:clrScheme name="0122642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22642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2264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22642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22642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22642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22642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22642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22642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22642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22642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22642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22642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22642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Settings\Biblioteca\Configurações locais\Temp\01226423.pot</Template>
  <TotalTime>271</TotalTime>
  <Words>729</Words>
  <Application>Microsoft Office PowerPoint</Application>
  <PresentationFormat>Apresentação na tela (4:3)</PresentationFormat>
  <Paragraphs>157</Paragraphs>
  <Slides>40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1" baseType="lpstr">
      <vt:lpstr>01226423</vt:lpstr>
      <vt:lpstr>Artigos de periódicos Normalização </vt:lpstr>
      <vt:lpstr>Periódico</vt:lpstr>
      <vt:lpstr>Breve histórico</vt:lpstr>
      <vt:lpstr>Publicação periódica científica impressa</vt:lpstr>
      <vt:lpstr>Artigo científico</vt:lpstr>
      <vt:lpstr>Artigo de revisão</vt:lpstr>
      <vt:lpstr>Artigo original</vt:lpstr>
      <vt:lpstr>Recomendação</vt:lpstr>
      <vt:lpstr>Estrutura</vt:lpstr>
      <vt:lpstr>Elementos pré-textuais</vt:lpstr>
      <vt:lpstr>Elementos pré-textuais</vt:lpstr>
      <vt:lpstr>Elementos pré-textuais</vt:lpstr>
      <vt:lpstr>Elementos pré-textuais</vt:lpstr>
      <vt:lpstr>Elementos textuais</vt:lpstr>
      <vt:lpstr>Elementos textuais</vt:lpstr>
      <vt:lpstr>Elementos textuais</vt:lpstr>
      <vt:lpstr>Elementos textuais</vt:lpstr>
      <vt:lpstr>Elementos textuais</vt:lpstr>
      <vt:lpstr>Elementos pós-textuais</vt:lpstr>
      <vt:lpstr>Elementos pós-textuais</vt:lpstr>
      <vt:lpstr>Elementos pós-textuais</vt:lpstr>
      <vt:lpstr>Elementos pós-textuais</vt:lpstr>
      <vt:lpstr>Elementos pós-textuais</vt:lpstr>
      <vt:lpstr>Referências – NBR 6023</vt:lpstr>
      <vt:lpstr>Referências – NBR 6023</vt:lpstr>
      <vt:lpstr>Elementos pós-textuais</vt:lpstr>
      <vt:lpstr>Elementos pós-textuais</vt:lpstr>
      <vt:lpstr>Elementos pós-textuais</vt:lpstr>
      <vt:lpstr>Regras gerais</vt:lpstr>
      <vt:lpstr>Regras gerais</vt:lpstr>
      <vt:lpstr>Regras gerais</vt:lpstr>
      <vt:lpstr>Citações – NBR 10520</vt:lpstr>
      <vt:lpstr>Regras gerais</vt:lpstr>
      <vt:lpstr>Regras gerais</vt:lpstr>
      <vt:lpstr>Regras gerais</vt:lpstr>
      <vt:lpstr>Regras gerais</vt:lpstr>
      <vt:lpstr>Regras gerais</vt:lpstr>
      <vt:lpstr>Referências</vt:lpstr>
      <vt:lpstr>Sugestão de consulta</vt:lpstr>
      <vt:lpstr>Créditos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Biblioteca</dc:creator>
  <cp:lastModifiedBy>Ivone</cp:lastModifiedBy>
  <cp:revision>30</cp:revision>
  <dcterms:created xsi:type="dcterms:W3CDTF">2007-12-19T17:53:32Z</dcterms:created>
  <dcterms:modified xsi:type="dcterms:W3CDTF">2010-10-19T20:19:33Z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TC012264231046</vt:lpwstr>
  </property>
</Properties>
</file>