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75" r:id="rId4"/>
    <p:sldId id="276" r:id="rId5"/>
    <p:sldId id="259" r:id="rId6"/>
    <p:sldId id="260" r:id="rId7"/>
    <p:sldId id="258" r:id="rId8"/>
    <p:sldId id="278" r:id="rId9"/>
    <p:sldId id="261" r:id="rId10"/>
    <p:sldId id="262" r:id="rId11"/>
    <p:sldId id="267" r:id="rId12"/>
    <p:sldId id="266" r:id="rId13"/>
    <p:sldId id="268" r:id="rId14"/>
    <p:sldId id="273" r:id="rId15"/>
    <p:sldId id="263" r:id="rId16"/>
    <p:sldId id="264" r:id="rId17"/>
    <p:sldId id="270" r:id="rId18"/>
    <p:sldId id="277" r:id="rId19"/>
    <p:sldId id="272"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Estilo Escuro 1 - Ênfase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7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0A135EEC-BF41-46B5-8765-1CDF21B0BB14}" type="datetimeFigureOut">
              <a:rPr lang="en-US" smtClean="0"/>
              <a:pPr/>
              <a:t>11/4/2011</a:t>
            </a:fld>
            <a:endParaRPr lang="en-US"/>
          </a:p>
        </p:txBody>
      </p:sp>
      <p:sp>
        <p:nvSpPr>
          <p:cNvPr id="17" name="Espaço Reservado para Rodapé 16"/>
          <p:cNvSpPr>
            <a:spLocks noGrp="1"/>
          </p:cNvSpPr>
          <p:nvPr>
            <p:ph type="ftr" sz="quarter" idx="11"/>
          </p:nvPr>
        </p:nvSpPr>
        <p:spPr>
          <a:xfrm>
            <a:off x="5410200" y="4205288"/>
            <a:ext cx="1295400" cy="457200"/>
          </a:xfrm>
        </p:spPr>
        <p:txBody>
          <a:bodyPr/>
          <a:lstStyle/>
          <a:p>
            <a:endParaRPr lang="en-US"/>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C1DD883-E08F-49F5-9EBE-03E1E3F277A0}"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A135EEC-BF41-46B5-8765-1CDF21B0BB14}" type="datetimeFigureOut">
              <a:rPr lang="en-US" smtClean="0"/>
              <a:pPr/>
              <a:t>11/4/2011</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A135EEC-BF41-46B5-8765-1CDF21B0BB14}" type="datetimeFigureOut">
              <a:rPr lang="en-US" smtClean="0"/>
              <a:pPr/>
              <a:t>11/4/2011</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A135EEC-BF41-46B5-8765-1CDF21B0BB14}" type="datetimeFigureOut">
              <a:rPr lang="en-US" smtClean="0"/>
              <a:pPr/>
              <a:t>11/4/2011</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0A135EEC-BF41-46B5-8765-1CDF21B0BB14}" type="datetimeFigureOut">
              <a:rPr lang="en-US" smtClean="0"/>
              <a:pPr/>
              <a:t>11/4/2011</a:t>
            </a:fld>
            <a:endParaRPr lang="en-US"/>
          </a:p>
        </p:txBody>
      </p:sp>
      <p:sp>
        <p:nvSpPr>
          <p:cNvPr id="5" name="Espaço Reservado para Rodapé 4"/>
          <p:cNvSpPr>
            <a:spLocks noGrp="1"/>
          </p:cNvSpPr>
          <p:nvPr>
            <p:ph type="ftr" sz="quarter" idx="11"/>
          </p:nvPr>
        </p:nvSpPr>
        <p:spPr/>
        <p:txBody>
          <a:bodyPr/>
          <a:lstStyle/>
          <a:p>
            <a:endParaRPr lang="en-US"/>
          </a:p>
        </p:txBody>
      </p:sp>
      <p:sp>
        <p:nvSpPr>
          <p:cNvPr id="6" name="Espaço Reservado para Número de Slide 5"/>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A135EEC-BF41-46B5-8765-1CDF21B0BB14}" type="datetimeFigureOut">
              <a:rPr lang="en-US" smtClean="0"/>
              <a:pPr/>
              <a:t>11/4/2011</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0A135EEC-BF41-46B5-8765-1CDF21B0BB14}" type="datetimeFigureOut">
              <a:rPr lang="en-US" smtClean="0"/>
              <a:pPr/>
              <a:t>11/4/2011</a:t>
            </a:fld>
            <a:endParaRPr lang="en-US"/>
          </a:p>
        </p:txBody>
      </p:sp>
      <p:sp>
        <p:nvSpPr>
          <p:cNvPr id="27" name="Espaço Reservado para Número de Slide 26"/>
          <p:cNvSpPr>
            <a:spLocks noGrp="1"/>
          </p:cNvSpPr>
          <p:nvPr>
            <p:ph type="sldNum" sz="quarter" idx="11"/>
          </p:nvPr>
        </p:nvSpPr>
        <p:spPr/>
        <p:txBody>
          <a:bodyPr rtlCol="0"/>
          <a:lstStyle/>
          <a:p>
            <a:fld id="{8C1DD883-E08F-49F5-9EBE-03E1E3F277A0}" type="slidenum">
              <a:rPr lang="en-US" smtClean="0"/>
              <a:pPr/>
              <a:t>‹nº›</a:t>
            </a:fld>
            <a:endParaRPr lang="en-US"/>
          </a:p>
        </p:txBody>
      </p:sp>
      <p:sp>
        <p:nvSpPr>
          <p:cNvPr id="28" name="Espaço Reservado para Rodapé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0A135EEC-BF41-46B5-8765-1CDF21B0BB14}" type="datetimeFigureOut">
              <a:rPr lang="en-US" smtClean="0"/>
              <a:pPr/>
              <a:t>11/4/2011</a:t>
            </a:fld>
            <a:endParaRPr lang="en-US"/>
          </a:p>
        </p:txBody>
      </p:sp>
      <p:sp>
        <p:nvSpPr>
          <p:cNvPr id="4" name="Espaço Reservado para Rodapé 3"/>
          <p:cNvSpPr>
            <a:spLocks noGrp="1"/>
          </p:cNvSpPr>
          <p:nvPr>
            <p:ph type="ftr" sz="quarter" idx="11"/>
          </p:nvPr>
        </p:nvSpPr>
        <p:spPr>
          <a:xfrm>
            <a:off x="5257800" y="612648"/>
            <a:ext cx="1325880" cy="457200"/>
          </a:xfrm>
        </p:spPr>
        <p:txBody>
          <a:bodyPr/>
          <a:lstStyle/>
          <a:p>
            <a:endParaRPr lang="en-US"/>
          </a:p>
        </p:txBody>
      </p:sp>
      <p:sp>
        <p:nvSpPr>
          <p:cNvPr id="5" name="Espaço Reservado para Número de Slide 4"/>
          <p:cNvSpPr>
            <a:spLocks noGrp="1"/>
          </p:cNvSpPr>
          <p:nvPr>
            <p:ph type="sldNum" sz="quarter" idx="12"/>
          </p:nvPr>
        </p:nvSpPr>
        <p:spPr>
          <a:xfrm>
            <a:off x="8174736" y="2272"/>
            <a:ext cx="762000" cy="365760"/>
          </a:xfrm>
        </p:spPr>
        <p:txBody>
          <a:bodyPr/>
          <a:lstStyle/>
          <a:p>
            <a:fld id="{8C1DD883-E08F-49F5-9EBE-03E1E3F277A0}"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A135EEC-BF41-46B5-8765-1CDF21B0BB14}" type="datetimeFigureOut">
              <a:rPr lang="en-US" smtClean="0"/>
              <a:pPr/>
              <a:t>11/4/2011</a:t>
            </a:fld>
            <a:endParaRPr lang="en-US"/>
          </a:p>
        </p:txBody>
      </p:sp>
      <p:sp>
        <p:nvSpPr>
          <p:cNvPr id="3" name="Espaço Reservado para Rodapé 2"/>
          <p:cNvSpPr>
            <a:spLocks noGrp="1"/>
          </p:cNvSpPr>
          <p:nvPr>
            <p:ph type="ftr" sz="quarter" idx="11"/>
          </p:nvPr>
        </p:nvSpPr>
        <p:spPr/>
        <p:txBody>
          <a:bodyPr/>
          <a:lstStyle/>
          <a:p>
            <a:endParaRPr lang="en-US"/>
          </a:p>
        </p:txBody>
      </p:sp>
      <p:sp>
        <p:nvSpPr>
          <p:cNvPr id="4" name="Espaço Reservado para Número de Slide 3"/>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A135EEC-BF41-46B5-8765-1CDF21B0BB14}" type="datetimeFigureOut">
              <a:rPr lang="en-US" smtClean="0"/>
              <a:pPr/>
              <a:t>11/4/2011</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0A135EEC-BF41-46B5-8765-1CDF21B0BB14}" type="datetimeFigureOut">
              <a:rPr lang="en-US" smtClean="0"/>
              <a:pPr/>
              <a:t>11/4/2011</a:t>
            </a:fld>
            <a:endParaRPr lang="en-US"/>
          </a:p>
        </p:txBody>
      </p:sp>
      <p:sp>
        <p:nvSpPr>
          <p:cNvPr id="6" name="Espaço Reservado para Rodapé 5"/>
          <p:cNvSpPr>
            <a:spLocks noGrp="1"/>
          </p:cNvSpPr>
          <p:nvPr>
            <p:ph type="ftr" sz="quarter" idx="11"/>
          </p:nvPr>
        </p:nvSpPr>
        <p:spPr/>
        <p:txBody>
          <a:bodyPr/>
          <a:lstStyle/>
          <a:p>
            <a:endParaRPr lang="en-US"/>
          </a:p>
        </p:txBody>
      </p:sp>
      <p:sp>
        <p:nvSpPr>
          <p:cNvPr id="7" name="Espaço Reservado para Número de Slide 6"/>
          <p:cNvSpPr>
            <a:spLocks noGrp="1"/>
          </p:cNvSpPr>
          <p:nvPr>
            <p:ph type="sldNum" sz="quarter" idx="12"/>
          </p:nvPr>
        </p:nvSpPr>
        <p:spPr/>
        <p:txBody>
          <a:bodyPr/>
          <a:lstStyle/>
          <a:p>
            <a:fld id="{8C1DD883-E08F-49F5-9EBE-03E1E3F277A0}"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A135EEC-BF41-46B5-8765-1CDF21B0BB14}" type="datetimeFigureOut">
              <a:rPr lang="en-US" smtClean="0"/>
              <a:pPr/>
              <a:t>11/4/2011</a:t>
            </a:fld>
            <a:endParaRPr lang="en-US"/>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C1DD883-E08F-49F5-9EBE-03E1E3F277A0}"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pps.webofknowledge.com/WOS_GeneralSearch_input.do?product=WOS&amp;search_mode=GeneralSearch&amp;SID=1FmeBFjDMPJn64cLdn1&amp;preferencesSaved=" TargetMode="External"/><Relationship Id="rId2" Type="http://schemas.openxmlformats.org/officeDocument/2006/relationships/hyperlink" Target="http://www.scopus.com/home.url" TargetMode="External"/><Relationship Id="rId1" Type="http://schemas.openxmlformats.org/officeDocument/2006/relationships/slideLayout" Target="../slideLayouts/slideLayout2.xml"/><Relationship Id="rId4" Type="http://schemas.openxmlformats.org/officeDocument/2006/relationships/hyperlink" Target="http://www.scielo.org/php/index.ph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7200" y="1628801"/>
            <a:ext cx="8458200" cy="2243112"/>
          </a:xfrm>
        </p:spPr>
        <p:txBody>
          <a:bodyPr>
            <a:normAutofit/>
          </a:bodyPr>
          <a:lstStyle/>
          <a:p>
            <a:r>
              <a:rPr lang="en-US" sz="3600" dirty="0"/>
              <a:t>SEMINÁRIO </a:t>
            </a:r>
            <a:r>
              <a:rPr lang="en-US" sz="3600" dirty="0" smtClean="0"/>
              <a:t>4:</a:t>
            </a:r>
            <a:br>
              <a:rPr lang="en-US" sz="3600" dirty="0" smtClean="0"/>
            </a:br>
            <a:r>
              <a:rPr lang="en-US" sz="3600" dirty="0" smtClean="0"/>
              <a:t>MODALIDADES </a:t>
            </a:r>
            <a:r>
              <a:rPr lang="en-US" sz="3600" dirty="0"/>
              <a:t>DIDÁTICAS</a:t>
            </a:r>
            <a:br>
              <a:rPr lang="en-US" sz="3600" dirty="0"/>
            </a:br>
            <a:endParaRPr lang="en-US" sz="3600" dirty="0"/>
          </a:p>
        </p:txBody>
      </p:sp>
      <p:sp>
        <p:nvSpPr>
          <p:cNvPr id="3" name="Subtítulo 2"/>
          <p:cNvSpPr>
            <a:spLocks noGrp="1"/>
          </p:cNvSpPr>
          <p:nvPr>
            <p:ph type="subTitle" idx="1"/>
          </p:nvPr>
        </p:nvSpPr>
        <p:spPr>
          <a:xfrm>
            <a:off x="457200" y="3908648"/>
            <a:ext cx="4953000" cy="1752600"/>
          </a:xfrm>
        </p:spPr>
        <p:txBody>
          <a:bodyPr>
            <a:normAutofit/>
          </a:bodyPr>
          <a:lstStyle/>
          <a:p>
            <a:r>
              <a:rPr lang="pt-BR" sz="1600" dirty="0" smtClean="0"/>
              <a:t>METODOLOGIA </a:t>
            </a:r>
            <a:r>
              <a:rPr lang="pt-BR" sz="1600" dirty="0"/>
              <a:t>DE ENSINO NA CONTABILIDADE</a:t>
            </a:r>
          </a:p>
          <a:p>
            <a:r>
              <a:rPr lang="pt-BR" sz="1600" dirty="0"/>
              <a:t/>
            </a:r>
            <a:br>
              <a:rPr lang="pt-BR" sz="1600" dirty="0"/>
            </a:br>
            <a:r>
              <a:rPr lang="pt-BR" sz="1600" dirty="0"/>
              <a:t>PROF. DRA.  SILVIA PEREIRA CASA </a:t>
            </a:r>
            <a:r>
              <a:rPr lang="pt-BR" sz="1600" dirty="0" smtClean="0"/>
              <a:t>NOVA</a:t>
            </a:r>
          </a:p>
          <a:p>
            <a:endParaRPr lang="pt-BR" sz="1600" dirty="0"/>
          </a:p>
          <a:p>
            <a:r>
              <a:rPr lang="pt-BR" sz="1600" dirty="0" smtClean="0"/>
              <a:t>Aluno: Eugênio José Silva </a:t>
            </a:r>
            <a:r>
              <a:rPr lang="pt-BR" sz="1600" dirty="0" err="1" smtClean="0"/>
              <a:t>Bitti</a:t>
            </a:r>
            <a:endParaRPr lang="pt-BR" sz="1600" dirty="0"/>
          </a:p>
          <a:p>
            <a:endParaRPr lang="en-US" sz="1600" dirty="0"/>
          </a:p>
        </p:txBody>
      </p:sp>
    </p:spTree>
    <p:extLst>
      <p:ext uri="{BB962C8B-B14F-4D97-AF65-F5344CB8AC3E}">
        <p14:creationId xmlns:p14="http://schemas.microsoft.com/office/powerpoint/2010/main" xmlns="" val="369421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Aprendizagem cooperativa...</a:t>
            </a:r>
            <a:endParaRPr lang="pt-BR" dirty="0"/>
          </a:p>
        </p:txBody>
      </p:sp>
      <p:sp>
        <p:nvSpPr>
          <p:cNvPr id="3" name="Espaço Reservado para Conteúdo 2"/>
          <p:cNvSpPr>
            <a:spLocks noGrp="1"/>
          </p:cNvSpPr>
          <p:nvPr>
            <p:ph idx="1"/>
          </p:nvPr>
        </p:nvSpPr>
        <p:spPr/>
        <p:txBody>
          <a:bodyPr vert="horz">
            <a:normAutofit/>
          </a:bodyPr>
          <a:lstStyle/>
          <a:p>
            <a:pPr algn="just"/>
            <a:r>
              <a:rPr lang="pt-BR" dirty="0" smtClean="0"/>
              <a:t> Baseado no maior </a:t>
            </a:r>
            <a:r>
              <a:rPr lang="pt-BR" i="1" dirty="0" err="1" smtClean="0"/>
              <a:t>payoff</a:t>
            </a:r>
            <a:r>
              <a:rPr lang="pt-BR" dirty="0" smtClean="0"/>
              <a:t> esperado do comportamento cooperativo.</a:t>
            </a:r>
          </a:p>
          <a:p>
            <a:pPr algn="just"/>
            <a:endParaRPr lang="pt-BR" dirty="0" smtClean="0"/>
          </a:p>
          <a:p>
            <a:pPr algn="just"/>
            <a:r>
              <a:rPr lang="pt-BR" dirty="0" smtClean="0"/>
              <a:t>Ainda em ambiente acadêmico, indivíduos são familiarizados com o trabalho em equipe, a lidar com diferentes pontos de vista, linguagem, habilidades, etc.</a:t>
            </a:r>
          </a:p>
          <a:p>
            <a:pPr lvl="1" algn="just"/>
            <a:endParaRPr lang="pt-BR" dirty="0"/>
          </a:p>
        </p:txBody>
      </p:sp>
    </p:spTree>
    <p:extLst>
      <p:ext uri="{BB962C8B-B14F-4D97-AF65-F5344CB8AC3E}">
        <p14:creationId xmlns:p14="http://schemas.microsoft.com/office/powerpoint/2010/main" xmlns="" val="2681601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err="1" smtClean="0"/>
              <a:t>Once</a:t>
            </a:r>
            <a:r>
              <a:rPr lang="pt-BR" dirty="0" smtClean="0"/>
              <a:t> </a:t>
            </a:r>
            <a:r>
              <a:rPr lang="pt-BR" dirty="0" err="1" smtClean="0"/>
              <a:t>upon</a:t>
            </a:r>
            <a:r>
              <a:rPr lang="pt-BR" dirty="0" smtClean="0"/>
              <a:t> a time...</a:t>
            </a:r>
            <a:endParaRPr lang="pt-BR" dirty="0"/>
          </a:p>
        </p:txBody>
      </p:sp>
      <p:sp>
        <p:nvSpPr>
          <p:cNvPr id="3" name="Espaço Reservado para Conteúdo 2"/>
          <p:cNvSpPr>
            <a:spLocks noGrp="1"/>
          </p:cNvSpPr>
          <p:nvPr>
            <p:ph idx="1"/>
          </p:nvPr>
        </p:nvSpPr>
        <p:spPr>
          <a:xfrm>
            <a:off x="457200" y="1484784"/>
            <a:ext cx="8229600" cy="4608512"/>
          </a:xfrm>
        </p:spPr>
        <p:txBody>
          <a:bodyPr vert="horz">
            <a:noAutofit/>
          </a:bodyPr>
          <a:lstStyle/>
          <a:p>
            <a:pPr marL="109728" indent="0" algn="just">
              <a:buNone/>
            </a:pPr>
            <a:r>
              <a:rPr lang="pt-BR" sz="1400" dirty="0" smtClean="0">
                <a:latin typeface="+mj-lt"/>
              </a:rPr>
              <a:t>Ocorrido </a:t>
            </a:r>
            <a:r>
              <a:rPr lang="pt-BR" sz="1400" dirty="0">
                <a:latin typeface="+mj-lt"/>
              </a:rPr>
              <a:t>em </a:t>
            </a:r>
            <a:r>
              <a:rPr lang="pt-BR" sz="1400" dirty="0" smtClean="0">
                <a:latin typeface="+mj-lt"/>
              </a:rPr>
              <a:t>1931... Mais </a:t>
            </a:r>
            <a:r>
              <a:rPr lang="pt-BR" sz="1400" dirty="0">
                <a:latin typeface="+mj-lt"/>
              </a:rPr>
              <a:t>didático, </a:t>
            </a:r>
            <a:r>
              <a:rPr lang="pt-BR" sz="1400" dirty="0" smtClean="0">
                <a:latin typeface="+mj-lt"/>
              </a:rPr>
              <a:t>impossível!!!</a:t>
            </a:r>
            <a:endParaRPr lang="pt-BR" sz="1400" dirty="0">
              <a:latin typeface="+mj-lt"/>
            </a:endParaRPr>
          </a:p>
          <a:p>
            <a:pPr marL="109728" indent="0" algn="just">
              <a:buNone/>
            </a:pPr>
            <a:r>
              <a:rPr lang="pt-BR" sz="1400" dirty="0">
                <a:latin typeface="+mj-lt"/>
              </a:rPr>
              <a:t>------------------------------------  </a:t>
            </a:r>
          </a:p>
          <a:p>
            <a:pPr marL="109728" indent="0" algn="just">
              <a:spcBef>
                <a:spcPts val="600"/>
              </a:spcBef>
              <a:spcAft>
                <a:spcPts val="600"/>
              </a:spcAft>
              <a:buNone/>
            </a:pPr>
            <a:r>
              <a:rPr lang="pt-BR" sz="1400" dirty="0" smtClean="0">
                <a:latin typeface="+mj-lt"/>
              </a:rPr>
              <a:t>Um </a:t>
            </a:r>
            <a:r>
              <a:rPr lang="pt-BR" sz="1400" dirty="0">
                <a:latin typeface="+mj-lt"/>
              </a:rPr>
              <a:t>professor de economia na Universidade Texas Tech disse que ele nunca reprovou um só aluno antes, mas tinha, uma vez, reprovado uma classe inteira.</a:t>
            </a:r>
          </a:p>
          <a:p>
            <a:pPr marL="109728" indent="0" algn="just">
              <a:spcBef>
                <a:spcPts val="600"/>
              </a:spcBef>
              <a:spcAft>
                <a:spcPts val="600"/>
              </a:spcAft>
              <a:buNone/>
            </a:pPr>
            <a:r>
              <a:rPr lang="pt-BR" sz="1400" dirty="0" smtClean="0">
                <a:latin typeface="+mj-lt"/>
              </a:rPr>
              <a:t>Esta </a:t>
            </a:r>
            <a:r>
              <a:rPr lang="pt-BR" sz="1400" dirty="0">
                <a:latin typeface="+mj-lt"/>
              </a:rPr>
              <a:t>classe em particular tinha insistido que o socialismo realmente funcionava: ninguém seria pobre e ninguém seria rico, tudo seria igualitário e 'justo</a:t>
            </a:r>
            <a:r>
              <a:rPr lang="pt-BR" sz="1400" dirty="0" smtClean="0">
                <a:latin typeface="+mj-lt"/>
              </a:rPr>
              <a:t>'.</a:t>
            </a:r>
          </a:p>
          <a:p>
            <a:pPr marL="109728" indent="0" algn="just">
              <a:spcBef>
                <a:spcPts val="600"/>
              </a:spcBef>
              <a:spcAft>
                <a:spcPts val="600"/>
              </a:spcAft>
              <a:buNone/>
            </a:pPr>
            <a:r>
              <a:rPr lang="pt-BR" sz="1400" dirty="0" smtClean="0">
                <a:latin typeface="+mj-lt"/>
              </a:rPr>
              <a:t>O </a:t>
            </a:r>
            <a:r>
              <a:rPr lang="pt-BR" sz="1400" dirty="0">
                <a:latin typeface="+mj-lt"/>
              </a:rPr>
              <a:t>professor então disse, "Ok, vamos fazer um experimento socialista nesta classe. Ao invés de dinheiro, usaremos suas notas nas provas."</a:t>
            </a:r>
          </a:p>
          <a:p>
            <a:pPr marL="109728" indent="0" algn="just">
              <a:spcBef>
                <a:spcPts val="600"/>
              </a:spcBef>
              <a:spcAft>
                <a:spcPts val="600"/>
              </a:spcAft>
              <a:buNone/>
            </a:pPr>
            <a:r>
              <a:rPr lang="pt-BR" sz="1400" dirty="0" smtClean="0">
                <a:latin typeface="+mj-lt"/>
              </a:rPr>
              <a:t>Todas </a:t>
            </a:r>
            <a:r>
              <a:rPr lang="pt-BR" sz="1400" dirty="0">
                <a:latin typeface="+mj-lt"/>
              </a:rPr>
              <a:t>as notas seriam concedidas com base na média da classe, e portanto seriam 'justas. ' Isso quis dizer que todos receberiam as mesmas notas, o que significou que ninguém seria reprovado. Isso também quis dizer, claro, que ninguém receberia um "A"...</a:t>
            </a:r>
          </a:p>
          <a:p>
            <a:pPr marL="109728" indent="0" algn="just">
              <a:spcBef>
                <a:spcPts val="600"/>
              </a:spcBef>
              <a:spcAft>
                <a:spcPts val="600"/>
              </a:spcAft>
              <a:buNone/>
            </a:pPr>
            <a:r>
              <a:rPr lang="pt-BR" sz="1400" dirty="0" smtClean="0">
                <a:latin typeface="+mj-lt"/>
              </a:rPr>
              <a:t>Depois </a:t>
            </a:r>
            <a:r>
              <a:rPr lang="pt-BR" sz="1400" dirty="0">
                <a:latin typeface="+mj-lt"/>
              </a:rPr>
              <a:t>que a média das primeiras provas foi tirada, todos receberam "B". Quem estudou com dedicação ficou indignado, mas os alunos que não se esforçaram ficaram muito felizes com o resultado.</a:t>
            </a:r>
          </a:p>
          <a:p>
            <a:pPr marL="109728" indent="0" algn="just">
              <a:spcBef>
                <a:spcPts val="600"/>
              </a:spcBef>
              <a:spcAft>
                <a:spcPts val="600"/>
              </a:spcAft>
              <a:buNone/>
            </a:pPr>
            <a:r>
              <a:rPr lang="pt-BR" sz="1400" dirty="0" smtClean="0">
                <a:latin typeface="+mj-lt"/>
              </a:rPr>
              <a:t>Quando </a:t>
            </a:r>
            <a:r>
              <a:rPr lang="pt-BR" sz="1400" dirty="0">
                <a:latin typeface="+mj-lt"/>
              </a:rPr>
              <a:t>a segunda prova foi aplicada, os preguiçosos estudaram ainda menos - eles esperavam tirar notas boas de qualquer forma. Aqueles que tinham estudado bastante no início resolveram que eles também se aproveitariam do trem da alegria das notas</a:t>
            </a:r>
            <a:r>
              <a:rPr lang="pt-BR" sz="1400" dirty="0" smtClean="0">
                <a:latin typeface="+mj-lt"/>
              </a:rPr>
              <a:t>. </a:t>
            </a:r>
            <a:endParaRPr lang="pt-BR" sz="1400" dirty="0">
              <a:latin typeface="+mj-lt"/>
            </a:endParaRPr>
          </a:p>
        </p:txBody>
      </p:sp>
    </p:spTree>
    <p:extLst>
      <p:ext uri="{BB962C8B-B14F-4D97-AF65-F5344CB8AC3E}">
        <p14:creationId xmlns:p14="http://schemas.microsoft.com/office/powerpoint/2010/main" xmlns="" val="2780265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err="1" smtClean="0"/>
              <a:t>Once</a:t>
            </a:r>
            <a:r>
              <a:rPr lang="pt-BR" dirty="0" smtClean="0"/>
              <a:t> </a:t>
            </a:r>
            <a:r>
              <a:rPr lang="pt-BR" dirty="0" err="1" smtClean="0"/>
              <a:t>upon</a:t>
            </a:r>
            <a:r>
              <a:rPr lang="pt-BR" dirty="0" smtClean="0"/>
              <a:t> a time...</a:t>
            </a:r>
            <a:endParaRPr lang="pt-BR" dirty="0"/>
          </a:p>
        </p:txBody>
      </p:sp>
      <p:sp>
        <p:nvSpPr>
          <p:cNvPr id="3" name="Espaço Reservado para Conteúdo 2"/>
          <p:cNvSpPr>
            <a:spLocks noGrp="1"/>
          </p:cNvSpPr>
          <p:nvPr>
            <p:ph idx="1"/>
          </p:nvPr>
        </p:nvSpPr>
        <p:spPr>
          <a:xfrm>
            <a:off x="457200" y="1484784"/>
            <a:ext cx="8229600" cy="5089752"/>
          </a:xfrm>
        </p:spPr>
        <p:txBody>
          <a:bodyPr vert="horz">
            <a:noAutofit/>
          </a:bodyPr>
          <a:lstStyle/>
          <a:p>
            <a:pPr marL="109728" indent="0" algn="just">
              <a:buNone/>
            </a:pPr>
            <a:endParaRPr lang="pt-BR" sz="1400" dirty="0">
              <a:latin typeface="+mj-lt"/>
            </a:endParaRPr>
          </a:p>
          <a:p>
            <a:pPr marL="109728" indent="0" algn="just">
              <a:spcBef>
                <a:spcPts val="600"/>
              </a:spcBef>
              <a:spcAft>
                <a:spcPts val="600"/>
              </a:spcAft>
              <a:buNone/>
            </a:pPr>
            <a:r>
              <a:rPr lang="pt-BR" sz="1400" dirty="0" smtClean="0">
                <a:latin typeface="+mj-lt"/>
              </a:rPr>
              <a:t>Portanto</a:t>
            </a:r>
            <a:r>
              <a:rPr lang="pt-BR" sz="1400" dirty="0">
                <a:latin typeface="+mj-lt"/>
              </a:rPr>
              <a:t>, agindo contra suas tendências, eles copiaram os hábitos dos preguiçosos. Como um resultado, a segunda média das provas foi "D".</a:t>
            </a:r>
          </a:p>
          <a:p>
            <a:pPr marL="109728" indent="0" algn="just">
              <a:spcBef>
                <a:spcPts val="600"/>
              </a:spcBef>
              <a:spcAft>
                <a:spcPts val="600"/>
              </a:spcAft>
              <a:buNone/>
            </a:pPr>
            <a:r>
              <a:rPr lang="pt-BR" sz="1400" dirty="0" smtClean="0">
                <a:latin typeface="+mj-lt"/>
              </a:rPr>
              <a:t>Ninguém </a:t>
            </a:r>
            <a:r>
              <a:rPr lang="pt-BR" sz="1400" dirty="0">
                <a:latin typeface="+mj-lt"/>
              </a:rPr>
              <a:t>gostou.</a:t>
            </a:r>
          </a:p>
          <a:p>
            <a:pPr marL="109728" indent="0" algn="just">
              <a:spcBef>
                <a:spcPts val="600"/>
              </a:spcBef>
              <a:spcAft>
                <a:spcPts val="600"/>
              </a:spcAft>
              <a:buNone/>
            </a:pPr>
            <a:r>
              <a:rPr lang="pt-BR" sz="1400" dirty="0" smtClean="0">
                <a:latin typeface="+mj-lt"/>
              </a:rPr>
              <a:t>Depois </a:t>
            </a:r>
            <a:r>
              <a:rPr lang="pt-BR" sz="1400" dirty="0">
                <a:latin typeface="+mj-lt"/>
              </a:rPr>
              <a:t>da terceira prova, a média geral foi um "F".</a:t>
            </a:r>
          </a:p>
          <a:p>
            <a:pPr marL="109728" indent="0" algn="just">
              <a:spcBef>
                <a:spcPts val="600"/>
              </a:spcBef>
              <a:spcAft>
                <a:spcPts val="600"/>
              </a:spcAft>
              <a:buNone/>
            </a:pPr>
            <a:r>
              <a:rPr lang="pt-BR" sz="1400" dirty="0" smtClean="0">
                <a:latin typeface="+mj-lt"/>
              </a:rPr>
              <a:t>As </a:t>
            </a:r>
            <a:r>
              <a:rPr lang="pt-BR" sz="1400" dirty="0">
                <a:latin typeface="+mj-lt"/>
              </a:rPr>
              <a:t>notas não voltaram a patamares mais altos mas as desavenças entre os alunos, buscas por culpados e palavrões passaram a fazer parte da atmosfera das aulas daquela classe.</a:t>
            </a:r>
          </a:p>
          <a:p>
            <a:pPr marL="109728" indent="0" algn="just">
              <a:spcBef>
                <a:spcPts val="600"/>
              </a:spcBef>
              <a:spcAft>
                <a:spcPts val="600"/>
              </a:spcAft>
              <a:buNone/>
            </a:pPr>
            <a:r>
              <a:rPr lang="pt-BR" sz="1400" dirty="0" smtClean="0">
                <a:latin typeface="+mj-lt"/>
              </a:rPr>
              <a:t>A </a:t>
            </a:r>
            <a:r>
              <a:rPr lang="pt-BR" sz="1400" dirty="0">
                <a:latin typeface="+mj-lt"/>
              </a:rPr>
              <a:t>busca por 'justiça' dos alunos tinha sido a principal causa das reclamações, inimizades e senso de injustiça que passaram a fazer parte daquela turma.</a:t>
            </a:r>
          </a:p>
          <a:p>
            <a:pPr marL="109728" indent="0" algn="just">
              <a:spcBef>
                <a:spcPts val="600"/>
              </a:spcBef>
              <a:spcAft>
                <a:spcPts val="600"/>
              </a:spcAft>
              <a:buNone/>
            </a:pPr>
            <a:r>
              <a:rPr lang="pt-BR" sz="1400" dirty="0" smtClean="0">
                <a:latin typeface="+mj-lt"/>
              </a:rPr>
              <a:t>No </a:t>
            </a:r>
            <a:r>
              <a:rPr lang="pt-BR" sz="1400" dirty="0">
                <a:latin typeface="+mj-lt"/>
              </a:rPr>
              <a:t>final das contas, ninguém queria mais estudar para beneficiar o resto da sala. Portanto, todos os alunos repetiram o ano... Para total surpresa deles.</a:t>
            </a:r>
          </a:p>
          <a:p>
            <a:pPr marL="109728" indent="0" algn="just">
              <a:spcBef>
                <a:spcPts val="600"/>
              </a:spcBef>
              <a:spcAft>
                <a:spcPts val="600"/>
              </a:spcAft>
              <a:buNone/>
            </a:pPr>
            <a:r>
              <a:rPr lang="pt-BR" sz="1400" dirty="0" smtClean="0">
                <a:latin typeface="+mj-lt"/>
              </a:rPr>
              <a:t>O </a:t>
            </a:r>
            <a:r>
              <a:rPr lang="pt-BR" sz="1400" dirty="0">
                <a:latin typeface="+mj-lt"/>
              </a:rPr>
              <a:t>professor explicou que o experimento socialista tinha fracassado porque ele foi baseado no menor esforço possível da parte de seus participantes. Preguiça e mágoas foram o resultado. Sempre haveria fracasso na situação a partir da qual o experimento tinha começado</a:t>
            </a:r>
            <a:r>
              <a:rPr lang="pt-BR" sz="1400" dirty="0" smtClean="0">
                <a:latin typeface="+mj-lt"/>
              </a:rPr>
              <a:t>.</a:t>
            </a:r>
            <a:endParaRPr lang="pt-BR" sz="1400" dirty="0">
              <a:latin typeface="+mj-lt"/>
            </a:endParaRPr>
          </a:p>
        </p:txBody>
      </p:sp>
    </p:spTree>
    <p:extLst>
      <p:ext uri="{BB962C8B-B14F-4D97-AF65-F5344CB8AC3E}">
        <p14:creationId xmlns:p14="http://schemas.microsoft.com/office/powerpoint/2010/main" xmlns="" val="1611671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err="1" smtClean="0"/>
              <a:t>Once</a:t>
            </a:r>
            <a:r>
              <a:rPr lang="pt-BR" dirty="0" smtClean="0"/>
              <a:t> </a:t>
            </a:r>
            <a:r>
              <a:rPr lang="pt-BR" dirty="0" err="1" smtClean="0"/>
              <a:t>upon</a:t>
            </a:r>
            <a:r>
              <a:rPr lang="pt-BR" dirty="0" smtClean="0"/>
              <a:t> a time...</a:t>
            </a:r>
            <a:endParaRPr lang="pt-BR" dirty="0"/>
          </a:p>
        </p:txBody>
      </p:sp>
      <p:sp>
        <p:nvSpPr>
          <p:cNvPr id="3" name="Espaço Reservado para Conteúdo 2"/>
          <p:cNvSpPr>
            <a:spLocks noGrp="1"/>
          </p:cNvSpPr>
          <p:nvPr>
            <p:ph idx="1"/>
          </p:nvPr>
        </p:nvSpPr>
        <p:spPr>
          <a:xfrm>
            <a:off x="457200" y="1988840"/>
            <a:ext cx="8229600" cy="4680520"/>
          </a:xfrm>
        </p:spPr>
        <p:txBody>
          <a:bodyPr vert="horz">
            <a:noAutofit/>
          </a:bodyPr>
          <a:lstStyle/>
          <a:p>
            <a:pPr marL="109728" indent="0" algn="just">
              <a:spcBef>
                <a:spcPts val="600"/>
              </a:spcBef>
              <a:spcAft>
                <a:spcPts val="600"/>
              </a:spcAft>
              <a:buNone/>
            </a:pPr>
            <a:r>
              <a:rPr lang="pt-BR" sz="1400" dirty="0" smtClean="0">
                <a:latin typeface="+mj-lt"/>
              </a:rPr>
              <a:t>"</a:t>
            </a:r>
            <a:r>
              <a:rPr lang="pt-BR" sz="1400" dirty="0">
                <a:latin typeface="+mj-lt"/>
              </a:rPr>
              <a:t>Quando a recompensa é grande", ele disse, "o esforço pelo sucesso é grande, pelo menos para alguns de nós. Mas quando o governo elimina todas as recompensas ao tirar coisas dos outros sem seu consentimento para dar a outros que não batalharam por elas, então o fracasso é inevitável."</a:t>
            </a:r>
          </a:p>
          <a:p>
            <a:pPr marL="109728" indent="0" algn="just">
              <a:spcBef>
                <a:spcPts val="600"/>
              </a:spcBef>
              <a:spcAft>
                <a:spcPts val="600"/>
              </a:spcAft>
              <a:buNone/>
            </a:pPr>
            <a:r>
              <a:rPr lang="pt-BR" sz="1400" dirty="0" smtClean="0">
                <a:latin typeface="+mj-lt"/>
              </a:rPr>
              <a:t>"</a:t>
            </a:r>
            <a:r>
              <a:rPr lang="pt-BR" sz="1400" dirty="0">
                <a:latin typeface="+mj-lt"/>
              </a:rPr>
              <a:t>É  impossível levar o pobre à prosperidade através  de legislações que punem os ricos pela prosperidade.</a:t>
            </a:r>
          </a:p>
          <a:p>
            <a:pPr marL="109728" indent="0" algn="just">
              <a:spcBef>
                <a:spcPts val="600"/>
              </a:spcBef>
              <a:spcAft>
                <a:spcPts val="600"/>
              </a:spcAft>
              <a:buNone/>
            </a:pPr>
            <a:r>
              <a:rPr lang="pt-BR" sz="1400" dirty="0" smtClean="0">
                <a:latin typeface="+mj-lt"/>
              </a:rPr>
              <a:t>Cada </a:t>
            </a:r>
            <a:r>
              <a:rPr lang="pt-BR" sz="1400" dirty="0">
                <a:latin typeface="+mj-lt"/>
              </a:rPr>
              <a:t>pessoa que recebe sem trabalhar, outra pessoa deve trabalhar sem receber.</a:t>
            </a:r>
          </a:p>
          <a:p>
            <a:pPr marL="109728" indent="0" algn="just">
              <a:spcBef>
                <a:spcPts val="600"/>
              </a:spcBef>
              <a:spcAft>
                <a:spcPts val="600"/>
              </a:spcAft>
              <a:buNone/>
            </a:pPr>
            <a:r>
              <a:rPr lang="pt-BR" sz="1400" dirty="0" smtClean="0">
                <a:latin typeface="+mj-lt"/>
              </a:rPr>
              <a:t>O </a:t>
            </a:r>
            <a:r>
              <a:rPr lang="pt-BR" sz="1400" dirty="0">
                <a:latin typeface="+mj-lt"/>
              </a:rPr>
              <a:t>governo não pode dar para alguém aquilo que não tira de outro  alguém.</a:t>
            </a:r>
          </a:p>
          <a:p>
            <a:pPr marL="109728" indent="0" algn="just">
              <a:spcBef>
                <a:spcPts val="600"/>
              </a:spcBef>
              <a:spcAft>
                <a:spcPts val="600"/>
              </a:spcAft>
              <a:buNone/>
            </a:pPr>
            <a:r>
              <a:rPr lang="pt-BR" sz="1400" dirty="0" smtClean="0">
                <a:latin typeface="+mj-lt"/>
              </a:rPr>
              <a:t>Quando </a:t>
            </a:r>
            <a:r>
              <a:rPr lang="pt-BR" sz="1400" dirty="0">
                <a:latin typeface="+mj-lt"/>
              </a:rPr>
              <a:t>metade da população entende a </a:t>
            </a:r>
            <a:r>
              <a:rPr lang="pt-BR" sz="1400" dirty="0" err="1">
                <a:latin typeface="+mj-lt"/>
              </a:rPr>
              <a:t>idéia</a:t>
            </a:r>
            <a:r>
              <a:rPr lang="pt-BR" sz="1400" dirty="0">
                <a:latin typeface="+mj-lt"/>
              </a:rPr>
              <a:t> de que não precisa trabalhar, pois a outra metade da população irá sustentá-la, e  quando  esta outra metade entende que não vale mais a pena trabalhar para sustentar a primeira metade, então chegamos ao início do fim de uma nação.</a:t>
            </a:r>
          </a:p>
          <a:p>
            <a:pPr marL="109728" indent="0" algn="just">
              <a:spcBef>
                <a:spcPts val="600"/>
              </a:spcBef>
              <a:spcAft>
                <a:spcPts val="600"/>
              </a:spcAft>
              <a:buNone/>
            </a:pPr>
            <a:r>
              <a:rPr lang="pt-BR" sz="1400" dirty="0" smtClean="0">
                <a:latin typeface="+mj-lt"/>
              </a:rPr>
              <a:t>É </a:t>
            </a:r>
            <a:r>
              <a:rPr lang="pt-BR" sz="1400" dirty="0">
                <a:latin typeface="+mj-lt"/>
              </a:rPr>
              <a:t>impossível multiplicar riqueza dividindo-a." </a:t>
            </a:r>
          </a:p>
          <a:p>
            <a:pPr marL="109728" indent="0" algn="just">
              <a:spcBef>
                <a:spcPts val="600"/>
              </a:spcBef>
              <a:spcAft>
                <a:spcPts val="600"/>
              </a:spcAft>
              <a:buNone/>
            </a:pPr>
            <a:endParaRPr lang="pt-BR" sz="1400" dirty="0">
              <a:latin typeface="+mj-lt"/>
            </a:endParaRPr>
          </a:p>
          <a:p>
            <a:pPr marL="109728" indent="0" algn="just">
              <a:spcBef>
                <a:spcPts val="600"/>
              </a:spcBef>
              <a:spcAft>
                <a:spcPts val="600"/>
              </a:spcAft>
              <a:buNone/>
            </a:pPr>
            <a:r>
              <a:rPr lang="pt-BR" sz="1400" dirty="0">
                <a:latin typeface="+mj-lt"/>
              </a:rPr>
              <a:t>                       Adrian Rogers, 1931</a:t>
            </a:r>
          </a:p>
        </p:txBody>
      </p:sp>
    </p:spTree>
    <p:extLst>
      <p:ext uri="{BB962C8B-B14F-4D97-AF65-F5344CB8AC3E}">
        <p14:creationId xmlns:p14="http://schemas.microsoft.com/office/powerpoint/2010/main" xmlns="" val="4117795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Em suma...</a:t>
            </a:r>
            <a:endParaRPr lang="pt-BR" dirty="0"/>
          </a:p>
        </p:txBody>
      </p:sp>
      <p:sp>
        <p:nvSpPr>
          <p:cNvPr id="6" name="Espaço Reservado para Conteúdo 2"/>
          <p:cNvSpPr>
            <a:spLocks noGrp="1"/>
          </p:cNvSpPr>
          <p:nvPr>
            <p:ph idx="1"/>
          </p:nvPr>
        </p:nvSpPr>
        <p:spPr>
          <a:xfrm>
            <a:off x="457200" y="2249424"/>
            <a:ext cx="8229600" cy="4325112"/>
          </a:xfrm>
        </p:spPr>
        <p:txBody>
          <a:bodyPr vert="horz">
            <a:normAutofit/>
          </a:bodyPr>
          <a:lstStyle/>
          <a:p>
            <a:pPr algn="just"/>
            <a:r>
              <a:rPr lang="pt-BR" dirty="0" smtClean="0"/>
              <a:t>Creio que </a:t>
            </a:r>
            <a:r>
              <a:rPr lang="pt-BR" dirty="0" err="1" smtClean="0"/>
              <a:t>Alchian</a:t>
            </a:r>
            <a:r>
              <a:rPr lang="pt-BR" dirty="0" smtClean="0"/>
              <a:t> </a:t>
            </a:r>
            <a:r>
              <a:rPr lang="pt-BR" dirty="0"/>
              <a:t>&amp; </a:t>
            </a:r>
            <a:r>
              <a:rPr lang="pt-BR" dirty="0" err="1"/>
              <a:t>Demsetz</a:t>
            </a:r>
            <a:r>
              <a:rPr lang="pt-BR" dirty="0"/>
              <a:t> (1972) podem ter </a:t>
            </a:r>
            <a:r>
              <a:rPr lang="pt-BR" dirty="0" smtClean="0"/>
              <a:t>alguma contribuição para esta discussão.</a:t>
            </a:r>
          </a:p>
          <a:p>
            <a:pPr algn="just"/>
            <a:endParaRPr lang="pt-BR" dirty="0"/>
          </a:p>
          <a:p>
            <a:pPr algn="just"/>
            <a:r>
              <a:rPr lang="pt-BR" dirty="0" smtClean="0"/>
              <a:t>De qualquer forma, cabe a nós (santa pretensão...) provar que o </a:t>
            </a:r>
            <a:r>
              <a:rPr lang="pt-BR" i="1" dirty="0" err="1" smtClean="0"/>
              <a:t>payoff</a:t>
            </a:r>
            <a:r>
              <a:rPr lang="pt-BR" dirty="0" smtClean="0"/>
              <a:t> da cooperação supera o do oportunismo (nesse ponto eu convidaria Williamson!!!).</a:t>
            </a:r>
            <a:endParaRPr lang="pt-BR" dirty="0"/>
          </a:p>
        </p:txBody>
      </p:sp>
    </p:spTree>
    <p:extLst>
      <p:ext uri="{BB962C8B-B14F-4D97-AF65-F5344CB8AC3E}">
        <p14:creationId xmlns:p14="http://schemas.microsoft.com/office/powerpoint/2010/main" xmlns="" val="376607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E o que diz a literatura?</a:t>
            </a:r>
            <a:endParaRPr lang="pt-BR" dirty="0"/>
          </a:p>
        </p:txBody>
      </p:sp>
      <p:sp>
        <p:nvSpPr>
          <p:cNvPr id="3" name="Espaço Reservado para Conteúdo 2"/>
          <p:cNvSpPr>
            <a:spLocks noGrp="1"/>
          </p:cNvSpPr>
          <p:nvPr>
            <p:ph idx="1"/>
          </p:nvPr>
        </p:nvSpPr>
        <p:spPr/>
        <p:txBody>
          <a:bodyPr vert="horz">
            <a:normAutofit/>
          </a:bodyPr>
          <a:lstStyle/>
          <a:p>
            <a:pPr algn="just"/>
            <a:r>
              <a:rPr lang="pt-BR" sz="2600" dirty="0" smtClean="0"/>
              <a:t> Trabalhos indicando ambiguidades com relação a aprendizagem ativa/cooperativa (seria um problema de método de análise?).</a:t>
            </a:r>
          </a:p>
          <a:p>
            <a:pPr algn="just"/>
            <a:endParaRPr lang="pt-BR" sz="2600" dirty="0"/>
          </a:p>
          <a:p>
            <a:pPr marL="109728" indent="0" algn="just">
              <a:buNone/>
            </a:pPr>
            <a:r>
              <a:rPr lang="pt-BR" sz="2600" b="1" dirty="0" smtClean="0"/>
              <a:t>Obs.:</a:t>
            </a:r>
          </a:p>
          <a:p>
            <a:pPr algn="just"/>
            <a:r>
              <a:rPr lang="pt-BR" sz="2000" dirty="0" smtClean="0">
                <a:hlinkClick r:id="rId2"/>
              </a:rPr>
              <a:t>http</a:t>
            </a:r>
            <a:r>
              <a:rPr lang="pt-BR" sz="2000" dirty="0">
                <a:hlinkClick r:id="rId2"/>
              </a:rPr>
              <a:t>://</a:t>
            </a:r>
            <a:r>
              <a:rPr lang="pt-BR" sz="2000" dirty="0" smtClean="0">
                <a:hlinkClick r:id="rId2"/>
              </a:rPr>
              <a:t>www.scopus.com/home.url</a:t>
            </a:r>
            <a:endParaRPr lang="pt-BR" sz="2000" dirty="0" smtClean="0"/>
          </a:p>
          <a:p>
            <a:pPr algn="just"/>
            <a:r>
              <a:rPr lang="pt-BR" sz="2000" dirty="0">
                <a:hlinkClick r:id="rId3"/>
              </a:rPr>
              <a:t>http://apps.webofknowledge.com/WOS_GeneralSearch_input.do?product=WOS&amp;search_mode=GeneralSearch&amp;SID=1FmeBFjDMPJn64cLdn1&amp;preferencesSaved</a:t>
            </a:r>
            <a:r>
              <a:rPr lang="pt-BR" sz="2000" dirty="0" smtClean="0">
                <a:hlinkClick r:id="rId3"/>
              </a:rPr>
              <a:t>=</a:t>
            </a:r>
            <a:endParaRPr lang="pt-BR" sz="2000" dirty="0" smtClean="0"/>
          </a:p>
          <a:p>
            <a:pPr algn="just"/>
            <a:r>
              <a:rPr lang="pt-BR" sz="2000" dirty="0">
                <a:hlinkClick r:id="rId4"/>
              </a:rPr>
              <a:t>http://www.scielo.org/php/index.php</a:t>
            </a:r>
            <a:endParaRPr lang="pt-BR" sz="2000" dirty="0" smtClean="0"/>
          </a:p>
          <a:p>
            <a:pPr marL="978408" lvl="3" indent="0" algn="just">
              <a:buNone/>
            </a:pPr>
            <a:endParaRPr lang="pt-BR" dirty="0" smtClean="0"/>
          </a:p>
          <a:p>
            <a:pPr lvl="1" algn="just"/>
            <a:endParaRPr lang="pt-BR" dirty="0"/>
          </a:p>
        </p:txBody>
      </p:sp>
    </p:spTree>
    <p:extLst>
      <p:ext uri="{BB962C8B-B14F-4D97-AF65-F5344CB8AC3E}">
        <p14:creationId xmlns:p14="http://schemas.microsoft.com/office/powerpoint/2010/main" xmlns="" val="2010949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Outras preocupações...</a:t>
            </a:r>
            <a:endParaRPr lang="pt-BR" dirty="0"/>
          </a:p>
        </p:txBody>
      </p:sp>
      <p:sp>
        <p:nvSpPr>
          <p:cNvPr id="3" name="Espaço Reservado para Conteúdo 2"/>
          <p:cNvSpPr>
            <a:spLocks noGrp="1"/>
          </p:cNvSpPr>
          <p:nvPr>
            <p:ph idx="1"/>
          </p:nvPr>
        </p:nvSpPr>
        <p:spPr/>
        <p:txBody>
          <a:bodyPr vert="horz">
            <a:normAutofit/>
          </a:bodyPr>
          <a:lstStyle/>
          <a:p>
            <a:pPr algn="just"/>
            <a:r>
              <a:rPr lang="pt-BR" sz="2600" dirty="0"/>
              <a:t> Pimenta e </a:t>
            </a:r>
            <a:r>
              <a:rPr lang="pt-BR" sz="2600" dirty="0" err="1"/>
              <a:t>Anastasiou</a:t>
            </a:r>
            <a:r>
              <a:rPr lang="pt-BR" sz="2600" dirty="0"/>
              <a:t> (2002) relatam que dados da Unesco demonstram que o número de professores universitários, no período de 1950 a 1992, saltou de 25 mil para um milhão. Em sua maioria, professores “improvisados”, não preparados para desenvolver a função de pesquisadores e sem formação pedagógica.</a:t>
            </a:r>
          </a:p>
        </p:txBody>
      </p:sp>
    </p:spTree>
    <p:extLst>
      <p:ext uri="{BB962C8B-B14F-4D97-AF65-F5344CB8AC3E}">
        <p14:creationId xmlns:p14="http://schemas.microsoft.com/office/powerpoint/2010/main" xmlns="" val="3534621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Questionamentos...</a:t>
            </a:r>
            <a:endParaRPr lang="pt-BR" dirty="0"/>
          </a:p>
        </p:txBody>
      </p:sp>
      <p:sp>
        <p:nvSpPr>
          <p:cNvPr id="3" name="Espaço Reservado para Conteúdo 2"/>
          <p:cNvSpPr>
            <a:spLocks noGrp="1"/>
          </p:cNvSpPr>
          <p:nvPr>
            <p:ph idx="1"/>
          </p:nvPr>
        </p:nvSpPr>
        <p:spPr/>
        <p:txBody>
          <a:bodyPr vert="horz">
            <a:normAutofit/>
          </a:bodyPr>
          <a:lstStyle/>
          <a:p>
            <a:pPr algn="just"/>
            <a:r>
              <a:rPr lang="pt-BR" sz="2600" dirty="0"/>
              <a:t>Diferentes modalidades estariam relacionadas a diferentes modelos de avaliação</a:t>
            </a:r>
            <a:r>
              <a:rPr lang="pt-BR" sz="2600" dirty="0" smtClean="0"/>
              <a:t>?</a:t>
            </a:r>
          </a:p>
          <a:p>
            <a:pPr marL="109728" lvl="2" indent="0" algn="just">
              <a:buClr>
                <a:schemeClr val="accent3"/>
              </a:buClr>
              <a:buNone/>
            </a:pPr>
            <a:r>
              <a:rPr lang="en-US" sz="1700" dirty="0"/>
              <a:t>“[…] Even where lecturers are disposed to use case studies, institutional factors such as class sizes, teaching spaces and exemption-driven curricula can all </a:t>
            </a:r>
            <a:r>
              <a:rPr lang="en-US" sz="1700" dirty="0" err="1"/>
              <a:t>favour</a:t>
            </a:r>
            <a:r>
              <a:rPr lang="en-US" sz="1700" dirty="0"/>
              <a:t> more traditional teaching methods (Libby, 1991).”</a:t>
            </a:r>
            <a:endParaRPr lang="pt-BR" sz="1700" dirty="0"/>
          </a:p>
          <a:p>
            <a:pPr algn="just"/>
            <a:endParaRPr lang="pt-BR" sz="2600" dirty="0"/>
          </a:p>
          <a:p>
            <a:pPr algn="just"/>
            <a:r>
              <a:rPr lang="pt-BR" sz="2600" dirty="0"/>
              <a:t>Valeria a pena desperdiçar o tempo do </a:t>
            </a:r>
            <a:r>
              <a:rPr lang="pt-BR" sz="2600" dirty="0" smtClean="0"/>
              <a:t>Prof. Delfin Neto pedindo </a:t>
            </a:r>
            <a:r>
              <a:rPr lang="pt-BR" sz="2600" dirty="0"/>
              <a:t>para ele mediar </a:t>
            </a:r>
            <a:r>
              <a:rPr lang="pt-BR" sz="2600" dirty="0" smtClean="0"/>
              <a:t>seminários?</a:t>
            </a:r>
          </a:p>
          <a:p>
            <a:pPr marL="109728" indent="0" algn="just">
              <a:buNone/>
            </a:pPr>
            <a:r>
              <a:rPr lang="pt-BR" sz="1700" dirty="0" smtClean="0">
                <a:solidFill>
                  <a:schemeClr val="accent1"/>
                </a:solidFill>
              </a:rPr>
              <a:t>“[...] </a:t>
            </a:r>
            <a:r>
              <a:rPr lang="en-US" sz="1700" dirty="0" smtClean="0">
                <a:solidFill>
                  <a:schemeClr val="accent1"/>
                </a:solidFill>
              </a:rPr>
              <a:t>Students </a:t>
            </a:r>
            <a:r>
              <a:rPr lang="en-US" sz="1700" dirty="0">
                <a:solidFill>
                  <a:schemeClr val="accent1"/>
                </a:solidFill>
              </a:rPr>
              <a:t>were only mildly interested in </a:t>
            </a:r>
            <a:r>
              <a:rPr lang="en-US" sz="1700" dirty="0" smtClean="0">
                <a:solidFill>
                  <a:schemeClr val="accent1"/>
                </a:solidFill>
              </a:rPr>
              <a:t>increasing the time spent in groups</a:t>
            </a:r>
            <a:r>
              <a:rPr lang="en-US" sz="1700" dirty="0">
                <a:solidFill>
                  <a:schemeClr val="accent1"/>
                </a:solidFill>
              </a:rPr>
              <a:t>, indicating that they </a:t>
            </a:r>
            <a:r>
              <a:rPr lang="en-US" sz="1700" dirty="0" smtClean="0">
                <a:solidFill>
                  <a:schemeClr val="accent1"/>
                </a:solidFill>
              </a:rPr>
              <a:t>value both traditional teaching </a:t>
            </a:r>
            <a:r>
              <a:rPr lang="en-US" sz="1700" dirty="0">
                <a:solidFill>
                  <a:schemeClr val="accent1"/>
                </a:solidFill>
              </a:rPr>
              <a:t>methods and </a:t>
            </a:r>
            <a:r>
              <a:rPr lang="en-US" sz="1700" dirty="0" smtClean="0">
                <a:solidFill>
                  <a:schemeClr val="accent1"/>
                </a:solidFill>
              </a:rPr>
              <a:t>Cooperative </a:t>
            </a:r>
            <a:r>
              <a:rPr lang="en-US" sz="1700" dirty="0">
                <a:solidFill>
                  <a:schemeClr val="accent1"/>
                </a:solidFill>
              </a:rPr>
              <a:t>Learning </a:t>
            </a:r>
            <a:r>
              <a:rPr lang="en-US" sz="1700" dirty="0" smtClean="0">
                <a:solidFill>
                  <a:schemeClr val="accent1"/>
                </a:solidFill>
              </a:rPr>
              <a:t>(SMITH; SPINDLE, 2007)”.</a:t>
            </a:r>
            <a:endParaRPr lang="pt-BR" sz="1700" dirty="0">
              <a:solidFill>
                <a:schemeClr val="accent1"/>
              </a:solidFill>
            </a:endParaRPr>
          </a:p>
          <a:p>
            <a:pPr algn="just"/>
            <a:endParaRPr lang="pt-BR" sz="2600" dirty="0"/>
          </a:p>
        </p:txBody>
      </p:sp>
    </p:spTree>
    <p:extLst>
      <p:ext uri="{BB962C8B-B14F-4D97-AF65-F5344CB8AC3E}">
        <p14:creationId xmlns:p14="http://schemas.microsoft.com/office/powerpoint/2010/main" xmlns="" val="1349481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Lavoisier...</a:t>
            </a:r>
            <a:endParaRPr lang="pt-B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60032" y="1484784"/>
            <a:ext cx="3472053" cy="18501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50541" y="4149080"/>
            <a:ext cx="4030640" cy="21623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38683" y="2433036"/>
            <a:ext cx="3929261" cy="20760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8695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randombar(horizontal)">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500" fill="hold"/>
                                        <p:tgtEl>
                                          <p:spTgt spid="1028"/>
                                        </p:tgtEl>
                                        <p:attrNameLst>
                                          <p:attrName>ppt_w</p:attrName>
                                        </p:attrNameLst>
                                      </p:cBhvr>
                                      <p:tavLst>
                                        <p:tav tm="0">
                                          <p:val>
                                            <p:fltVal val="0"/>
                                          </p:val>
                                        </p:tav>
                                        <p:tav tm="100000">
                                          <p:val>
                                            <p:strVal val="#ppt_w"/>
                                          </p:val>
                                        </p:tav>
                                      </p:tavLst>
                                    </p:anim>
                                    <p:anim calcmode="lin" valueType="num">
                                      <p:cBhvr>
                                        <p:cTn id="13" dur="500" fill="hold"/>
                                        <p:tgtEl>
                                          <p:spTgt spid="1028"/>
                                        </p:tgtEl>
                                        <p:attrNameLst>
                                          <p:attrName>ppt_h</p:attrName>
                                        </p:attrNameLst>
                                      </p:cBhvr>
                                      <p:tavLst>
                                        <p:tav tm="0">
                                          <p:val>
                                            <p:fltVal val="0"/>
                                          </p:val>
                                        </p:tav>
                                        <p:tav tm="100000">
                                          <p:val>
                                            <p:strVal val="#ppt_h"/>
                                          </p:val>
                                        </p:tav>
                                      </p:tavLst>
                                    </p:anim>
                                    <p:animEffect transition="in" filter="fade">
                                      <p:cBhvr>
                                        <p:cTn id="14"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7200" y="1628801"/>
            <a:ext cx="8458200" cy="2243112"/>
          </a:xfrm>
        </p:spPr>
        <p:txBody>
          <a:bodyPr>
            <a:normAutofit/>
          </a:bodyPr>
          <a:lstStyle/>
          <a:p>
            <a:pPr algn="ctr"/>
            <a:r>
              <a:rPr lang="en-US" sz="3600" i="1" dirty="0" smtClean="0"/>
              <a:t>Obrigado!!!!</a:t>
            </a:r>
            <a:r>
              <a:rPr lang="en-US" sz="3600" dirty="0"/>
              <a:t/>
            </a:r>
            <a:br>
              <a:rPr lang="en-US" sz="3600" dirty="0"/>
            </a:br>
            <a:endParaRPr lang="en-US" sz="3600" dirty="0"/>
          </a:p>
        </p:txBody>
      </p:sp>
    </p:spTree>
    <p:extLst>
      <p:ext uri="{BB962C8B-B14F-4D97-AF65-F5344CB8AC3E}">
        <p14:creationId xmlns:p14="http://schemas.microsoft.com/office/powerpoint/2010/main" xmlns="" val="155209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Comecemos assim...</a:t>
            </a:r>
            <a:endParaRPr lang="pt-BR" dirty="0"/>
          </a:p>
        </p:txBody>
      </p:sp>
      <p:sp>
        <p:nvSpPr>
          <p:cNvPr id="3" name="Espaço Reservado para Conteúdo 2"/>
          <p:cNvSpPr>
            <a:spLocks noGrp="1"/>
          </p:cNvSpPr>
          <p:nvPr>
            <p:ph idx="1"/>
          </p:nvPr>
        </p:nvSpPr>
        <p:spPr>
          <a:xfrm>
            <a:off x="452028" y="1889384"/>
            <a:ext cx="8229600" cy="2331704"/>
          </a:xfrm>
        </p:spPr>
        <p:txBody>
          <a:bodyPr>
            <a:normAutofit lnSpcReduction="10000"/>
          </a:bodyPr>
          <a:lstStyle/>
          <a:p>
            <a:pPr algn="just"/>
            <a:r>
              <a:rPr lang="en-US" sz="2600" dirty="0" smtClean="0"/>
              <a:t>“</a:t>
            </a:r>
            <a:r>
              <a:rPr lang="en-US" sz="2600" b="1" dirty="0" smtClean="0"/>
              <a:t>[…]</a:t>
            </a:r>
            <a:r>
              <a:rPr lang="en-US" sz="2600" dirty="0" smtClean="0"/>
              <a:t> The </a:t>
            </a:r>
            <a:r>
              <a:rPr lang="en-US" sz="2600" dirty="0"/>
              <a:t>institutional reward and incentive structure, with an emphasis on research at the expense of teaching, when combined with the initially heavier commitment in time of the case method, can also be an obstacle </a:t>
            </a:r>
            <a:r>
              <a:rPr lang="en-US" sz="2600" dirty="0" smtClean="0"/>
              <a:t>(HEALY; MCCUTCHEON, 2008).”</a:t>
            </a:r>
            <a:endParaRPr lang="pt-BR" sz="2600" dirty="0" smtClean="0"/>
          </a:p>
        </p:txBody>
      </p:sp>
      <p:sp>
        <p:nvSpPr>
          <p:cNvPr id="6" name="Espaço Reservado para Conteúdo 2"/>
          <p:cNvSpPr txBox="1">
            <a:spLocks/>
          </p:cNvSpPr>
          <p:nvPr/>
        </p:nvSpPr>
        <p:spPr>
          <a:xfrm>
            <a:off x="467544" y="4625688"/>
            <a:ext cx="8229600" cy="168363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gn="just"/>
            <a:r>
              <a:rPr lang="pt-BR" sz="2000" dirty="0" smtClean="0"/>
              <a:t>… Em outras palavras, podemos aproximar (não sem questionamentos) a produtividade da pesquisa pelo nível de publicação… Mas e a qualidade da transmissão do conhecimento?</a:t>
            </a:r>
          </a:p>
        </p:txBody>
      </p:sp>
    </p:spTree>
    <p:extLst>
      <p:ext uri="{BB962C8B-B14F-4D97-AF65-F5344CB8AC3E}">
        <p14:creationId xmlns:p14="http://schemas.microsoft.com/office/powerpoint/2010/main" xmlns="" val="178662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Minha percepção...</a:t>
            </a:r>
            <a:endParaRPr lang="pt-BR" dirty="0"/>
          </a:p>
        </p:txBody>
      </p:sp>
      <p:sp>
        <p:nvSpPr>
          <p:cNvPr id="3" name="Espaço Reservado para Conteúdo 2"/>
          <p:cNvSpPr>
            <a:spLocks noGrp="1"/>
          </p:cNvSpPr>
          <p:nvPr>
            <p:ph idx="1"/>
          </p:nvPr>
        </p:nvSpPr>
        <p:spPr>
          <a:xfrm>
            <a:off x="452028" y="2204864"/>
            <a:ext cx="8229600" cy="4059896"/>
          </a:xfrm>
        </p:spPr>
        <p:txBody>
          <a:bodyPr>
            <a:normAutofit/>
          </a:bodyPr>
          <a:lstStyle/>
          <a:p>
            <a:pPr algn="just"/>
            <a:r>
              <a:rPr lang="pt-BR" sz="2600" dirty="0" smtClean="0"/>
              <a:t>Os diversos métodos são manifestações da busca por codificar o processo de transmissão de conhecimento.</a:t>
            </a:r>
          </a:p>
          <a:p>
            <a:pPr algn="just"/>
            <a:endParaRPr lang="pt-BR" sz="2600" dirty="0" smtClean="0"/>
          </a:p>
          <a:p>
            <a:pPr algn="just"/>
            <a:r>
              <a:rPr lang="pt-BR" sz="2600" dirty="0" smtClean="0"/>
              <a:t>Lecionar é uma arte. Envolve conhecimento acumulado, retórica, oratória, contemporaneidade, senso de oportunidade, liderança... A combinação destes talentos está longe de estar distribuída de forma igualitária entre humanos.</a:t>
            </a:r>
            <a:endParaRPr lang="pt-BR" sz="2600" dirty="0"/>
          </a:p>
        </p:txBody>
      </p:sp>
    </p:spTree>
    <p:extLst>
      <p:ext uri="{BB962C8B-B14F-4D97-AF65-F5344CB8AC3E}">
        <p14:creationId xmlns:p14="http://schemas.microsoft.com/office/powerpoint/2010/main" xmlns="" val="1792196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Estratégias?</a:t>
            </a:r>
            <a:endParaRPr lang="pt-BR" dirty="0"/>
          </a:p>
        </p:txBody>
      </p:sp>
      <p:sp>
        <p:nvSpPr>
          <p:cNvPr id="3" name="Espaço Reservado para Conteúdo 2"/>
          <p:cNvSpPr>
            <a:spLocks noGrp="1"/>
          </p:cNvSpPr>
          <p:nvPr>
            <p:ph idx="1"/>
          </p:nvPr>
        </p:nvSpPr>
        <p:spPr>
          <a:xfrm>
            <a:off x="452028" y="1385328"/>
            <a:ext cx="8229600" cy="2331704"/>
          </a:xfrm>
        </p:spPr>
        <p:txBody>
          <a:bodyPr>
            <a:normAutofit/>
          </a:bodyPr>
          <a:lstStyle/>
          <a:p>
            <a:pPr algn="just"/>
            <a:r>
              <a:rPr lang="pt-BR" sz="2600" dirty="0" smtClean="0"/>
              <a:t>Autores como </a:t>
            </a:r>
            <a:r>
              <a:rPr lang="pt-BR" sz="2600" dirty="0" err="1" smtClean="0"/>
              <a:t>Cornachione</a:t>
            </a:r>
            <a:r>
              <a:rPr lang="pt-BR" sz="2600" dirty="0" smtClean="0"/>
              <a:t> Jr. (2004) explicam as modalidades de ensino como conjuntos de técnicas </a:t>
            </a:r>
            <a:r>
              <a:rPr lang="pt-BR" sz="2600" dirty="0"/>
              <a:t>e momentos logicamente coordenados </a:t>
            </a:r>
            <a:r>
              <a:rPr lang="pt-BR" sz="2600" dirty="0" smtClean="0"/>
              <a:t>e voltados para objetivos determinados.</a:t>
            </a:r>
          </a:p>
        </p:txBody>
      </p:sp>
      <p:sp>
        <p:nvSpPr>
          <p:cNvPr id="4" name="Espaço Reservado para Conteúdo 2"/>
          <p:cNvSpPr txBox="1">
            <a:spLocks/>
          </p:cNvSpPr>
          <p:nvPr/>
        </p:nvSpPr>
        <p:spPr>
          <a:xfrm>
            <a:off x="452028" y="4578812"/>
            <a:ext cx="8229600" cy="194653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gn="just"/>
            <a:r>
              <a:rPr lang="pt-BR" sz="2600" dirty="0" smtClean="0"/>
              <a:t>Para </a:t>
            </a:r>
            <a:r>
              <a:rPr lang="pt-BR" sz="2600" dirty="0" err="1" smtClean="0"/>
              <a:t>Ilse</a:t>
            </a:r>
            <a:r>
              <a:rPr lang="pt-BR" sz="2600" dirty="0" smtClean="0"/>
              <a:t> </a:t>
            </a:r>
            <a:r>
              <a:rPr lang="pt-BR" sz="2600" dirty="0" err="1" smtClean="0"/>
              <a:t>Gerth</a:t>
            </a:r>
            <a:r>
              <a:rPr lang="pt-BR" sz="2600" dirty="0" smtClean="0"/>
              <a:t> (1980), modalidades de ensino podem ser vistas como um conjunto de procedimentos visando organizar formas variadas de ensino.</a:t>
            </a:r>
            <a:endParaRPr lang="en-US" sz="2600" dirty="0"/>
          </a:p>
        </p:txBody>
      </p:sp>
      <p:sp>
        <p:nvSpPr>
          <p:cNvPr id="5" name="Título 1"/>
          <p:cNvSpPr txBox="1">
            <a:spLocks/>
          </p:cNvSpPr>
          <p:nvPr/>
        </p:nvSpPr>
        <p:spPr>
          <a:xfrm>
            <a:off x="467544" y="329830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pt-BR" smtClean="0"/>
              <a:t>Procedimentos?</a:t>
            </a:r>
            <a:endParaRPr lang="pt-BR"/>
          </a:p>
        </p:txBody>
      </p:sp>
    </p:spTree>
    <p:extLst>
      <p:ext uri="{BB962C8B-B14F-4D97-AF65-F5344CB8AC3E}">
        <p14:creationId xmlns:p14="http://schemas.microsoft.com/office/powerpoint/2010/main" xmlns="" val="3102788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en-US" dirty="0" err="1" smtClean="0"/>
              <a:t>Unindo</a:t>
            </a:r>
            <a:r>
              <a:rPr lang="en-US" dirty="0"/>
              <a:t> </a:t>
            </a:r>
            <a:r>
              <a:rPr lang="en-US" dirty="0" err="1" smtClean="0"/>
              <a:t>estas</a:t>
            </a:r>
            <a:r>
              <a:rPr lang="en-US" dirty="0" smtClean="0"/>
              <a:t> </a:t>
            </a:r>
            <a:r>
              <a:rPr lang="en-US" dirty="0" err="1" smtClean="0"/>
              <a:t>visões</a:t>
            </a:r>
            <a:r>
              <a:rPr lang="en-US" dirty="0" smtClean="0"/>
              <a:t>…</a:t>
            </a:r>
            <a:endParaRPr lang="en-US" dirty="0"/>
          </a:p>
        </p:txBody>
      </p:sp>
      <p:sp>
        <p:nvSpPr>
          <p:cNvPr id="3" name="Espaço Reservado para Conteúdo 2"/>
          <p:cNvSpPr>
            <a:spLocks noGrp="1"/>
          </p:cNvSpPr>
          <p:nvPr>
            <p:ph idx="1"/>
          </p:nvPr>
        </p:nvSpPr>
        <p:spPr>
          <a:xfrm>
            <a:off x="457200" y="1700808"/>
            <a:ext cx="8229600" cy="4325112"/>
          </a:xfrm>
        </p:spPr>
        <p:txBody>
          <a:bodyPr>
            <a:normAutofit fontScale="92500" lnSpcReduction="10000"/>
          </a:bodyPr>
          <a:lstStyle/>
          <a:p>
            <a:pPr algn="just"/>
            <a:r>
              <a:rPr lang="pt-BR" sz="2600" dirty="0" smtClean="0"/>
              <a:t>Procedimentos </a:t>
            </a:r>
            <a:r>
              <a:rPr lang="pt-BR" sz="2600" dirty="0"/>
              <a:t>de </a:t>
            </a:r>
            <a:r>
              <a:rPr lang="pt-BR" sz="2600" dirty="0" smtClean="0"/>
              <a:t>ensino, </a:t>
            </a:r>
            <a:r>
              <a:rPr lang="pt-BR" sz="2600" dirty="0"/>
              <a:t>selecionados ou </a:t>
            </a:r>
            <a:r>
              <a:rPr lang="pt-BR" sz="2600" dirty="0" smtClean="0"/>
              <a:t>construídos, deveriam ser tratados como </a:t>
            </a:r>
            <a:r>
              <a:rPr lang="pt-BR" sz="2600" dirty="0"/>
              <a:t>mediações da proposta pedagógica e metodológica, devendo estar estreitamente articulados (</a:t>
            </a:r>
            <a:r>
              <a:rPr lang="pt-BR" sz="2600" dirty="0" err="1"/>
              <a:t>Luckesi</a:t>
            </a:r>
            <a:r>
              <a:rPr lang="pt-BR" sz="2600" dirty="0"/>
              <a:t>, 1994</a:t>
            </a:r>
            <a:r>
              <a:rPr lang="pt-BR" sz="2600" dirty="0" smtClean="0"/>
              <a:t>).</a:t>
            </a:r>
          </a:p>
          <a:p>
            <a:pPr marL="109728" indent="0" algn="just">
              <a:buNone/>
            </a:pPr>
            <a:endParaRPr lang="en-US" sz="2600" dirty="0" smtClean="0"/>
          </a:p>
          <a:p>
            <a:pPr algn="just"/>
            <a:r>
              <a:rPr lang="pt-BR" sz="2600" dirty="0" smtClean="0"/>
              <a:t>Aspectos determinantes da escolha da modalidade </a:t>
            </a:r>
            <a:r>
              <a:rPr lang="pt-BR" sz="2600" dirty="0"/>
              <a:t>(KRASILCHIK,2004, p.77</a:t>
            </a:r>
            <a:r>
              <a:rPr lang="pt-BR" sz="2600" dirty="0" smtClean="0"/>
              <a:t>):</a:t>
            </a:r>
          </a:p>
          <a:p>
            <a:pPr lvl="1" algn="just"/>
            <a:r>
              <a:rPr lang="pt-BR" sz="2000" dirty="0" smtClean="0"/>
              <a:t>Conteúdo;</a:t>
            </a:r>
          </a:p>
          <a:p>
            <a:pPr lvl="1" algn="just"/>
            <a:r>
              <a:rPr lang="pt-BR" sz="2200" dirty="0" smtClean="0"/>
              <a:t>Objetivos </a:t>
            </a:r>
            <a:r>
              <a:rPr lang="pt-BR" sz="2200" dirty="0"/>
              <a:t>selecionados;</a:t>
            </a:r>
          </a:p>
          <a:p>
            <a:pPr lvl="1" algn="just"/>
            <a:r>
              <a:rPr lang="pt-BR" sz="2200" dirty="0"/>
              <a:t>Classe a que se destina;</a:t>
            </a:r>
          </a:p>
          <a:p>
            <a:pPr lvl="1" algn="just"/>
            <a:r>
              <a:rPr lang="pt-BR" sz="2200" dirty="0"/>
              <a:t>Tempo e recursos disponíveis;</a:t>
            </a:r>
          </a:p>
          <a:p>
            <a:pPr lvl="1" algn="just"/>
            <a:r>
              <a:rPr lang="pt-BR" sz="2200" dirty="0"/>
              <a:t>Valores e convicções do professor.</a:t>
            </a:r>
          </a:p>
          <a:p>
            <a:pPr marL="109728" indent="0" algn="just">
              <a:buNone/>
            </a:pPr>
            <a:endParaRPr lang="en-US" sz="2600" dirty="0"/>
          </a:p>
        </p:txBody>
      </p:sp>
    </p:spTree>
    <p:extLst>
      <p:ext uri="{BB962C8B-B14F-4D97-AF65-F5344CB8AC3E}">
        <p14:creationId xmlns:p14="http://schemas.microsoft.com/office/powerpoint/2010/main" xmlns="" val="2624715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en-US" dirty="0" err="1" smtClean="0"/>
              <a:t>Modalidades</a:t>
            </a:r>
            <a:endParaRPr lang="en-US" dirty="0"/>
          </a:p>
        </p:txBody>
      </p:sp>
      <p:sp>
        <p:nvSpPr>
          <p:cNvPr id="3" name="Espaço Reservado para Conteúdo 2"/>
          <p:cNvSpPr>
            <a:spLocks noGrp="1"/>
          </p:cNvSpPr>
          <p:nvPr>
            <p:ph idx="1"/>
          </p:nvPr>
        </p:nvSpPr>
        <p:spPr/>
        <p:txBody>
          <a:bodyPr vert="horz">
            <a:normAutofit fontScale="92500" lnSpcReduction="20000"/>
          </a:bodyPr>
          <a:lstStyle/>
          <a:p>
            <a:pPr algn="just"/>
            <a:r>
              <a:rPr lang="pt-BR" dirty="0"/>
              <a:t>Diferentes modalidades são elencadas em </a:t>
            </a:r>
            <a:r>
              <a:rPr lang="pt-BR" dirty="0" err="1"/>
              <a:t>Krasilchik</a:t>
            </a:r>
            <a:r>
              <a:rPr lang="pt-BR" dirty="0"/>
              <a:t> (2004): aulas expositivas, discussões, demonstrações, aulas práticas, excursões, instrução individualizada, projetos e simulações (role-play).</a:t>
            </a:r>
          </a:p>
          <a:p>
            <a:pPr algn="just"/>
            <a:endParaRPr lang="pt-BR" dirty="0"/>
          </a:p>
          <a:p>
            <a:pPr algn="just"/>
            <a:r>
              <a:rPr lang="pt-BR" dirty="0"/>
              <a:t>Para a autora é possível adequar as modalidades a especificidades dos objetivos do ensino. Como exemplo, para transmissão de informação (aula expositiva e demonstração); para realizar investigações (aulas práticas e projetos); para analisar as causas e implicações do desenvolvimento (simulações e trabalho dirigido).</a:t>
            </a:r>
            <a:endParaRPr lang="en-US" dirty="0"/>
          </a:p>
        </p:txBody>
      </p:sp>
    </p:spTree>
    <p:extLst>
      <p:ext uri="{BB962C8B-B14F-4D97-AF65-F5344CB8AC3E}">
        <p14:creationId xmlns:p14="http://schemas.microsoft.com/office/powerpoint/2010/main" xmlns="" val="3945586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457200"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err="1" smtClean="0"/>
              <a:t>Recorrências</a:t>
            </a:r>
            <a:r>
              <a:rPr lang="en-US" dirty="0" smtClean="0"/>
              <a:t>…</a:t>
            </a:r>
            <a:endParaRPr lang="en-US" dirty="0"/>
          </a:p>
        </p:txBody>
      </p:sp>
      <p:pic>
        <p:nvPicPr>
          <p:cNvPr id="7" name="Imagem 6"/>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01751" y="1772816"/>
            <a:ext cx="4446513" cy="4392488"/>
          </a:xfrm>
          <a:prstGeom prst="rect">
            <a:avLst/>
          </a:prstGeom>
          <a:ln w="228600" cap="sq" cmpd="thickThin">
            <a:solidFill>
              <a:schemeClr val="accent2">
                <a:lumMod val="75000"/>
              </a:schemeClr>
            </a:solidFill>
            <a:prstDash val="solid"/>
            <a:miter lim="800000"/>
          </a:ln>
          <a:effectLst>
            <a:innerShdw blurRad="76200">
              <a:srgbClr val="000000"/>
            </a:innerShdw>
          </a:effectLst>
        </p:spPr>
      </p:pic>
      <p:sp>
        <p:nvSpPr>
          <p:cNvPr id="8" name="Título 1"/>
          <p:cNvSpPr txBox="1">
            <a:spLocks/>
          </p:cNvSpPr>
          <p:nvPr/>
        </p:nvSpPr>
        <p:spPr>
          <a:xfrm>
            <a:off x="3487443" y="6452606"/>
            <a:ext cx="2475128" cy="288032"/>
          </a:xfrm>
          <a:prstGeom prst="rect">
            <a:avLst/>
          </a:prstGeom>
        </p:spPr>
        <p:txBody>
          <a:bodyPr vert="horz" anchor="ctr">
            <a:normAutofit fontScale="62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600" b="1" i="1" dirty="0" err="1" smtClean="0"/>
              <a:t>Quadro</a:t>
            </a:r>
            <a:r>
              <a:rPr lang="en-US" sz="1600" b="1" i="1" dirty="0" smtClean="0"/>
              <a:t> </a:t>
            </a:r>
            <a:r>
              <a:rPr lang="en-US" sz="1600" b="1" i="1" dirty="0" err="1" smtClean="0"/>
              <a:t>retirado</a:t>
            </a:r>
            <a:r>
              <a:rPr lang="en-US" sz="1600" b="1" i="1" dirty="0"/>
              <a:t> de </a:t>
            </a:r>
            <a:r>
              <a:rPr lang="en-US" sz="1600" b="1" i="1" dirty="0" err="1" smtClean="0"/>
              <a:t>Mazzioni</a:t>
            </a:r>
            <a:r>
              <a:rPr lang="en-US" sz="1600" b="1" i="1" dirty="0" smtClean="0"/>
              <a:t> (2009)</a:t>
            </a:r>
            <a:endParaRPr lang="en-US" sz="1600" b="1" i="1" dirty="0"/>
          </a:p>
        </p:txBody>
      </p:sp>
      <p:sp>
        <p:nvSpPr>
          <p:cNvPr id="2" name="Retângulo 1"/>
          <p:cNvSpPr/>
          <p:nvPr/>
        </p:nvSpPr>
        <p:spPr>
          <a:xfrm>
            <a:off x="3941911" y="2420888"/>
            <a:ext cx="1206153" cy="144016"/>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0" name="Retângulo 9"/>
          <p:cNvSpPr/>
          <p:nvPr/>
        </p:nvSpPr>
        <p:spPr>
          <a:xfrm>
            <a:off x="2503838" y="2420888"/>
            <a:ext cx="1206153" cy="144016"/>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1" name="Retângulo 10"/>
          <p:cNvSpPr/>
          <p:nvPr/>
        </p:nvSpPr>
        <p:spPr>
          <a:xfrm>
            <a:off x="2411760" y="4293096"/>
            <a:ext cx="1206153" cy="180020"/>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2" name="Retângulo 11"/>
          <p:cNvSpPr/>
          <p:nvPr/>
        </p:nvSpPr>
        <p:spPr>
          <a:xfrm>
            <a:off x="2503838" y="4797152"/>
            <a:ext cx="2644226" cy="648072"/>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3" name="Retângulo 12"/>
          <p:cNvSpPr/>
          <p:nvPr/>
        </p:nvSpPr>
        <p:spPr>
          <a:xfrm>
            <a:off x="2471291" y="4509120"/>
            <a:ext cx="1206153" cy="288032"/>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xmlns="" val="55740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xit" presetSubtype="32" fill="hold" grpId="1" nodeType="clickEffect">
                                  <p:stCondLst>
                                    <p:cond delay="0"/>
                                  </p:stCondLst>
                                  <p:childTnLst>
                                    <p:animEffect transition="out" filter="circle(out)">
                                      <p:cBhvr>
                                        <p:cTn id="13" dur="2000"/>
                                        <p:tgtEl>
                                          <p:spTgt spid="2"/>
                                        </p:tgtEl>
                                      </p:cBhvr>
                                    </p:animEffect>
                                    <p:set>
                                      <p:cBhvr>
                                        <p:cTn id="14" dur="1" fill="hold">
                                          <p:stCondLst>
                                            <p:cond delay="19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xit" presetSubtype="32" fill="hold" grpId="1" nodeType="clickEffect">
                                  <p:stCondLst>
                                    <p:cond delay="0"/>
                                  </p:stCondLst>
                                  <p:childTnLst>
                                    <p:animEffect transition="out" filter="circle(out)">
                                      <p:cBhvr>
                                        <p:cTn id="25" dur="2000"/>
                                        <p:tgtEl>
                                          <p:spTgt spid="10"/>
                                        </p:tgtEl>
                                      </p:cBhvr>
                                    </p:animEffect>
                                    <p:set>
                                      <p:cBhvr>
                                        <p:cTn id="26" dur="1" fill="hold">
                                          <p:stCondLst>
                                            <p:cond delay="19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xit" presetSubtype="32" fill="hold" grpId="1" nodeType="clickEffect">
                                  <p:stCondLst>
                                    <p:cond delay="0"/>
                                  </p:stCondLst>
                                  <p:childTnLst>
                                    <p:animEffect transition="out" filter="circle(out)">
                                      <p:cBhvr>
                                        <p:cTn id="37" dur="2000"/>
                                        <p:tgtEl>
                                          <p:spTgt spid="11"/>
                                        </p:tgtEl>
                                      </p:cBhvr>
                                    </p:animEffect>
                                    <p:set>
                                      <p:cBhvr>
                                        <p:cTn id="38" dur="1" fill="hold">
                                          <p:stCondLst>
                                            <p:cond delay="1999"/>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xit" presetSubtype="32" fill="hold" grpId="1" nodeType="clickEffect">
                                  <p:stCondLst>
                                    <p:cond delay="0"/>
                                  </p:stCondLst>
                                  <p:childTnLst>
                                    <p:animEffect transition="out" filter="circle(out)">
                                      <p:cBhvr>
                                        <p:cTn id="49" dur="2000"/>
                                        <p:tgtEl>
                                          <p:spTgt spid="12"/>
                                        </p:tgtEl>
                                      </p:cBhvr>
                                    </p:animEffect>
                                    <p:set>
                                      <p:cBhvr>
                                        <p:cTn id="50" dur="1" fill="hold">
                                          <p:stCondLst>
                                            <p:cond delay="1999"/>
                                          </p:stCondLst>
                                        </p:cTn>
                                        <p:tgtEl>
                                          <p:spTgt spid="1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xit" presetSubtype="32" fill="hold" grpId="1" nodeType="clickEffect">
                                  <p:stCondLst>
                                    <p:cond delay="0"/>
                                  </p:stCondLst>
                                  <p:childTnLst>
                                    <p:animEffect transition="out" filter="circle(out)">
                                      <p:cBhvr>
                                        <p:cTn id="61" dur="2000"/>
                                        <p:tgtEl>
                                          <p:spTgt spid="13"/>
                                        </p:tgtEl>
                                      </p:cBhvr>
                                    </p:animEffect>
                                    <p:set>
                                      <p:cBhvr>
                                        <p:cTn id="62"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457200"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smtClean="0"/>
              <a:t>Um </a:t>
            </a:r>
            <a:r>
              <a:rPr lang="en-US" dirty="0" err="1" smtClean="0"/>
              <a:t>pouco</a:t>
            </a:r>
            <a:r>
              <a:rPr lang="en-US" dirty="0" smtClean="0"/>
              <a:t> de </a:t>
            </a:r>
            <a:r>
              <a:rPr lang="en-US" dirty="0" err="1" smtClean="0"/>
              <a:t>plágio</a:t>
            </a:r>
            <a:r>
              <a:rPr lang="en-US" dirty="0" smtClean="0"/>
              <a:t>!!!!</a:t>
            </a:r>
            <a:endParaRPr lang="en-US" dirty="0"/>
          </a:p>
        </p:txBody>
      </p:sp>
      <p:graphicFrame>
        <p:nvGraphicFramePr>
          <p:cNvPr id="2" name="Tabela 1"/>
          <p:cNvGraphicFramePr>
            <a:graphicFrameLocks noGrp="1"/>
          </p:cNvGraphicFramePr>
          <p:nvPr>
            <p:extLst>
              <p:ext uri="{D42A27DB-BD31-4B8C-83A1-F6EECF244321}">
                <p14:modId xmlns:p14="http://schemas.microsoft.com/office/powerpoint/2010/main" xmlns="" val="512546826"/>
              </p:ext>
            </p:extLst>
          </p:nvPr>
        </p:nvGraphicFramePr>
        <p:xfrm>
          <a:off x="446856" y="2089148"/>
          <a:ext cx="8229600" cy="3572100"/>
        </p:xfrm>
        <a:graphic>
          <a:graphicData uri="http://schemas.openxmlformats.org/drawingml/2006/table">
            <a:tbl>
              <a:tblPr firstRow="1">
                <a:tableStyleId>{8FD4443E-F989-4FC4-A0C8-D5A2AF1F390B}</a:tableStyleId>
              </a:tblPr>
              <a:tblGrid>
                <a:gridCol w="4946400"/>
                <a:gridCol w="3283200"/>
              </a:tblGrid>
              <a:tr h="251100">
                <a:tc>
                  <a:txBody>
                    <a:bodyPr/>
                    <a:lstStyle/>
                    <a:p>
                      <a:pPr algn="ctr" rtl="0" fontAlgn="ctr"/>
                      <a:r>
                        <a:rPr lang="pt-BR" sz="1500" u="none" strike="noStrike" dirty="0">
                          <a:effectLst/>
                        </a:rPr>
                        <a:t>Objetivos educacionais</a:t>
                      </a:r>
                      <a:endParaRPr lang="pt-BR" sz="1500" b="1" i="0" u="none" strike="noStrike" dirty="0">
                        <a:solidFill>
                          <a:srgbClr val="4B2500"/>
                        </a:solidFill>
                        <a:effectLst/>
                        <a:latin typeface="Times New Roman"/>
                      </a:endParaRPr>
                    </a:p>
                  </a:txBody>
                  <a:tcPr marL="8100" marR="8100" marT="8100" marB="0" anchor="ctr">
                    <a:lnR w="12700" cap="flat" cmpd="sng" algn="ctr">
                      <a:solidFill>
                        <a:schemeClr val="bg1"/>
                      </a:solidFill>
                      <a:prstDash val="solid"/>
                      <a:round/>
                      <a:headEnd type="none" w="med" len="med"/>
                      <a:tailEnd type="none" w="med" len="med"/>
                    </a:lnR>
                  </a:tcPr>
                </a:tc>
                <a:tc>
                  <a:txBody>
                    <a:bodyPr/>
                    <a:lstStyle/>
                    <a:p>
                      <a:pPr algn="ctr" rtl="0" fontAlgn="ctr"/>
                      <a:r>
                        <a:rPr lang="pt-BR" sz="1500" u="none" strike="noStrike">
                          <a:effectLst/>
                        </a:rPr>
                        <a:t>Técnicas mais utilizadas</a:t>
                      </a:r>
                      <a:endParaRPr lang="pt-BR" sz="1500" b="1" i="0" u="none" strike="noStrike">
                        <a:solidFill>
                          <a:srgbClr val="4B2500"/>
                        </a:solidFill>
                        <a:effectLst/>
                        <a:latin typeface="Times New Roman"/>
                      </a:endParaRPr>
                    </a:p>
                  </a:txBody>
                  <a:tcPr marL="8100" marR="8100" marT="8100" marB="0" anchor="ctr">
                    <a:lnL w="12700" cap="flat" cmpd="sng" algn="ctr">
                      <a:solidFill>
                        <a:schemeClr val="bg1"/>
                      </a:solidFill>
                      <a:prstDash val="solid"/>
                      <a:round/>
                      <a:headEnd type="none" w="med" len="med"/>
                      <a:tailEnd type="none" w="med" len="med"/>
                    </a:lnL>
                  </a:tcPr>
                </a:tc>
              </a:tr>
              <a:tr h="251100">
                <a:tc rowSpan="2">
                  <a:txBody>
                    <a:bodyPr/>
                    <a:lstStyle/>
                    <a:p>
                      <a:pPr algn="l" rtl="0" fontAlgn="ctr"/>
                      <a:r>
                        <a:rPr lang="pt-BR" sz="1500" u="none" strike="noStrike" dirty="0">
                          <a:effectLst/>
                        </a:rPr>
                        <a:t>Transmitir informações</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Aula expositiva</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dirty="0">
                          <a:effectLst/>
                        </a:rPr>
                        <a:t>Instrução programada</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1100">
                <a:tc rowSpan="2">
                  <a:txBody>
                    <a:bodyPr/>
                    <a:lstStyle/>
                    <a:p>
                      <a:pPr algn="l" rtl="0" fontAlgn="ctr"/>
                      <a:r>
                        <a:rPr lang="pt-BR" sz="1500" u="none" strike="noStrike" dirty="0">
                          <a:effectLst/>
                        </a:rPr>
                        <a:t>Conseguir que os alunos expressem suas opiniões</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Perguntas e respostas</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a:effectLst/>
                        </a:rPr>
                        <a:t>Trabalho em grupo</a:t>
                      </a:r>
                      <a:endParaRPr lang="pt-BR" sz="1500" b="0" i="0" u="none" strike="noStrike">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1100">
                <a:tc rowSpan="2">
                  <a:txBody>
                    <a:bodyPr/>
                    <a:lstStyle/>
                    <a:p>
                      <a:pPr algn="l" rtl="0" fontAlgn="ctr"/>
                      <a:r>
                        <a:rPr lang="pt-BR" sz="1500" u="none" strike="noStrike" dirty="0">
                          <a:effectLst/>
                        </a:rPr>
                        <a:t>Aprender a trabalhar em equipe na solução de problemas</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Técnica de solução de problemas</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dirty="0">
                          <a:effectLst/>
                        </a:rPr>
                        <a:t>Técnica de projetos</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1100">
                <a:tc rowSpan="2">
                  <a:txBody>
                    <a:bodyPr/>
                    <a:lstStyle/>
                    <a:p>
                      <a:pPr algn="l" rtl="0" fontAlgn="ctr"/>
                      <a:r>
                        <a:rPr lang="pt-BR" sz="1500" u="none" strike="noStrike" dirty="0">
                          <a:effectLst/>
                        </a:rPr>
                        <a:t>Desenvolver a capacidade analítica</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Estudo dirigido</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dirty="0">
                          <a:effectLst/>
                        </a:rPr>
                        <a:t>Trabalho em grupo</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1100">
                <a:tc rowSpan="2">
                  <a:txBody>
                    <a:bodyPr/>
                    <a:lstStyle/>
                    <a:p>
                      <a:pPr algn="l" rtl="0" fontAlgn="ctr"/>
                      <a:r>
                        <a:rPr lang="pt-BR" sz="1500" u="none" strike="noStrike" dirty="0">
                          <a:effectLst/>
                        </a:rPr>
                        <a:t>Desenvolver a capacidade de verbalização</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Perguntas e respostas</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dirty="0">
                          <a:effectLst/>
                        </a:rPr>
                        <a:t>Trabalho em grupo</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1100">
                <a:tc rowSpan="2">
                  <a:txBody>
                    <a:bodyPr/>
                    <a:lstStyle/>
                    <a:p>
                      <a:pPr algn="l" rtl="0" fontAlgn="ctr"/>
                      <a:r>
                        <a:rPr lang="pt-BR" sz="1500" u="none" strike="noStrike" dirty="0">
                          <a:effectLst/>
                        </a:rPr>
                        <a:t>Formar conceitos</a:t>
                      </a:r>
                      <a:endParaRPr lang="pt-BR" sz="1500" b="0" i="0" u="none" strike="noStrike" dirty="0">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ctr">
                        <a:buClr>
                          <a:srgbClr val="000000"/>
                        </a:buClr>
                        <a:buSzPts val="1800"/>
                        <a:buFont typeface="Wingdings"/>
                        <a:buChar char="v"/>
                      </a:pPr>
                      <a:r>
                        <a:rPr lang="pt-BR" sz="1500" u="none" strike="noStrike" dirty="0">
                          <a:effectLst/>
                        </a:rPr>
                        <a:t>Instrução programada</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vMerge="1">
                  <a:txBody>
                    <a:bodyPr/>
                    <a:lstStyle/>
                    <a:p>
                      <a:endParaRPr lang="en-US"/>
                    </a:p>
                  </a:txBody>
                  <a:tcPr/>
                </a:tc>
                <a:tc>
                  <a:txBody>
                    <a:bodyPr/>
                    <a:lstStyle/>
                    <a:p>
                      <a:pPr algn="l" rtl="0" fontAlgn="ctr">
                        <a:buClr>
                          <a:srgbClr val="000000"/>
                        </a:buClr>
                        <a:buSzPts val="1800"/>
                        <a:buFont typeface="Wingdings"/>
                        <a:buChar char="v"/>
                      </a:pPr>
                      <a:r>
                        <a:rPr lang="pt-BR" sz="1500" u="none" strike="noStrike" dirty="0">
                          <a:effectLst/>
                        </a:rPr>
                        <a:t>Fichas didáticas</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200">
                <a:tc>
                  <a:txBody>
                    <a:bodyPr/>
                    <a:lstStyle/>
                    <a:p>
                      <a:pPr algn="l" rtl="0" fontAlgn="ctr"/>
                      <a:r>
                        <a:rPr lang="pt-BR" sz="1500" u="none" strike="noStrike">
                          <a:effectLst/>
                        </a:rPr>
                        <a:t>Desenvolver a capacidade de compreensão dos textos</a:t>
                      </a:r>
                      <a:endParaRPr lang="pt-BR" sz="1500" b="0" i="0" u="none" strike="noStrike">
                        <a:solidFill>
                          <a:srgbClr val="4B2500"/>
                        </a:solidFill>
                        <a:effectLst/>
                        <a:latin typeface="Times New Roman"/>
                      </a:endParaRPr>
                    </a:p>
                  </a:txBody>
                  <a:tcPr marL="291600" marR="8100" marT="810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rtl="0" fontAlgn="ctr">
                        <a:buClr>
                          <a:srgbClr val="000000"/>
                        </a:buClr>
                        <a:buSzPts val="1800"/>
                        <a:buFont typeface="Wingdings"/>
                        <a:buChar char="v"/>
                      </a:pPr>
                      <a:r>
                        <a:rPr lang="pt-BR" sz="1500" u="none" strike="noStrike" dirty="0">
                          <a:effectLst/>
                        </a:rPr>
                        <a:t>Estudo dirigido</a:t>
                      </a:r>
                      <a:endParaRPr lang="pt-BR" sz="1500" b="0" i="0" u="none" strike="noStrike" dirty="0">
                        <a:solidFill>
                          <a:srgbClr val="000000"/>
                        </a:solidFill>
                        <a:effectLst/>
                        <a:latin typeface="Wingdings"/>
                      </a:endParaRPr>
                    </a:p>
                  </a:txBody>
                  <a:tcPr marL="291600" marR="8100" marT="810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1079813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066800"/>
          </a:xfrm>
        </p:spPr>
        <p:txBody>
          <a:bodyPr/>
          <a:lstStyle/>
          <a:p>
            <a:r>
              <a:rPr lang="pt-BR" dirty="0" smtClean="0"/>
              <a:t>Aprendizagem ativa...</a:t>
            </a:r>
            <a:endParaRPr lang="pt-BR" dirty="0"/>
          </a:p>
        </p:txBody>
      </p:sp>
      <p:sp>
        <p:nvSpPr>
          <p:cNvPr id="3" name="Espaço Reservado para Conteúdo 2"/>
          <p:cNvSpPr>
            <a:spLocks noGrp="1"/>
          </p:cNvSpPr>
          <p:nvPr>
            <p:ph idx="1"/>
          </p:nvPr>
        </p:nvSpPr>
        <p:spPr/>
        <p:txBody>
          <a:bodyPr vert="horz">
            <a:normAutofit/>
          </a:bodyPr>
          <a:lstStyle/>
          <a:p>
            <a:pPr algn="just"/>
            <a:r>
              <a:rPr lang="pt-BR" dirty="0" smtClean="0"/>
              <a:t> Mudança de foco: do professor para o aluno, com este exercitando a análise, a síntese e avaliação.</a:t>
            </a:r>
          </a:p>
          <a:p>
            <a:pPr algn="just"/>
            <a:r>
              <a:rPr lang="pt-BR" dirty="0" smtClean="0"/>
              <a:t>Aspectos como pesquisa e auto avaliação são mais valorizados.</a:t>
            </a:r>
          </a:p>
          <a:p>
            <a:pPr algn="just"/>
            <a:r>
              <a:rPr lang="pt-BR" dirty="0" smtClean="0"/>
              <a:t>Novas mídias têm papel preponderante no que tange a incentivar uma postura mais participativa do aluno.</a:t>
            </a:r>
          </a:p>
          <a:p>
            <a:pPr lvl="1" algn="just"/>
            <a:endParaRPr lang="pt-BR" dirty="0"/>
          </a:p>
        </p:txBody>
      </p:sp>
    </p:spTree>
    <p:extLst>
      <p:ext uri="{BB962C8B-B14F-4D97-AF65-F5344CB8AC3E}">
        <p14:creationId xmlns:p14="http://schemas.microsoft.com/office/powerpoint/2010/main" xmlns="" val="38029032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546</TotalTime>
  <Words>1346</Words>
  <Application>Microsoft Office PowerPoint</Application>
  <PresentationFormat>Apresentação na tela (4:3)</PresentationFormat>
  <Paragraphs>110</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Urbano</vt:lpstr>
      <vt:lpstr>SEMINÁRIO 4: MODALIDADES DIDÁTICAS </vt:lpstr>
      <vt:lpstr>Comecemos assim...</vt:lpstr>
      <vt:lpstr>Minha percepção...</vt:lpstr>
      <vt:lpstr>Estratégias?</vt:lpstr>
      <vt:lpstr>Unindo estas visões…</vt:lpstr>
      <vt:lpstr>Modalidades</vt:lpstr>
      <vt:lpstr>Slide 7</vt:lpstr>
      <vt:lpstr>Slide 8</vt:lpstr>
      <vt:lpstr>Aprendizagem ativa...</vt:lpstr>
      <vt:lpstr>Aprendizagem cooperativa...</vt:lpstr>
      <vt:lpstr>Once upon a time...</vt:lpstr>
      <vt:lpstr>Once upon a time...</vt:lpstr>
      <vt:lpstr>Once upon a time...</vt:lpstr>
      <vt:lpstr>Em suma...</vt:lpstr>
      <vt:lpstr>E o que diz a literatura?</vt:lpstr>
      <vt:lpstr>Outras preocupações...</vt:lpstr>
      <vt:lpstr>Questionamentos...</vt:lpstr>
      <vt:lpstr>Lavoisier...</vt:lpstr>
      <vt:lpstr>Obrigado!!!!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SEMINÁRIO 4: MODALIDADES DIDÁTICAS</dc:title>
  <dc:creator>Eugenio</dc:creator>
  <cp:lastModifiedBy>STI</cp:lastModifiedBy>
  <cp:revision>29</cp:revision>
  <dcterms:created xsi:type="dcterms:W3CDTF">2011-10-19T00:36:54Z</dcterms:created>
  <dcterms:modified xsi:type="dcterms:W3CDTF">2011-11-04T12:16:00Z</dcterms:modified>
</cp:coreProperties>
</file>