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9" r:id="rId2"/>
  </p:sldMasterIdLst>
  <p:notesMasterIdLst>
    <p:notesMasterId r:id="rId45"/>
  </p:notesMasterIdLst>
  <p:handoutMasterIdLst>
    <p:handoutMasterId r:id="rId46"/>
  </p:handoutMasterIdLst>
  <p:sldIdLst>
    <p:sldId id="442" r:id="rId3"/>
    <p:sldId id="476" r:id="rId4"/>
    <p:sldId id="479" r:id="rId5"/>
    <p:sldId id="480" r:id="rId6"/>
    <p:sldId id="481" r:id="rId7"/>
    <p:sldId id="482" r:id="rId8"/>
    <p:sldId id="483" r:id="rId9"/>
    <p:sldId id="484" r:id="rId10"/>
    <p:sldId id="543" r:id="rId11"/>
    <p:sldId id="485" r:id="rId12"/>
    <p:sldId id="526" r:id="rId13"/>
    <p:sldId id="491" r:id="rId14"/>
    <p:sldId id="492" r:id="rId15"/>
    <p:sldId id="496" r:id="rId16"/>
    <p:sldId id="497" r:id="rId17"/>
    <p:sldId id="536" r:id="rId18"/>
    <p:sldId id="537" r:id="rId19"/>
    <p:sldId id="538" r:id="rId20"/>
    <p:sldId id="539" r:id="rId21"/>
    <p:sldId id="540" r:id="rId22"/>
    <p:sldId id="498" r:id="rId23"/>
    <p:sldId id="499" r:id="rId24"/>
    <p:sldId id="541" r:id="rId25"/>
    <p:sldId id="500" r:id="rId26"/>
    <p:sldId id="501" r:id="rId27"/>
    <p:sldId id="542" r:id="rId28"/>
    <p:sldId id="502" r:id="rId29"/>
    <p:sldId id="503" r:id="rId30"/>
    <p:sldId id="504" r:id="rId31"/>
    <p:sldId id="505" r:id="rId32"/>
    <p:sldId id="527" r:id="rId33"/>
    <p:sldId id="528" r:id="rId34"/>
    <p:sldId id="529" r:id="rId35"/>
    <p:sldId id="544" r:id="rId36"/>
    <p:sldId id="545" r:id="rId37"/>
    <p:sldId id="547" r:id="rId38"/>
    <p:sldId id="548" r:id="rId39"/>
    <p:sldId id="533" r:id="rId40"/>
    <p:sldId id="535" r:id="rId41"/>
    <p:sldId id="534" r:id="rId42"/>
    <p:sldId id="584" r:id="rId43"/>
    <p:sldId id="585" r:id="rId44"/>
  </p:sldIdLst>
  <p:sldSz cx="9144000" cy="6858000" type="screen4x3"/>
  <p:notesSz cx="6858000" cy="90805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0000"/>
    <a:srgbClr val="99FF33"/>
    <a:srgbClr val="FF6600"/>
    <a:srgbClr val="990033"/>
    <a:srgbClr val="FFFF00"/>
    <a:srgbClr val="FF00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35" autoAdjust="0"/>
    <p:restoredTop sz="94464" autoAdjust="0"/>
  </p:normalViewPr>
  <p:slideViewPr>
    <p:cSldViewPr snapToGrid="0">
      <p:cViewPr varScale="1">
        <p:scale>
          <a:sx n="75" d="100"/>
          <a:sy n="7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84A3A0-B4F4-49B1-8997-A118247EB6A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47CE77-814D-4504-8A22-22931AB2FA7D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DDA1EA-9979-493C-98EE-48D890C86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9097A8-6E58-4B93-A17E-FF575FA6183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88E6F4-7123-4429-B8C3-AE363268C80A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ABB1A6-89B2-4FD3-B9BF-8F814A8C3265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368B44-689F-4675-B882-46BFB6831CB9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F0A0C-D62C-4B66-9B55-0E98519C6E6D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E47FA4-AF3A-43C4-876B-8F986F2101DF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E2E3CF-DC1A-4455-8FCF-9D10ECDB9789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F3F036-18FE-4EE1-BDD5-0557FADF4D1E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D28471-9CCA-469C-BB44-DFAFE9846571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EAD7CF-7DD7-4BDE-9AD5-FE6ACCCAD8DD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E5C398-4D31-484A-BFF4-BBDDBE877E91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1DD90A-89D2-40A9-8E2E-DEA72B97EB8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3C40C6-F144-47B6-857A-EF45EFC5D10D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A406A0-1D1A-48D6-A5EA-D7A26279B56D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E2D405-CC7C-4DF4-BDEF-37B020FED169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28B52-17AB-425F-B8F3-32E7096D9C44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FFC9AF-313E-43D6-9524-86FCDE74CA40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A3C011-6A56-43AD-BCC4-FD6F59399AE4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BC3154-AC4E-4DD3-9A81-4CED79186BAF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E459D7-DBA1-4952-B41F-9DC2E46246EF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766D5E-D104-43FC-BBAC-5996A46BD3F8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DE465C-4526-48B8-877F-914A295EBD82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F22A3F-C00D-4324-8E0F-7ADB3B854406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2CA8-6E5E-4955-AEB7-711CB1E6DB80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13-8027-4F7D-A31B-3A744A0BF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F5C0-CFAE-47E8-85A3-B134153ED396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34F5-ACBA-40CD-8E7D-25B29D623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60ED-63DE-4FE3-93DC-309E280EAA2E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54B1-C255-4DED-B36F-5DA9A2217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856E-0B46-488F-A2FF-34512986C766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E34E3-5329-4FF9-9F12-BD205C6CE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A4209-CCBB-4A52-81B0-66B83DF1558A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5A94-D11C-4260-9E8D-D568EFA29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FD7-9D31-47D2-86AE-EBE3FEB9B16F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E09D-8D2A-4342-9AD3-C63C5AA09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FB25-EFE5-4C07-88EC-FD9BA54C57EF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81252-5316-4803-A2BE-66EF3B258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5F33-93D7-43B7-879A-2F1930A02B7F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B3F5-A9BF-4FEA-A92C-9CB736CE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92474-B6C6-455E-8627-2129EB8A0A3A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B8A3-0D02-4309-B2D1-F5C44C3C4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56D5-34D9-4456-818B-585109EFDDF7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C52A-2B4B-482A-B61E-E8A76C19C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B4013-3001-41EB-9B40-1BFF4CACCBF4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FC5B-E347-4F50-B9EE-30808A17E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F49C-E5BC-461F-8EA5-C65E0362A614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4069-3EC7-4459-85F9-0883A156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EC80-C10E-4A25-9541-CB11E0B62818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6ED-23ED-4C0B-8010-F4D4B353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7B43A-B03F-4182-BD39-3DB01CE13D12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52A7-9474-4E94-AD73-23074E787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79B2-D9AD-4591-96F3-5403C5A6139A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78BA-1870-48FA-8168-AD55F9312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3F0D-6A9D-4336-AF79-CC40D5D20B44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D900-A25B-495D-8B89-950F89D7096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3BE31-64C2-42A5-AB14-F432D90FA518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2E321-379B-4886-8894-4C13C4BD8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1492-8969-4FAC-8FE7-0D514493B86D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F645-5AA2-47B7-9316-1D8264DE3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FC548-24ED-4B38-AFDF-A01079F20706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23B8-2FD9-4CFB-9C46-DEA0FD2CA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B96D-048F-4FD6-8898-9A8815FB789B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9B8C-0AF9-4F9C-8D24-38520165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7F2-6C3C-441B-BF99-B362CA78B3E1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7393-4B7D-4733-9627-72E72207F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04617-9296-4FFB-AAF4-82CD8747F9FA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4C8C-973C-4A1F-B835-6AEC8972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0B23-1829-4B72-8895-F959C8810C43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6EE37-BAA3-4F3C-B28C-D3BE1D866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7429BF8-DF53-42F3-980C-22B9CF37D7A6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4F5DDEC-F355-4B63-981F-EE242418B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3059428-B950-4758-9F16-B81001D64060}" type="datetimeFigureOut">
              <a:rPr lang="en-US"/>
              <a:pPr>
                <a:defRPr/>
              </a:pPr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03AFD3-A559-4338-9EE6-D97067F60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2007_Workbook1.xlsx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braer.com.br/relatorios_anuais/relatorio_2008/portugues/pdf/2008_demonstrativo_financeiro.pdf" TargetMode="External"/><Relationship Id="rId2" Type="http://schemas.openxmlformats.org/officeDocument/2006/relationships/hyperlink" Target="http://webcast.ey.com/events/play.aspx?prog=%7b9b9cb852-a95b-423a-98e5-cc2d588664a9%7d&amp;options=2&amp;compact=1" TargetMode="Externa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39750" y="1557338"/>
            <a:ext cx="6624638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4000" b="1">
                <a:solidFill>
                  <a:schemeClr val="tx2"/>
                </a:solidFill>
              </a:rPr>
              <a:t>Contabilidade e Análise de Balanços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9750" y="3500438"/>
            <a:ext cx="66246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2800" b="1" dirty="0">
                <a:solidFill>
                  <a:schemeClr val="tx2"/>
                </a:solidFill>
              </a:rPr>
              <a:t>Silvia Pereira de Castro Casa Nova </a:t>
            </a:r>
            <a:br>
              <a:rPr lang="pt-BR" sz="2800" b="1" dirty="0">
                <a:solidFill>
                  <a:schemeClr val="tx2"/>
                </a:solidFill>
              </a:rPr>
            </a:br>
            <a:r>
              <a:rPr lang="pt-BR" sz="1400" b="1" dirty="0">
                <a:solidFill>
                  <a:schemeClr val="tx2"/>
                </a:solidFill>
              </a:rPr>
              <a:t>(silvianova@usp.br)</a:t>
            </a:r>
          </a:p>
          <a:p>
            <a:pPr algn="r"/>
            <a:r>
              <a:rPr lang="pt-BR" sz="1400" b="1" dirty="0">
                <a:solidFill>
                  <a:schemeClr val="tx2"/>
                </a:solidFill>
              </a:rPr>
              <a:t/>
            </a:r>
            <a:br>
              <a:rPr lang="pt-BR" sz="1400" b="1" dirty="0">
                <a:solidFill>
                  <a:schemeClr val="tx2"/>
                </a:solidFill>
              </a:rPr>
            </a:br>
            <a:r>
              <a:rPr lang="pt-BR" sz="2800" b="1" dirty="0">
                <a:solidFill>
                  <a:schemeClr val="tx2"/>
                </a:solidFill>
              </a:rPr>
              <a:t>Daniel Ramos Nogueira </a:t>
            </a:r>
            <a:br>
              <a:rPr lang="pt-BR" sz="2800" b="1" dirty="0">
                <a:solidFill>
                  <a:schemeClr val="tx2"/>
                </a:solidFill>
              </a:rPr>
            </a:br>
            <a:r>
              <a:rPr lang="pt-BR" sz="1400" b="1" dirty="0">
                <a:solidFill>
                  <a:schemeClr val="tx2"/>
                </a:solidFill>
              </a:rPr>
              <a:t>(danielrnog@hotmail.com)</a:t>
            </a:r>
          </a:p>
          <a:p>
            <a:pPr algn="r"/>
            <a:endParaRPr lang="pt-BR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/>
      <p:bldP spid="2283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11138"/>
            <a:ext cx="7543800" cy="1295400"/>
          </a:xfrm>
        </p:spPr>
        <p:txBody>
          <a:bodyPr/>
          <a:lstStyle/>
          <a:p>
            <a:pPr eaLnBrk="1" hangingPunct="1"/>
            <a:r>
              <a:rPr lang="pt-BR" smtClean="0"/>
              <a:t>Dicionário Contábil</a:t>
            </a:r>
          </a:p>
        </p:txBody>
      </p:sp>
      <p:sp>
        <p:nvSpPr>
          <p:cNvPr id="245763" name="Text Box 3"/>
          <p:cNvSpPr txBox="1">
            <a:spLocks noChangeArrowheads="1"/>
          </p:cNvSpPr>
          <p:nvPr/>
        </p:nvSpPr>
        <p:spPr bwMode="auto">
          <a:xfrm>
            <a:off x="3851275" y="1844675"/>
            <a:ext cx="3240088" cy="1260475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algn="ctr" eaLnBrk="0" hangingPunct="0">
              <a:defRPr/>
            </a:pPr>
            <a:r>
              <a:rPr lang="pt-BR" sz="2000" b="1" dirty="0"/>
              <a:t>Investidora ou </a:t>
            </a:r>
          </a:p>
          <a:p>
            <a:pPr algn="ctr" eaLnBrk="0" hangingPunct="0">
              <a:defRPr/>
            </a:pPr>
            <a:r>
              <a:rPr lang="pt-BR" sz="2000" b="1" dirty="0"/>
              <a:t>Holding ou </a:t>
            </a:r>
          </a:p>
          <a:p>
            <a:pPr algn="ctr" eaLnBrk="0" hangingPunct="0">
              <a:defRPr/>
            </a:pPr>
            <a:r>
              <a:rPr lang="pt-BR" sz="2000" b="1" dirty="0"/>
              <a:t>Empresa de Participações</a:t>
            </a: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539750" y="3617913"/>
            <a:ext cx="3563938" cy="1547812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algn="ctr" eaLnBrk="0" hangingPunct="0">
              <a:defRPr/>
            </a:pPr>
            <a:r>
              <a:rPr lang="pt-BR" sz="2000" b="1" dirty="0"/>
              <a:t>Investida A ou</a:t>
            </a:r>
          </a:p>
          <a:p>
            <a:pPr algn="ctr" eaLnBrk="0" hangingPunct="0">
              <a:defRPr/>
            </a:pPr>
            <a:r>
              <a:rPr lang="pt-BR" sz="2000" b="1" dirty="0"/>
              <a:t>Investimento A ou</a:t>
            </a:r>
          </a:p>
          <a:p>
            <a:pPr algn="ctr" eaLnBrk="0" hangingPunct="0">
              <a:defRPr/>
            </a:pPr>
            <a:r>
              <a:rPr lang="pt-BR" sz="2000" b="1" dirty="0"/>
              <a:t>Participação Acionária em A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1908175" y="2292350"/>
            <a:ext cx="187325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5400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Métodos de Avaliação</a:t>
            </a: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smtClean="0"/>
              <a:t>Método do Custo</a:t>
            </a:r>
          </a:p>
          <a:p>
            <a:r>
              <a:rPr lang="pt-BR" sz="4000" smtClean="0"/>
              <a:t>Método da Equivalência Patrimonial (</a:t>
            </a:r>
            <a:r>
              <a:rPr lang="pt-BR" sz="4000" i="1" smtClean="0"/>
              <a:t>Equity</a:t>
            </a:r>
            <a:r>
              <a:rPr lang="pt-BR" sz="4000" smtClean="0"/>
              <a:t>)</a:t>
            </a: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63563" y="12700"/>
            <a:ext cx="7543800" cy="949325"/>
          </a:xfrm>
        </p:spPr>
        <p:txBody>
          <a:bodyPr/>
          <a:lstStyle/>
          <a:p>
            <a:pPr eaLnBrk="1" hangingPunct="1"/>
            <a:r>
              <a:rPr lang="pt-BR" smtClean="0"/>
              <a:t>Método do Custo</a:t>
            </a:r>
          </a:p>
        </p:txBody>
      </p:sp>
      <p:sp>
        <p:nvSpPr>
          <p:cNvPr id="24781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084263"/>
            <a:ext cx="8229600" cy="4000500"/>
          </a:xfrm>
        </p:spPr>
        <p:txBody>
          <a:bodyPr>
            <a:normAutofit fontScale="92500" lnSpcReduction="10000"/>
          </a:bodyPr>
          <a:lstStyle/>
          <a:p>
            <a:pPr marL="381000" indent="-360363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Valor do Ativo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Os investimentos são registrados pelo </a:t>
            </a:r>
            <a:r>
              <a:rPr lang="pt-BR" sz="2400" b="1" dirty="0" smtClean="0"/>
              <a:t>valor do custo de aquisição </a:t>
            </a:r>
            <a:r>
              <a:rPr lang="pt-BR" sz="2400" dirty="0" smtClean="0"/>
              <a:t>até a data de sua venda</a:t>
            </a:r>
            <a:r>
              <a:rPr lang="pt-BR" sz="2400" b="1" dirty="0" smtClean="0"/>
              <a:t>.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Devem ser ajustados ao </a:t>
            </a:r>
            <a:r>
              <a:rPr lang="pt-BR" sz="2400" b="1" dirty="0" smtClean="0"/>
              <a:t>valor provável de realização</a:t>
            </a:r>
            <a:r>
              <a:rPr lang="pt-BR" sz="2400" dirty="0" smtClean="0"/>
              <a:t> quando o valor de mercado </a:t>
            </a:r>
            <a:r>
              <a:rPr lang="pt-BR" sz="2400" b="1" dirty="0" smtClean="0"/>
              <a:t>for inferior </a:t>
            </a:r>
            <a:r>
              <a:rPr lang="pt-BR" sz="2400" dirty="0" smtClean="0"/>
              <a:t>ao custo e este fato caracterizar-se como </a:t>
            </a:r>
            <a:r>
              <a:rPr lang="pt-BR" sz="2400" b="1" dirty="0" smtClean="0"/>
              <a:t>permanente </a:t>
            </a:r>
            <a:r>
              <a:rPr lang="pt-BR" sz="2400" dirty="0" smtClean="0"/>
              <a:t>(constituição da Provisão para Perdas).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Apropriação de Resultado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Os resultados da empresa investida são contabilizados quando da declaração ou do efetivo recebimento de </a:t>
            </a:r>
            <a:r>
              <a:rPr lang="pt-BR" sz="2400" b="1" dirty="0" smtClean="0"/>
              <a:t>dividendos </a:t>
            </a:r>
            <a:r>
              <a:rPr lang="pt-BR" sz="2400" dirty="0" smtClean="0"/>
              <a:t>por parte da empresa investida</a:t>
            </a:r>
            <a:r>
              <a:rPr lang="pt-BR" sz="2400" b="1" dirty="0" smtClean="0"/>
              <a:t> </a:t>
            </a:r>
            <a:r>
              <a:rPr lang="pt-BR" sz="2400" dirty="0" smtClean="0"/>
              <a:t>(Receita de Participação Societária avaliada pelo Método de Custo ou Receita de Dividendos).</a:t>
            </a: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642938" y="5513388"/>
            <a:ext cx="928687" cy="733425"/>
          </a:xfrm>
          <a:prstGeom prst="rightArrow">
            <a:avLst>
              <a:gd name="adj1" fmla="val 50000"/>
              <a:gd name="adj2" fmla="val 50016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5588000"/>
            <a:ext cx="332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/>
              <a:t>Regime de Caixa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3" grpId="0" build="p" autoUpdateAnimBg="0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0"/>
            <a:ext cx="8429625" cy="1295400"/>
          </a:xfrm>
        </p:spPr>
        <p:txBody>
          <a:bodyPr/>
          <a:lstStyle/>
          <a:p>
            <a:pPr defTabSz="900113" eaLnBrk="1" hangingPunct="1"/>
            <a:r>
              <a:rPr lang="pt-BR" sz="3600" smtClean="0"/>
              <a:t>Método da Equivalência Patrimonial (MEP)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0625"/>
            <a:ext cx="8435975" cy="4411663"/>
          </a:xfrm>
        </p:spPr>
        <p:txBody>
          <a:bodyPr>
            <a:normAutofit fontScale="85000" lnSpcReduction="10000"/>
          </a:bodyPr>
          <a:lstStyle/>
          <a:p>
            <a:pPr marL="177800" indent="-177800" defTabSz="900113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Valor do Ativo</a:t>
            </a:r>
          </a:p>
          <a:p>
            <a:pPr marL="366713" lvl="1" indent="-366713" defTabSz="90011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Verdana"/>
              <a:buChar char="◦"/>
              <a:defRPr/>
            </a:pPr>
            <a:r>
              <a:rPr lang="pt-BR" dirty="0" smtClean="0"/>
              <a:t>Os investimento são registrados pelo valor de </a:t>
            </a:r>
            <a:r>
              <a:rPr lang="pt-BR" b="1" dirty="0" smtClean="0"/>
              <a:t>custo </a:t>
            </a:r>
            <a:r>
              <a:rPr lang="pt-BR" dirty="0" smtClean="0"/>
              <a:t>na data da </a:t>
            </a:r>
            <a:r>
              <a:rPr lang="pt-BR" b="1" dirty="0" smtClean="0"/>
              <a:t>aquisição</a:t>
            </a:r>
            <a:r>
              <a:rPr lang="pt-BR" dirty="0" smtClean="0"/>
              <a:t>.</a:t>
            </a:r>
          </a:p>
          <a:p>
            <a:pPr marL="366713" lvl="1" indent="-366713" defTabSz="90011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Verdana"/>
              <a:buChar char="◦"/>
              <a:defRPr/>
            </a:pPr>
            <a:r>
              <a:rPr lang="pt-BR" dirty="0" smtClean="0"/>
              <a:t>O valor do investimento deve EQUIVALER, em cada balanço, ao </a:t>
            </a:r>
            <a:r>
              <a:rPr lang="pt-BR" b="1" dirty="0" smtClean="0"/>
              <a:t>percentual de participação</a:t>
            </a:r>
            <a:r>
              <a:rPr lang="pt-BR" dirty="0" smtClean="0"/>
              <a:t> da empresa investidora no </a:t>
            </a:r>
            <a:r>
              <a:rPr lang="pt-BR" b="1" dirty="0" smtClean="0"/>
              <a:t>capital da investida</a:t>
            </a:r>
            <a:r>
              <a:rPr lang="pt-BR" dirty="0" smtClean="0"/>
              <a:t>, multiplicado pelo valor do Patrimônio Líquido da empresa investida na data do balanço.</a:t>
            </a:r>
          </a:p>
          <a:p>
            <a:pPr marL="366713" lvl="1" indent="-366713" defTabSz="90011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Apropriação de Resultado</a:t>
            </a:r>
          </a:p>
          <a:p>
            <a:pPr marL="366713" lvl="1" indent="-366713" defTabSz="90011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Font typeface="Verdana"/>
              <a:buChar char="◦"/>
              <a:defRPr/>
            </a:pPr>
            <a:r>
              <a:rPr lang="pt-BR" dirty="0" smtClean="0"/>
              <a:t>O </a:t>
            </a:r>
            <a:r>
              <a:rPr lang="pt-BR" b="1" dirty="0" smtClean="0"/>
              <a:t>aumento ou a diminuição </a:t>
            </a:r>
            <a:r>
              <a:rPr lang="pt-BR" dirty="0" smtClean="0"/>
              <a:t>do valor do investimento, que for decorrente do </a:t>
            </a:r>
            <a:r>
              <a:rPr lang="pt-BR" b="1" dirty="0" smtClean="0"/>
              <a:t>resultado </a:t>
            </a:r>
            <a:r>
              <a:rPr lang="pt-BR" dirty="0" smtClean="0"/>
              <a:t>do período obtido pela empresa investida, deve ser registrado em </a:t>
            </a:r>
            <a:r>
              <a:rPr lang="pt-BR" b="1" dirty="0" smtClean="0"/>
              <a:t>Resultado de Equivalência Patrimonial (REP) </a:t>
            </a:r>
            <a:r>
              <a:rPr lang="pt-BR" dirty="0" smtClean="0"/>
              <a:t>ou Receita de Participação Societária avaliada pelo Método de Equivalência Patrimonial</a:t>
            </a:r>
            <a:r>
              <a:rPr lang="pt-BR" b="1" dirty="0" smtClean="0"/>
              <a:t>.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642938" y="5840413"/>
            <a:ext cx="928687" cy="733425"/>
          </a:xfrm>
          <a:prstGeom prst="rightArrow">
            <a:avLst>
              <a:gd name="adj1" fmla="val 50000"/>
              <a:gd name="adj2" fmla="val 50016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71625" y="5889625"/>
            <a:ext cx="4694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/>
              <a:t>Regime de Competência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bldLvl="2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3556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28638" y="17875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A empresa </a:t>
            </a:r>
            <a:r>
              <a:rPr lang="pt-BR" b="1" smtClean="0"/>
              <a:t>Holding</a:t>
            </a:r>
            <a:r>
              <a:rPr lang="pt-BR" smtClean="0"/>
              <a:t> detém </a:t>
            </a:r>
            <a:r>
              <a:rPr lang="pt-BR" b="1" smtClean="0"/>
              <a:t>10%</a:t>
            </a:r>
            <a:r>
              <a:rPr lang="pt-BR" smtClean="0"/>
              <a:t> participação acionária na empresa 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7543800" cy="1295400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graphicFrame>
        <p:nvGraphicFramePr>
          <p:cNvPr id="262147" name="Group 3"/>
          <p:cNvGraphicFramePr>
            <a:graphicFrameLocks noGrp="1"/>
          </p:cNvGraphicFramePr>
          <p:nvPr>
            <p:ph type="tbl" idx="1"/>
          </p:nvPr>
        </p:nvGraphicFramePr>
        <p:xfrm>
          <a:off x="577850" y="2090738"/>
          <a:ext cx="5095875" cy="3665855"/>
        </p:xfrm>
        <a:graphic>
          <a:graphicData uri="http://schemas.openxmlformats.org/drawingml/2006/table">
            <a:tbl>
              <a:tblPr/>
              <a:tblGrid>
                <a:gridCol w="3790950"/>
                <a:gridCol w="1304925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A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Dividendos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60.000</a:t>
                      </a:r>
                      <a:endParaRPr kumimoji="0" lang="pt-B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3584" name="Text Box 58"/>
          <p:cNvSpPr txBox="1">
            <a:spLocks noChangeArrowheads="1"/>
          </p:cNvSpPr>
          <p:nvPr/>
        </p:nvSpPr>
        <p:spPr bwMode="auto">
          <a:xfrm>
            <a:off x="611188" y="1290638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Holding S. 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3556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28638" y="17875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A empresa </a:t>
            </a:r>
            <a:r>
              <a:rPr lang="pt-BR" b="1" smtClean="0"/>
              <a:t>Holding</a:t>
            </a:r>
            <a:r>
              <a:rPr lang="pt-BR" smtClean="0"/>
              <a:t> detém </a:t>
            </a:r>
            <a:r>
              <a:rPr lang="pt-BR" b="1" smtClean="0"/>
              <a:t>10%</a:t>
            </a:r>
            <a:r>
              <a:rPr lang="pt-BR" smtClean="0"/>
              <a:t> participação acionária na empresa A.</a:t>
            </a:r>
          </a:p>
          <a:p>
            <a:pPr eaLnBrk="1" hangingPunct="1"/>
            <a:r>
              <a:rPr lang="pt-BR" smtClean="0"/>
              <a:t>Em 19X2 a empresa </a:t>
            </a:r>
            <a:r>
              <a:rPr lang="pt-BR" b="1" smtClean="0"/>
              <a:t>A</a:t>
            </a:r>
            <a:r>
              <a:rPr lang="pt-BR" smtClean="0"/>
              <a:t> apura lucros de $130.000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7543800" cy="1295400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graphicFrame>
        <p:nvGraphicFramePr>
          <p:cNvPr id="262147" name="Group 3"/>
          <p:cNvGraphicFramePr>
            <a:graphicFrameLocks noGrp="1"/>
          </p:cNvGraphicFramePr>
          <p:nvPr>
            <p:ph type="tbl" idx="1"/>
          </p:nvPr>
        </p:nvGraphicFramePr>
        <p:xfrm>
          <a:off x="577850" y="2090738"/>
          <a:ext cx="6399213" cy="3665855"/>
        </p:xfrm>
        <a:graphic>
          <a:graphicData uri="http://schemas.openxmlformats.org/drawingml/2006/table">
            <a:tbl>
              <a:tblPr/>
              <a:tblGrid>
                <a:gridCol w="3790950"/>
                <a:gridCol w="1304925"/>
                <a:gridCol w="1303338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19X2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A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Dividendos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60.000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5641" name="Text Box 58"/>
          <p:cNvSpPr txBox="1">
            <a:spLocks noChangeArrowheads="1"/>
          </p:cNvSpPr>
          <p:nvPr/>
        </p:nvSpPr>
        <p:spPr bwMode="auto">
          <a:xfrm>
            <a:off x="611188" y="1290638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Holding S. 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3556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28638" y="17875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A empresa </a:t>
            </a:r>
            <a:r>
              <a:rPr lang="pt-BR" b="1" smtClean="0"/>
              <a:t>Holding</a:t>
            </a:r>
            <a:r>
              <a:rPr lang="pt-BR" smtClean="0"/>
              <a:t> detém </a:t>
            </a:r>
            <a:r>
              <a:rPr lang="pt-BR" b="1" smtClean="0"/>
              <a:t>10%</a:t>
            </a:r>
            <a:r>
              <a:rPr lang="pt-BR" smtClean="0"/>
              <a:t> participação acionária na empresa A.</a:t>
            </a:r>
          </a:p>
          <a:p>
            <a:pPr eaLnBrk="1" hangingPunct="1"/>
            <a:r>
              <a:rPr lang="pt-BR" smtClean="0"/>
              <a:t>Em 19X2 a empresa </a:t>
            </a:r>
            <a:r>
              <a:rPr lang="pt-BR" b="1" smtClean="0"/>
              <a:t>A</a:t>
            </a:r>
            <a:r>
              <a:rPr lang="pt-BR" smtClean="0"/>
              <a:t> apura lucros de $130.000</a:t>
            </a:r>
          </a:p>
          <a:p>
            <a:pPr eaLnBrk="1" hangingPunct="1"/>
            <a:r>
              <a:rPr lang="pt-BR" smtClean="0"/>
              <a:t>Em 19X3 a empresa </a:t>
            </a:r>
            <a:r>
              <a:rPr lang="pt-BR" b="1" smtClean="0"/>
              <a:t>A</a:t>
            </a:r>
            <a:r>
              <a:rPr lang="pt-BR" smtClean="0"/>
              <a:t> paga dividendos no valor total de $100.000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7543800" cy="1295400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do Custo</a:t>
            </a:r>
          </a:p>
        </p:txBody>
      </p:sp>
      <p:graphicFrame>
        <p:nvGraphicFramePr>
          <p:cNvPr id="262147" name="Group 3"/>
          <p:cNvGraphicFramePr>
            <a:graphicFrameLocks noGrp="1"/>
          </p:cNvGraphicFramePr>
          <p:nvPr>
            <p:ph type="tbl" idx="1"/>
          </p:nvPr>
        </p:nvGraphicFramePr>
        <p:xfrm>
          <a:off x="577850" y="2090738"/>
          <a:ext cx="7704138" cy="3665855"/>
        </p:xfrm>
        <a:graphic>
          <a:graphicData uri="http://schemas.openxmlformats.org/drawingml/2006/table">
            <a:tbl>
              <a:tblPr/>
              <a:tblGrid>
                <a:gridCol w="3790950"/>
                <a:gridCol w="1304925"/>
                <a:gridCol w="1303338"/>
                <a:gridCol w="1304925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19X2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19X3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A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30.000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Dividendos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60.000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7698" name="Text Box 58"/>
          <p:cNvSpPr txBox="1">
            <a:spLocks noChangeArrowheads="1"/>
          </p:cNvSpPr>
          <p:nvPr/>
        </p:nvSpPr>
        <p:spPr bwMode="auto">
          <a:xfrm>
            <a:off x="611188" y="1290638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Holding S. 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pt-BR" smtClean="0"/>
              <a:t>Balanço Patrimonial</a:t>
            </a:r>
            <a:endParaRPr lang="en-US" smtClean="0"/>
          </a:p>
        </p:txBody>
      </p:sp>
      <p:graphicFrame>
        <p:nvGraphicFramePr>
          <p:cNvPr id="3" name="Group 37"/>
          <p:cNvGraphicFramePr>
            <a:graphicFrameLocks noGrp="1"/>
          </p:cNvGraphicFramePr>
          <p:nvPr/>
        </p:nvGraphicFramePr>
        <p:xfrm>
          <a:off x="357188" y="1357313"/>
          <a:ext cx="8582891" cy="5394407"/>
        </p:xfrm>
        <a:graphic>
          <a:graphicData uri="http://schemas.openxmlformats.org/drawingml/2006/table">
            <a:tbl>
              <a:tblPr/>
              <a:tblGrid>
                <a:gridCol w="3803073"/>
                <a:gridCol w="4779818"/>
              </a:tblGrid>
              <a:tr h="4867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+ PL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CIRCULANTE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NÃO CIRCULANTE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NÃO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Realizável a Longo Prazo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PATRIMÔNIO LÍQUIDO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11406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Investimentos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Capital Social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Imobilizado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Capital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5088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Intangível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Reavaliação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3874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Diferido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Lucros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Ajustes de Avaliação Patrimonial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35227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Prejuízos Acumulados</a:t>
                      </a:r>
                    </a:p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</a:tbl>
          </a:graphicData>
        </a:graphic>
      </p:graphicFrame>
      <p:sp>
        <p:nvSpPr>
          <p:cNvPr id="10271" name="Rectangle 35"/>
          <p:cNvSpPr>
            <a:spLocks noChangeArrowheads="1"/>
          </p:cNvSpPr>
          <p:nvPr/>
        </p:nvSpPr>
        <p:spPr bwMode="auto">
          <a:xfrm>
            <a:off x="419100" y="3149600"/>
            <a:ext cx="3670300" cy="2374900"/>
          </a:xfrm>
          <a:prstGeom prst="rect">
            <a:avLst/>
          </a:prstGeom>
          <a:noFill/>
          <a:ln w="76200" cmpd="thinThick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3563" y="12700"/>
            <a:ext cx="7543800" cy="949325"/>
          </a:xfrm>
        </p:spPr>
        <p:txBody>
          <a:bodyPr/>
          <a:lstStyle/>
          <a:p>
            <a:pPr eaLnBrk="1" hangingPunct="1"/>
            <a:r>
              <a:rPr lang="pt-BR" smtClean="0"/>
              <a:t>Método do Custo</a:t>
            </a:r>
          </a:p>
        </p:txBody>
      </p:sp>
      <p:sp>
        <p:nvSpPr>
          <p:cNvPr id="24781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084263"/>
            <a:ext cx="8229600" cy="4000500"/>
          </a:xfrm>
        </p:spPr>
        <p:txBody>
          <a:bodyPr>
            <a:normAutofit lnSpcReduction="10000"/>
          </a:bodyPr>
          <a:lstStyle/>
          <a:p>
            <a:pPr marL="381000" indent="-360363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Valor do Ativo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Os investimentos são registrados pelo </a:t>
            </a:r>
            <a:r>
              <a:rPr lang="pt-BR" sz="2400" b="1" dirty="0" smtClean="0"/>
              <a:t>valor do custo de aquisição.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Devem ser ajustados ao </a:t>
            </a:r>
            <a:r>
              <a:rPr lang="pt-BR" sz="2400" b="1" dirty="0" smtClean="0"/>
              <a:t>valor provável de realização</a:t>
            </a:r>
            <a:r>
              <a:rPr lang="pt-BR" sz="2400" dirty="0" smtClean="0"/>
              <a:t> quando o valor de mercado for inferior ao custo e este fato caracterizar-se como </a:t>
            </a:r>
            <a:r>
              <a:rPr lang="pt-BR" sz="2400" b="1" dirty="0" smtClean="0"/>
              <a:t>permanente</a:t>
            </a:r>
            <a:r>
              <a:rPr lang="pt-BR" sz="2400" dirty="0" smtClean="0"/>
              <a:t>.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u="sng" dirty="0" smtClean="0">
                <a:solidFill>
                  <a:schemeClr val="tx2"/>
                </a:solidFill>
              </a:rPr>
              <a:t>Apropriação de Resultado</a:t>
            </a:r>
          </a:p>
          <a:p>
            <a:pPr marL="381000" indent="-360363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Os resultados da empresa investida são contabilizados quando da declaração ou do efetivo recebimento de </a:t>
            </a:r>
            <a:r>
              <a:rPr lang="pt-BR" sz="2400" b="1" dirty="0" smtClean="0"/>
              <a:t>dividendos </a:t>
            </a:r>
            <a:r>
              <a:rPr lang="pt-BR" sz="2400" dirty="0" smtClean="0"/>
              <a:t>.</a:t>
            </a: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642938" y="5513388"/>
            <a:ext cx="928687" cy="733425"/>
          </a:xfrm>
          <a:prstGeom prst="rightArrow">
            <a:avLst>
              <a:gd name="adj1" fmla="val 50000"/>
              <a:gd name="adj2" fmla="val 50016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5588000"/>
            <a:ext cx="332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/>
              <a:t>Regime de Caixa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8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7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8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3" grpId="0" build="p" autoUpdateAnimBg="0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95300"/>
            <a:ext cx="8183563" cy="1052513"/>
          </a:xfrm>
        </p:spPr>
        <p:txBody>
          <a:bodyPr/>
          <a:lstStyle/>
          <a:p>
            <a:pPr eaLnBrk="1" hangingPunct="1"/>
            <a:r>
              <a:rPr lang="pt-BR" sz="3200" smtClean="0"/>
              <a:t>Exemplo – Método da Equivalência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6859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A empresa </a:t>
            </a:r>
            <a:r>
              <a:rPr lang="pt-BR" b="1" smtClean="0"/>
              <a:t>Investidora</a:t>
            </a:r>
            <a:r>
              <a:rPr lang="pt-BR" smtClean="0"/>
              <a:t> possui </a:t>
            </a:r>
            <a:r>
              <a:rPr lang="pt-BR" b="1" smtClean="0"/>
              <a:t>60%</a:t>
            </a:r>
            <a:r>
              <a:rPr lang="pt-BR" smtClean="0"/>
              <a:t> das ações com direito a voto da empresa </a:t>
            </a:r>
            <a:r>
              <a:rPr lang="pt-BR" b="1" smtClean="0"/>
              <a:t>B</a:t>
            </a:r>
            <a:r>
              <a:rPr lang="pt-BR" smtClean="0"/>
              <a:t>. O PL da empresa </a:t>
            </a:r>
            <a:r>
              <a:rPr lang="pt-BR" b="1" smtClean="0"/>
              <a:t>B</a:t>
            </a:r>
            <a:r>
              <a:rPr lang="pt-BR" smtClean="0"/>
              <a:t> é de R$150.000.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6" name="Rectangle 5"/>
          <p:cNvSpPr>
            <a:spLocks noChangeArrowheads="1"/>
          </p:cNvSpPr>
          <p:nvPr/>
        </p:nvSpPr>
        <p:spPr bwMode="auto">
          <a:xfrm>
            <a:off x="1071563" y="2105025"/>
            <a:ext cx="2667000" cy="2514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23" name="Line 6"/>
          <p:cNvSpPr>
            <a:spLocks noChangeShapeType="1"/>
          </p:cNvSpPr>
          <p:nvPr/>
        </p:nvSpPr>
        <p:spPr bwMode="auto">
          <a:xfrm>
            <a:off x="2366963" y="2105025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1214438" y="1571625"/>
            <a:ext cx="2357437" cy="523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/>
              <a:t>Empresa B</a:t>
            </a:r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2366963" y="3324225"/>
            <a:ext cx="1371600" cy="1295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chemeClr val="bg1"/>
                </a:solidFill>
              </a:rPr>
              <a:t>PL</a:t>
            </a:r>
          </a:p>
          <a:p>
            <a:pPr algn="ctr"/>
            <a:r>
              <a:rPr lang="pt-BR" sz="2400">
                <a:solidFill>
                  <a:schemeClr val="bg1"/>
                </a:solidFill>
              </a:rPr>
              <a:t>150.000</a:t>
            </a:r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4805363" y="2105025"/>
            <a:ext cx="2667000" cy="304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27" name="Line 11"/>
          <p:cNvSpPr>
            <a:spLocks noChangeShapeType="1"/>
          </p:cNvSpPr>
          <p:nvPr/>
        </p:nvSpPr>
        <p:spPr bwMode="auto">
          <a:xfrm>
            <a:off x="6100763" y="2105025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8" name="Text Box 12"/>
          <p:cNvSpPr txBox="1">
            <a:spLocks noChangeArrowheads="1"/>
          </p:cNvSpPr>
          <p:nvPr/>
        </p:nvSpPr>
        <p:spPr bwMode="auto">
          <a:xfrm>
            <a:off x="5000625" y="1144588"/>
            <a:ext cx="2214563" cy="9540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/>
              <a:t>Empresa Investidora</a:t>
            </a:r>
          </a:p>
        </p:txBody>
      </p:sp>
      <p:sp>
        <p:nvSpPr>
          <p:cNvPr id="30729" name="Rectangle 13"/>
          <p:cNvSpPr>
            <a:spLocks noChangeArrowheads="1"/>
          </p:cNvSpPr>
          <p:nvPr/>
        </p:nvSpPr>
        <p:spPr bwMode="auto">
          <a:xfrm>
            <a:off x="4805363" y="3324225"/>
            <a:ext cx="1295400" cy="1066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chemeClr val="bg1"/>
                </a:solidFill>
              </a:rPr>
              <a:t>Investim</a:t>
            </a:r>
            <a:r>
              <a:rPr lang="pt-BR" sz="240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pt-BR" sz="2400">
                <a:solidFill>
                  <a:schemeClr val="bg1"/>
                </a:solidFill>
              </a:rPr>
              <a:t>90.000</a:t>
            </a:r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>
            <a:off x="6100763" y="401002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1" name="Line 15"/>
          <p:cNvSpPr>
            <a:spLocks noChangeShapeType="1"/>
          </p:cNvSpPr>
          <p:nvPr/>
        </p:nvSpPr>
        <p:spPr bwMode="auto">
          <a:xfrm>
            <a:off x="3662363" y="33242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32" name="Line 16"/>
          <p:cNvSpPr>
            <a:spLocks noChangeShapeType="1"/>
          </p:cNvSpPr>
          <p:nvPr/>
        </p:nvSpPr>
        <p:spPr bwMode="auto">
          <a:xfrm>
            <a:off x="3738563" y="43910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738563" y="3324225"/>
            <a:ext cx="1066800" cy="1066800"/>
            <a:chOff x="2784" y="2352"/>
            <a:chExt cx="624" cy="672"/>
          </a:xfrm>
        </p:grpSpPr>
        <p:sp>
          <p:nvSpPr>
            <p:cNvPr id="30734" name="AutoShape 18"/>
            <p:cNvSpPr>
              <a:spLocks noChangeArrowheads="1"/>
            </p:cNvSpPr>
            <p:nvPr/>
          </p:nvSpPr>
          <p:spPr bwMode="auto">
            <a:xfrm>
              <a:off x="2784" y="2352"/>
              <a:ext cx="624" cy="672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735" name="Text Box 19"/>
            <p:cNvSpPr txBox="1">
              <a:spLocks noChangeArrowheads="1"/>
            </p:cNvSpPr>
            <p:nvPr/>
          </p:nvSpPr>
          <p:spPr bwMode="auto">
            <a:xfrm>
              <a:off x="2896" y="256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>
                  <a:solidFill>
                    <a:schemeClr val="bg1"/>
                  </a:solidFill>
                </a:rPr>
                <a:t>60%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2575"/>
            <a:ext cx="7543800" cy="1074738"/>
          </a:xfrm>
        </p:spPr>
        <p:txBody>
          <a:bodyPr/>
          <a:lstStyle/>
          <a:p>
            <a:pPr eaLnBrk="1" hangingPunct="1"/>
            <a:r>
              <a:rPr lang="pt-BR" sz="3200" smtClean="0"/>
              <a:t>Exemplo – Método da Equivalência Patrimonial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type="tbl" idx="1"/>
          </p:nvPr>
        </p:nvGraphicFramePr>
        <p:xfrm>
          <a:off x="539750" y="1773238"/>
          <a:ext cx="5472113" cy="4039870"/>
        </p:xfrm>
        <a:graphic>
          <a:graphicData uri="http://schemas.openxmlformats.org/drawingml/2006/table">
            <a:tbl>
              <a:tblPr/>
              <a:tblGrid>
                <a:gridCol w="4397375"/>
                <a:gridCol w="1074738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Dividendos a Receber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B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Equivalência Patrimonial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95.000</a:t>
                      </a:r>
                      <a:endParaRPr kumimoji="0" lang="pt-BR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1779" name="Text Box 65"/>
          <p:cNvSpPr txBox="1">
            <a:spLocks noChangeArrowheads="1"/>
          </p:cNvSpPr>
          <p:nvPr/>
        </p:nvSpPr>
        <p:spPr bwMode="auto">
          <a:xfrm>
            <a:off x="611188" y="1196975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Investidora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279400"/>
            <a:ext cx="8183563" cy="1052513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da Equivalência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6732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Em 19X2 a empresa </a:t>
            </a:r>
            <a:r>
              <a:rPr lang="pt-BR" b="1" smtClean="0"/>
              <a:t>B </a:t>
            </a:r>
            <a:r>
              <a:rPr lang="pt-BR" smtClean="0"/>
              <a:t>apura lucros de $50.000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2" name="Rectangle 5"/>
          <p:cNvSpPr>
            <a:spLocks noChangeArrowheads="1"/>
          </p:cNvSpPr>
          <p:nvPr/>
        </p:nvSpPr>
        <p:spPr bwMode="auto">
          <a:xfrm>
            <a:off x="1171575" y="1533525"/>
            <a:ext cx="2667000" cy="2514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623" name="Line 6"/>
          <p:cNvSpPr>
            <a:spLocks noChangeShapeType="1"/>
          </p:cNvSpPr>
          <p:nvPr/>
        </p:nvSpPr>
        <p:spPr bwMode="auto">
          <a:xfrm>
            <a:off x="2466975" y="1533525"/>
            <a:ext cx="0" cy="2514600"/>
          </a:xfrm>
          <a:prstGeom prst="line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3796" name="Text Box 7"/>
          <p:cNvSpPr txBox="1">
            <a:spLocks noChangeArrowheads="1"/>
          </p:cNvSpPr>
          <p:nvPr/>
        </p:nvSpPr>
        <p:spPr bwMode="auto">
          <a:xfrm>
            <a:off x="1552575" y="1000125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/>
              <a:t>Empresa B</a:t>
            </a:r>
          </a:p>
        </p:txBody>
      </p:sp>
      <p:sp>
        <p:nvSpPr>
          <p:cNvPr id="25625" name="Rectangle 8"/>
          <p:cNvSpPr>
            <a:spLocks noChangeArrowheads="1"/>
          </p:cNvSpPr>
          <p:nvPr/>
        </p:nvSpPr>
        <p:spPr bwMode="auto">
          <a:xfrm>
            <a:off x="2466975" y="2752725"/>
            <a:ext cx="1371600" cy="1295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>
              <a:defRPr/>
            </a:pPr>
            <a:r>
              <a:rPr lang="pt-BR" sz="2400">
                <a:solidFill>
                  <a:schemeClr val="bg1"/>
                </a:solidFill>
              </a:rPr>
              <a:t>PL</a:t>
            </a:r>
          </a:p>
          <a:p>
            <a:pPr algn="ctr">
              <a:defRPr/>
            </a:pPr>
            <a:r>
              <a:rPr lang="pt-BR" sz="2400">
                <a:solidFill>
                  <a:schemeClr val="bg1"/>
                </a:solidFill>
              </a:rPr>
              <a:t>150.000</a:t>
            </a:r>
          </a:p>
        </p:txBody>
      </p:sp>
      <p:sp>
        <p:nvSpPr>
          <p:cNvPr id="25617" name="Rectangle 10"/>
          <p:cNvSpPr>
            <a:spLocks noChangeArrowheads="1"/>
          </p:cNvSpPr>
          <p:nvPr/>
        </p:nvSpPr>
        <p:spPr bwMode="auto">
          <a:xfrm>
            <a:off x="4905375" y="1533525"/>
            <a:ext cx="2667000" cy="304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618" name="Line 11"/>
          <p:cNvSpPr>
            <a:spLocks noChangeShapeType="1"/>
          </p:cNvSpPr>
          <p:nvPr/>
        </p:nvSpPr>
        <p:spPr bwMode="auto">
          <a:xfrm>
            <a:off x="6200775" y="1533525"/>
            <a:ext cx="0" cy="3048000"/>
          </a:xfrm>
          <a:prstGeom prst="line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3800" name="Text Box 12"/>
          <p:cNvSpPr txBox="1">
            <a:spLocks noChangeArrowheads="1"/>
          </p:cNvSpPr>
          <p:nvPr/>
        </p:nvSpPr>
        <p:spPr bwMode="auto">
          <a:xfrm>
            <a:off x="5286375" y="573088"/>
            <a:ext cx="2008188" cy="95408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/>
              <a:t>Empresa</a:t>
            </a:r>
            <a:r>
              <a:rPr lang="pt-BR" sz="2800"/>
              <a:t> Investidora</a:t>
            </a:r>
          </a:p>
        </p:txBody>
      </p:sp>
      <p:sp>
        <p:nvSpPr>
          <p:cNvPr id="25620" name="Rectangle 13"/>
          <p:cNvSpPr>
            <a:spLocks noChangeArrowheads="1"/>
          </p:cNvSpPr>
          <p:nvPr/>
        </p:nvSpPr>
        <p:spPr bwMode="auto">
          <a:xfrm>
            <a:off x="4905375" y="2752725"/>
            <a:ext cx="1295400" cy="13906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>
              <a:defRPr/>
            </a:pPr>
            <a:r>
              <a:rPr lang="pt-BR" sz="2400">
                <a:solidFill>
                  <a:schemeClr val="bg1"/>
                </a:solidFill>
              </a:rPr>
              <a:t>Investim.</a:t>
            </a:r>
          </a:p>
          <a:p>
            <a:pPr algn="ctr">
              <a:defRPr/>
            </a:pPr>
            <a:r>
              <a:rPr lang="pt-BR" sz="2400">
                <a:solidFill>
                  <a:schemeClr val="bg1"/>
                </a:solidFill>
              </a:rPr>
              <a:t>120.000</a:t>
            </a:r>
          </a:p>
        </p:txBody>
      </p:sp>
      <p:sp>
        <p:nvSpPr>
          <p:cNvPr id="25621" name="Line 14"/>
          <p:cNvSpPr>
            <a:spLocks noChangeShapeType="1"/>
          </p:cNvSpPr>
          <p:nvPr/>
        </p:nvSpPr>
        <p:spPr bwMode="auto">
          <a:xfrm>
            <a:off x="6200775" y="3438525"/>
            <a:ext cx="1371600" cy="0"/>
          </a:xfrm>
          <a:prstGeom prst="line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>
            <a:off x="3762375" y="27527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3857625" y="442912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38575" y="2752725"/>
            <a:ext cx="1066800" cy="1676400"/>
            <a:chOff x="2784" y="2352"/>
            <a:chExt cx="624" cy="672"/>
          </a:xfrm>
        </p:grpSpPr>
        <p:sp>
          <p:nvSpPr>
            <p:cNvPr id="33812" name="AutoShape 18"/>
            <p:cNvSpPr>
              <a:spLocks noChangeArrowheads="1"/>
            </p:cNvSpPr>
            <p:nvPr/>
          </p:nvSpPr>
          <p:spPr bwMode="auto">
            <a:xfrm>
              <a:off x="2784" y="2352"/>
              <a:ext cx="624" cy="672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Text Box 19"/>
            <p:cNvSpPr txBox="1">
              <a:spLocks noChangeArrowheads="1"/>
            </p:cNvSpPr>
            <p:nvPr/>
          </p:nvSpPr>
          <p:spPr bwMode="auto">
            <a:xfrm>
              <a:off x="2880" y="2602"/>
              <a:ext cx="43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>
                  <a:solidFill>
                    <a:srgbClr val="002060"/>
                  </a:solidFill>
                </a:rPr>
                <a:t>60%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171575" y="4048125"/>
            <a:ext cx="2667000" cy="381000"/>
            <a:chOff x="1056" y="3120"/>
            <a:chExt cx="1680" cy="24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25613" name="Rectangle 21"/>
            <p:cNvSpPr>
              <a:spLocks noChangeArrowheads="1"/>
            </p:cNvSpPr>
            <p:nvPr/>
          </p:nvSpPr>
          <p:spPr bwMode="auto">
            <a:xfrm>
              <a:off x="1056" y="3120"/>
              <a:ext cx="816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4" name="Rectangle 22"/>
            <p:cNvSpPr>
              <a:spLocks noChangeArrowheads="1"/>
            </p:cNvSpPr>
            <p:nvPr/>
          </p:nvSpPr>
          <p:spPr bwMode="auto">
            <a:xfrm>
              <a:off x="1872" y="3120"/>
              <a:ext cx="864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pt-BR"/>
                <a:t>LA 50.000</a:t>
              </a:r>
            </a:p>
          </p:txBody>
        </p:sp>
      </p:grp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714375" y="4733925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PL de B: 200.000</a:t>
            </a: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4371975" y="5191125"/>
            <a:ext cx="4191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Investimento: 120.000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(60% x 200.000)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905375" y="4124325"/>
            <a:ext cx="2667000" cy="762000"/>
            <a:chOff x="3408" y="3024"/>
            <a:chExt cx="1680" cy="480"/>
          </a:xfrm>
        </p:grpSpPr>
        <p:sp>
          <p:nvSpPr>
            <p:cNvPr id="33810" name="Rectangle 28"/>
            <p:cNvSpPr>
              <a:spLocks noChangeArrowheads="1"/>
            </p:cNvSpPr>
            <p:nvPr/>
          </p:nvSpPr>
          <p:spPr bwMode="auto">
            <a:xfrm>
              <a:off x="4224" y="3312"/>
              <a:ext cx="864" cy="192"/>
            </a:xfrm>
            <a:prstGeom prst="rect">
              <a:avLst/>
            </a:prstGeom>
            <a:solidFill>
              <a:srgbClr val="9DC8C9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/>
              <a:r>
                <a:rPr lang="pt-BR"/>
                <a:t>REP 30.000</a:t>
              </a:r>
            </a:p>
          </p:txBody>
        </p:sp>
        <p:sp>
          <p:nvSpPr>
            <p:cNvPr id="25612" name="Rectangle 29"/>
            <p:cNvSpPr>
              <a:spLocks noChangeArrowheads="1"/>
            </p:cNvSpPr>
            <p:nvPr/>
          </p:nvSpPr>
          <p:spPr bwMode="auto">
            <a:xfrm>
              <a:off x="3408" y="3024"/>
              <a:ext cx="816" cy="48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7" grpId="0" autoUpdateAnimBg="0"/>
      <p:bldP spid="3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2575"/>
            <a:ext cx="7543800" cy="1074738"/>
          </a:xfrm>
        </p:spPr>
        <p:txBody>
          <a:bodyPr/>
          <a:lstStyle/>
          <a:p>
            <a:pPr eaLnBrk="1" hangingPunct="1"/>
            <a:r>
              <a:rPr lang="pt-BR" sz="3200" smtClean="0"/>
              <a:t>Exemplo – Método da Equivalência Patrimonial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type="tbl" idx="1"/>
          </p:nvPr>
        </p:nvGraphicFramePr>
        <p:xfrm>
          <a:off x="539750" y="1773238"/>
          <a:ext cx="6696075" cy="4039870"/>
        </p:xfrm>
        <a:graphic>
          <a:graphicData uri="http://schemas.openxmlformats.org/drawingml/2006/table">
            <a:tbl>
              <a:tblPr/>
              <a:tblGrid>
                <a:gridCol w="4397375"/>
                <a:gridCol w="1074738"/>
                <a:gridCol w="1223962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19X2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Dividendos a Receber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B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Equivalência Patrimonial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95.000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4861" name="Text Box 65"/>
          <p:cNvSpPr txBox="1">
            <a:spLocks noChangeArrowheads="1"/>
          </p:cNvSpPr>
          <p:nvPr/>
        </p:nvSpPr>
        <p:spPr bwMode="auto">
          <a:xfrm>
            <a:off x="611188" y="1196975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Investidora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80988"/>
            <a:ext cx="8183563" cy="1052512"/>
          </a:xfrm>
        </p:spPr>
        <p:txBody>
          <a:bodyPr/>
          <a:lstStyle/>
          <a:p>
            <a:pPr eaLnBrk="1" hangingPunct="1"/>
            <a:r>
              <a:rPr lang="pt-BR" smtClean="0"/>
              <a:t>Exemplo – Método da Equivalência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393825"/>
            <a:ext cx="8183562" cy="2149475"/>
          </a:xfrm>
        </p:spPr>
        <p:txBody>
          <a:bodyPr/>
          <a:lstStyle/>
          <a:p>
            <a:pPr eaLnBrk="1" hangingPunct="1"/>
            <a:r>
              <a:rPr lang="pt-BR" smtClean="0"/>
              <a:t>A empresa </a:t>
            </a:r>
            <a:r>
              <a:rPr lang="pt-BR" b="1" smtClean="0"/>
              <a:t>B </a:t>
            </a:r>
            <a:r>
              <a:rPr lang="pt-BR" smtClean="0"/>
              <a:t>declara a distribuição de dividendos de $40.000.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4" name="Rectangle 5"/>
          <p:cNvSpPr>
            <a:spLocks noChangeArrowheads="1"/>
          </p:cNvSpPr>
          <p:nvPr/>
        </p:nvSpPr>
        <p:spPr bwMode="auto">
          <a:xfrm>
            <a:off x="1171575" y="1533525"/>
            <a:ext cx="2667000" cy="2514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67" name="Line 6"/>
          <p:cNvSpPr>
            <a:spLocks noChangeShapeType="1"/>
          </p:cNvSpPr>
          <p:nvPr/>
        </p:nvSpPr>
        <p:spPr bwMode="auto">
          <a:xfrm>
            <a:off x="2466975" y="1533525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1552575" y="1000125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/>
              <a:t>Empresa B</a:t>
            </a:r>
          </a:p>
        </p:txBody>
      </p:sp>
      <p:sp>
        <p:nvSpPr>
          <p:cNvPr id="36869" name="Rectangle 8"/>
          <p:cNvSpPr>
            <a:spLocks noChangeArrowheads="1"/>
          </p:cNvSpPr>
          <p:nvPr/>
        </p:nvSpPr>
        <p:spPr bwMode="auto">
          <a:xfrm>
            <a:off x="2466975" y="2752725"/>
            <a:ext cx="1371600" cy="1295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chemeClr val="bg1"/>
                </a:solidFill>
              </a:rPr>
              <a:t>PL</a:t>
            </a:r>
          </a:p>
          <a:p>
            <a:pPr algn="ctr"/>
            <a:r>
              <a:rPr lang="pt-BR" sz="2400">
                <a:solidFill>
                  <a:schemeClr val="bg1"/>
                </a:solidFill>
              </a:rPr>
              <a:t>150.000</a:t>
            </a:r>
          </a:p>
        </p:txBody>
      </p:sp>
      <p:sp>
        <p:nvSpPr>
          <p:cNvPr id="27669" name="Rectangle 10"/>
          <p:cNvSpPr>
            <a:spLocks noChangeArrowheads="1"/>
          </p:cNvSpPr>
          <p:nvPr/>
        </p:nvSpPr>
        <p:spPr bwMode="auto">
          <a:xfrm>
            <a:off x="4905375" y="1533525"/>
            <a:ext cx="2667000" cy="304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71" name="Line 11"/>
          <p:cNvSpPr>
            <a:spLocks noChangeShapeType="1"/>
          </p:cNvSpPr>
          <p:nvPr/>
        </p:nvSpPr>
        <p:spPr bwMode="auto">
          <a:xfrm>
            <a:off x="6200775" y="1533525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872" name="Text Box 12"/>
          <p:cNvSpPr txBox="1">
            <a:spLocks noChangeArrowheads="1"/>
          </p:cNvSpPr>
          <p:nvPr/>
        </p:nvSpPr>
        <p:spPr bwMode="auto">
          <a:xfrm>
            <a:off x="5286375" y="1000125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/>
              <a:t>Empresa</a:t>
            </a:r>
            <a:r>
              <a:rPr lang="pt-BR" sz="2800"/>
              <a:t> A</a:t>
            </a:r>
          </a:p>
        </p:txBody>
      </p:sp>
      <p:sp>
        <p:nvSpPr>
          <p:cNvPr id="36873" name="Rectangle 13"/>
          <p:cNvSpPr>
            <a:spLocks noChangeArrowheads="1"/>
          </p:cNvSpPr>
          <p:nvPr/>
        </p:nvSpPr>
        <p:spPr bwMode="auto">
          <a:xfrm>
            <a:off x="4905375" y="2752725"/>
            <a:ext cx="1295400" cy="16764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 sz="2400">
                <a:solidFill>
                  <a:schemeClr val="bg1"/>
                </a:solidFill>
              </a:rPr>
              <a:t>Investim.</a:t>
            </a:r>
          </a:p>
          <a:p>
            <a:pPr algn="ctr"/>
            <a:r>
              <a:rPr lang="pt-BR" sz="2400">
                <a:solidFill>
                  <a:schemeClr val="bg1"/>
                </a:solidFill>
              </a:rPr>
              <a:t>96.000</a:t>
            </a:r>
          </a:p>
        </p:txBody>
      </p:sp>
      <p:sp>
        <p:nvSpPr>
          <p:cNvPr id="36874" name="Line 14"/>
          <p:cNvSpPr>
            <a:spLocks noChangeShapeType="1"/>
          </p:cNvSpPr>
          <p:nvPr/>
        </p:nvSpPr>
        <p:spPr bwMode="auto">
          <a:xfrm>
            <a:off x="6200775" y="343852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>
            <a:off x="3762375" y="27527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3929063" y="435768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38575" y="2752725"/>
            <a:ext cx="1066800" cy="1604963"/>
            <a:chOff x="2784" y="2352"/>
            <a:chExt cx="624" cy="786"/>
          </a:xfrm>
        </p:grpSpPr>
        <p:sp>
          <p:nvSpPr>
            <p:cNvPr id="36888" name="AutoShape 18"/>
            <p:cNvSpPr>
              <a:spLocks noChangeArrowheads="1"/>
            </p:cNvSpPr>
            <p:nvPr/>
          </p:nvSpPr>
          <p:spPr bwMode="auto">
            <a:xfrm>
              <a:off x="2784" y="2352"/>
              <a:ext cx="624" cy="786"/>
            </a:xfrm>
            <a:prstGeom prst="leftRightArrow">
              <a:avLst>
                <a:gd name="adj1" fmla="val 50000"/>
                <a:gd name="adj2" fmla="val 2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Text Box 19"/>
            <p:cNvSpPr txBox="1">
              <a:spLocks noChangeArrowheads="1"/>
            </p:cNvSpPr>
            <p:nvPr/>
          </p:nvSpPr>
          <p:spPr bwMode="auto">
            <a:xfrm>
              <a:off x="2880" y="2602"/>
              <a:ext cx="43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>
                  <a:solidFill>
                    <a:schemeClr val="bg1"/>
                  </a:solidFill>
                </a:rPr>
                <a:t>60%</a:t>
              </a:r>
            </a:p>
          </p:txBody>
        </p:sp>
      </p:grpSp>
      <p:sp>
        <p:nvSpPr>
          <p:cNvPr id="27665" name="Rectangle 21"/>
          <p:cNvSpPr>
            <a:spLocks noChangeArrowheads="1"/>
          </p:cNvSpPr>
          <p:nvPr/>
        </p:nvSpPr>
        <p:spPr bwMode="auto">
          <a:xfrm>
            <a:off x="1171575" y="4048125"/>
            <a:ext cx="1295400" cy="381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879" name="Rectangle 22"/>
          <p:cNvSpPr>
            <a:spLocks noChangeArrowheads="1"/>
          </p:cNvSpPr>
          <p:nvPr/>
        </p:nvSpPr>
        <p:spPr bwMode="auto">
          <a:xfrm>
            <a:off x="2466975" y="4048125"/>
            <a:ext cx="1371600" cy="381000"/>
          </a:xfrm>
          <a:prstGeom prst="rect">
            <a:avLst/>
          </a:prstGeom>
          <a:solidFill>
            <a:srgbClr val="9DC8C9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/>
              <a:t>LA 10.000</a:t>
            </a:r>
          </a:p>
        </p:txBody>
      </p: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714375" y="4733925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PL de B: 160.000</a:t>
            </a: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4371975" y="5191125"/>
            <a:ext cx="4191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Investimento: 96.000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pt-BR" sz="2400" dirty="0">
                <a:latin typeface="+mn-lt"/>
              </a:rPr>
              <a:t>(60% x 160.000)</a:t>
            </a:r>
          </a:p>
        </p:txBody>
      </p:sp>
      <p:sp>
        <p:nvSpPr>
          <p:cNvPr id="36882" name="Rectangle 28"/>
          <p:cNvSpPr>
            <a:spLocks noChangeArrowheads="1"/>
          </p:cNvSpPr>
          <p:nvPr/>
        </p:nvSpPr>
        <p:spPr bwMode="auto">
          <a:xfrm>
            <a:off x="6200775" y="4581525"/>
            <a:ext cx="1371600" cy="304800"/>
          </a:xfrm>
          <a:prstGeom prst="rect">
            <a:avLst/>
          </a:prstGeom>
          <a:solidFill>
            <a:srgbClr val="9DC8C9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/>
              <a:t>REP 30.000</a:t>
            </a:r>
          </a:p>
        </p:txBody>
      </p:sp>
      <p:sp>
        <p:nvSpPr>
          <p:cNvPr id="27664" name="Rectangle 29"/>
          <p:cNvSpPr>
            <a:spLocks noChangeArrowheads="1"/>
          </p:cNvSpPr>
          <p:nvPr/>
        </p:nvSpPr>
        <p:spPr bwMode="auto">
          <a:xfrm>
            <a:off x="4905375" y="4429125"/>
            <a:ext cx="12954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2468563" y="1785938"/>
            <a:ext cx="1371600" cy="381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/>
              <a:t>Div. 40.000</a:t>
            </a:r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4916488" y="1785938"/>
            <a:ext cx="1285875" cy="3810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pPr algn="ctr"/>
            <a:r>
              <a:rPr lang="pt-BR"/>
              <a:t>Div. 24.000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3844925" y="1779588"/>
            <a:ext cx="1066800" cy="430212"/>
          </a:xfrm>
          <a:prstGeom prst="leftRightArrow">
            <a:avLst>
              <a:gd name="adj1" fmla="val 50000"/>
              <a:gd name="adj2" fmla="val 1999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057650" y="1816100"/>
            <a:ext cx="73818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>
                <a:solidFill>
                  <a:schemeClr val="bg1"/>
                </a:solidFill>
              </a:rPr>
              <a:t>60%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7" grpId="0" autoUpdateAnimBg="0"/>
      <p:bldP spid="38" grpId="0" autoUpdateAnimBg="0"/>
      <p:bldP spid="31" grpId="0" animBg="1"/>
      <p:bldP spid="40" grpId="0" animBg="1"/>
      <p:bldP spid="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2575"/>
            <a:ext cx="7543800" cy="1074738"/>
          </a:xfrm>
        </p:spPr>
        <p:txBody>
          <a:bodyPr/>
          <a:lstStyle/>
          <a:p>
            <a:pPr eaLnBrk="1" hangingPunct="1"/>
            <a:r>
              <a:rPr lang="pt-BR" sz="3200" smtClean="0"/>
              <a:t>Exemplo – Método da Equivalência Patrimonial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type="tbl" idx="1"/>
          </p:nvPr>
        </p:nvGraphicFramePr>
        <p:xfrm>
          <a:off x="539750" y="1773238"/>
          <a:ext cx="7848600" cy="4649470"/>
        </p:xfrm>
        <a:graphic>
          <a:graphicData uri="http://schemas.openxmlformats.org/drawingml/2006/table">
            <a:tbl>
              <a:tblPr/>
              <a:tblGrid>
                <a:gridCol w="4397375"/>
                <a:gridCol w="1074738"/>
                <a:gridCol w="1223962"/>
                <a:gridCol w="1152525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Balanços em: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19X1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19X2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19X2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Dividen-dos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Bancos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Dividendos a Receber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Investimentos na Empresa B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do Ativo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Empréstimos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Capital social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70.000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Receita de Equivalência Patrimonial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do Passivo + PL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95.000</a:t>
                      </a:r>
                      <a:endParaRPr kumimoji="0" lang="pt-BR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125.000</a:t>
                      </a:r>
                    </a:p>
                  </a:txBody>
                  <a:tcPr marL="540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7943" name="Text Box 65"/>
          <p:cNvSpPr txBox="1">
            <a:spLocks noChangeArrowheads="1"/>
          </p:cNvSpPr>
          <p:nvPr/>
        </p:nvSpPr>
        <p:spPr bwMode="auto">
          <a:xfrm>
            <a:off x="611188" y="1196975"/>
            <a:ext cx="345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/>
              <a:t>Cia. Investidora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/>
          <a:lstStyle/>
          <a:p>
            <a:pPr eaLnBrk="1" hangingPunct="1"/>
            <a:r>
              <a:rPr lang="pt-BR" smtClean="0"/>
              <a:t>Caracterização de Ativo</a:t>
            </a:r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42875" y="1303338"/>
            <a:ext cx="8229600" cy="4411662"/>
          </a:xfrm>
        </p:spPr>
        <p:txBody>
          <a:bodyPr/>
          <a:lstStyle/>
          <a:p>
            <a:pPr eaLnBrk="1"/>
            <a:r>
              <a:rPr lang="pt-BR" sz="2800" b="1" smtClean="0"/>
              <a:t>Representa o conjunto de bens e direitos, em uma determinada data, que esteja à disposição da entidade para o desenvolvimento de suas atividades</a:t>
            </a:r>
            <a:endParaRPr lang="en-US" sz="2800" smtClean="0"/>
          </a:p>
          <a:p>
            <a:pPr eaLnBrk="1"/>
            <a:r>
              <a:rPr lang="pt-BR" sz="1600" b="1" i="1" u="sng" smtClean="0"/>
              <a:t>Exemplo</a:t>
            </a:r>
            <a:r>
              <a:rPr lang="pt-BR" sz="1600" b="1" i="1" smtClean="0"/>
              <a:t>: Caixa, Depósitos Bancários, Aplicações Financeiras, Estoques, Direitos a Receber, Veículos, Máquinas, Edifícios, Investimentos etc.</a:t>
            </a:r>
            <a:endParaRPr lang="en-US" sz="1600" smtClean="0"/>
          </a:p>
          <a:p>
            <a:pPr eaLnBrk="1"/>
            <a:r>
              <a:rPr lang="pt-BR" b="1" smtClean="0"/>
              <a:t>Um item é caracterizado como ativo somente se apresentar alto grau de probabilidade de geração de benefícios financeiros (presentes ou futuros) para a entidade</a:t>
            </a:r>
            <a:endParaRPr lang="en-US" smtClean="0"/>
          </a:p>
          <a:p>
            <a:pPr eaLnBrk="1"/>
            <a:r>
              <a:rPr lang="pt-BR" sz="1600" b="1" i="1" u="sng" smtClean="0"/>
              <a:t>Exemplo: Estoques para os quais não haja compradores potenciais no mercado não são considerados ativos (não representam benefícios presentes ou futuros para a empresa)</a:t>
            </a:r>
            <a:endParaRPr lang="en-US" sz="1600" b="1" i="1" u="sng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2900" y="790575"/>
            <a:ext cx="2584450" cy="622300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42900" y="1522413"/>
            <a:ext cx="2584450" cy="946150"/>
          </a:xfrm>
          <a:prstGeom prst="rect">
            <a:avLst/>
          </a:prstGeom>
          <a:solidFill>
            <a:srgbClr val="7AA6BC"/>
          </a:solidFill>
          <a:ln w="635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65488" y="776288"/>
            <a:ext cx="2584450" cy="635000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279775" y="1522413"/>
            <a:ext cx="2584450" cy="960437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200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183313" y="773113"/>
            <a:ext cx="2584450" cy="636587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169025" y="1522413"/>
            <a:ext cx="2584450" cy="946150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2000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000500" y="911225"/>
            <a:ext cx="91281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bg1"/>
                </a:solidFill>
              </a:rPr>
              <a:t>Custo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762750" y="912813"/>
            <a:ext cx="1752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bg1"/>
                </a:solidFill>
              </a:rPr>
              <a:t>Equivalência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38150" y="1795463"/>
            <a:ext cx="23939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2000" b="1">
                <a:solidFill>
                  <a:schemeClr val="bg1"/>
                </a:solidFill>
              </a:rPr>
              <a:t>Lógica Conceitual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973513" y="1843088"/>
            <a:ext cx="8683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bg1"/>
                </a:solidFill>
              </a:rPr>
              <a:t>Caixa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715125" y="1792288"/>
            <a:ext cx="179546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bg1"/>
                </a:solidFill>
              </a:rPr>
              <a:t>Competência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336550" y="2587625"/>
            <a:ext cx="2584450" cy="946150"/>
          </a:xfrm>
          <a:prstGeom prst="rect">
            <a:avLst/>
          </a:prstGeom>
          <a:solidFill>
            <a:srgbClr val="7AA6BC"/>
          </a:solidFill>
          <a:ln w="635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3273425" y="2587625"/>
            <a:ext cx="2584450" cy="960438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2000"/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6176963" y="2587625"/>
            <a:ext cx="2584450" cy="958850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2000"/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930275" y="2844800"/>
            <a:ext cx="13970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 b="1">
                <a:solidFill>
                  <a:schemeClr val="bg1"/>
                </a:solidFill>
              </a:rPr>
              <a:t>Aplicação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3557588" y="2773363"/>
            <a:ext cx="1922462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>
                <a:solidFill>
                  <a:schemeClr val="bg1"/>
                </a:solidFill>
              </a:rPr>
              <a:t>Participações </a:t>
            </a:r>
          </a:p>
          <a:p>
            <a:pPr algn="ctr"/>
            <a:r>
              <a:rPr lang="pt-BR" sz="2000" b="1">
                <a:solidFill>
                  <a:schemeClr val="bg1"/>
                </a:solidFill>
              </a:rPr>
              <a:t>menores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6273800" y="2625725"/>
            <a:ext cx="2441575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</a:rPr>
              <a:t>Investimentos </a:t>
            </a:r>
            <a:r>
              <a:rPr lang="pt-BR" sz="1400" b="1" dirty="0" smtClean="0">
                <a:solidFill>
                  <a:schemeClr val="bg1"/>
                </a:solidFill>
              </a:rPr>
              <a:t>significativos e relevantes (controle, influência ou controle comum)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361950" y="3741738"/>
            <a:ext cx="2584450" cy="946150"/>
          </a:xfrm>
          <a:prstGeom prst="rect">
            <a:avLst/>
          </a:prstGeom>
          <a:solidFill>
            <a:srgbClr val="7AA6BC"/>
          </a:solidFill>
          <a:ln w="6350" algn="ctr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eaLnBrk="0" hangingPunct="0">
              <a:defRPr/>
            </a:pPr>
            <a:endParaRPr lang="en-US" sz="2000" b="1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3298825" y="3741738"/>
            <a:ext cx="2584450" cy="960437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1600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6202363" y="3741738"/>
            <a:ext cx="2584450" cy="958850"/>
          </a:xfrm>
          <a:prstGeom prst="rect">
            <a:avLst/>
          </a:prstGeom>
          <a:solidFill>
            <a:srgbClr val="7AA6BC">
              <a:alpha val="50000"/>
            </a:srgbClr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/>
          <a:lstStyle/>
          <a:p>
            <a:pPr marL="114300" indent="-114300" eaLnBrk="0" hangingPunct="0">
              <a:spcBef>
                <a:spcPct val="30000"/>
              </a:spcBef>
              <a:buClr>
                <a:schemeClr val="folHlink"/>
              </a:buClr>
              <a:buFontTx/>
              <a:buChar char="•"/>
              <a:defRPr/>
            </a:pPr>
            <a:endParaRPr lang="en-US" sz="2000"/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1098550" y="3998913"/>
            <a:ext cx="11112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 b="1">
                <a:solidFill>
                  <a:schemeClr val="bg1"/>
                </a:solidFill>
              </a:rPr>
              <a:t>Cálculo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3429000" y="3800475"/>
            <a:ext cx="2143125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b="1">
                <a:solidFill>
                  <a:schemeClr val="bg1"/>
                </a:solidFill>
              </a:rPr>
              <a:t>Custo de Aquisição menos provisão para perda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6429375" y="3903663"/>
            <a:ext cx="221456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b="1">
                <a:solidFill>
                  <a:schemeClr val="bg1"/>
                </a:solidFill>
              </a:rPr>
              <a:t>Participação no PL da Investida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3683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Investimento - Exemplo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6351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O capital da empresa B no valor de $10.000 foi totalmente integralizado pela empresa A.</a:t>
            </a:r>
          </a:p>
          <a:p>
            <a:pPr eaLnBrk="1" hangingPunct="1"/>
            <a:r>
              <a:rPr lang="pt-BR" smtClean="0"/>
              <a:t>A empresa A detém 100% do capital da empresa B.</a:t>
            </a:r>
          </a:p>
          <a:p>
            <a:pPr eaLnBrk="1" hangingPunct="1"/>
            <a:r>
              <a:rPr lang="pt-BR" smtClean="0"/>
              <a:t>As DMPLs da empresa B são apresentadas a seguir.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19"/>
          <p:cNvGraphicFramePr>
            <a:graphicFrameLocks noChangeAspect="1"/>
          </p:cNvGraphicFramePr>
          <p:nvPr/>
        </p:nvGraphicFramePr>
        <p:xfrm>
          <a:off x="630238" y="714375"/>
          <a:ext cx="7727950" cy="5000625"/>
        </p:xfrm>
        <a:graphic>
          <a:graphicData uri="http://schemas.openxmlformats.org/presentationml/2006/ole">
            <p:oleObj spid="_x0000_s1026" name="Worksheet" r:id="rId4" imgW="4803528" imgH="3108851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68375" y="1204913"/>
          <a:ext cx="6961188" cy="4505325"/>
        </p:xfrm>
        <a:graphic>
          <a:graphicData uri="http://schemas.openxmlformats.org/presentationml/2006/ole">
            <p:oleObj spid="_x0000_s2050" name="Worksheet" r:id="rId3" imgW="4803528" imgH="3108851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Dicionário Contábil</a:t>
            </a:r>
            <a:endParaRPr lang="en-US" smtClean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733675" y="1844675"/>
            <a:ext cx="3240088" cy="1260475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algn="ctr" eaLnBrk="0" hangingPunct="0">
              <a:defRPr/>
            </a:pPr>
            <a:r>
              <a:rPr lang="pt-BR" sz="2000" b="1" dirty="0"/>
              <a:t>Investidora ou </a:t>
            </a:r>
          </a:p>
          <a:p>
            <a:pPr algn="ctr" eaLnBrk="0" hangingPunct="0">
              <a:defRPr/>
            </a:pPr>
            <a:r>
              <a:rPr lang="pt-BR" sz="2000" b="1" dirty="0"/>
              <a:t>Holding ou </a:t>
            </a:r>
          </a:p>
          <a:p>
            <a:pPr algn="ctr" eaLnBrk="0" hangingPunct="0">
              <a:defRPr/>
            </a:pPr>
            <a:r>
              <a:rPr lang="pt-BR" sz="2000" b="1" dirty="0"/>
              <a:t>Empresa de Participações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9750" y="3600450"/>
            <a:ext cx="3563938" cy="1547813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algn="ctr" eaLnBrk="0" hangingPunct="0">
              <a:defRPr/>
            </a:pPr>
            <a:r>
              <a:rPr lang="pt-BR" sz="2000" b="1" dirty="0"/>
              <a:t>Controlada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2413" y="3600450"/>
            <a:ext cx="3563937" cy="1547813"/>
          </a:xfrm>
          <a:prstGeom prst="rect">
            <a:avLst/>
          </a:prstGeom>
          <a:solidFill>
            <a:srgbClr val="7AA6BC"/>
          </a:solidFill>
          <a:ln w="635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lIns="45720" rIns="45720" anchor="ctr"/>
          <a:lstStyle/>
          <a:p>
            <a:pPr algn="ctr" eaLnBrk="0" hangingPunct="0">
              <a:defRPr/>
            </a:pPr>
            <a:r>
              <a:rPr lang="pt-BR" sz="2000" b="1" dirty="0"/>
              <a:t>Coligada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Controlada</a:t>
            </a:r>
            <a:endParaRPr lang="en-US" smtClean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65138" y="1338263"/>
            <a:ext cx="8220075" cy="47577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pt-BR" sz="1100" u="sng" dirty="0">
              <a:latin typeface="+mj-lt"/>
            </a:endParaRPr>
          </a:p>
          <a:p>
            <a:pPr marL="180975" indent="-180975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/>
            </a:pPr>
            <a:r>
              <a:rPr lang="pt-BR" sz="2400" dirty="0">
                <a:latin typeface="+mj-lt"/>
              </a:rPr>
              <a:t>Quando uma empresa tem assegurada </a:t>
            </a:r>
            <a:r>
              <a:rPr lang="pt-BR" sz="2400" u="sng" dirty="0">
                <a:latin typeface="+mj-lt"/>
              </a:rPr>
              <a:t>preponderância nas deliberações sociais</a:t>
            </a:r>
            <a:r>
              <a:rPr lang="pt-BR" sz="2400" dirty="0">
                <a:latin typeface="+mj-lt"/>
              </a:rPr>
              <a:t> e poder de eleger a maioria dos administradores de outra empresa </a:t>
            </a:r>
          </a:p>
          <a:p>
            <a:pPr marL="180975" indent="-180975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chemeClr val="tx2"/>
                </a:solidFill>
                <a:latin typeface="+mj-lt"/>
              </a:rPr>
              <a:t>Como regra geral, a empresa deve </a:t>
            </a:r>
            <a:r>
              <a:rPr lang="pt-BR" sz="2400" u="sng" dirty="0">
                <a:solidFill>
                  <a:srgbClr val="66FFFF"/>
                </a:solidFill>
                <a:latin typeface="+mj-lt"/>
              </a:rPr>
              <a:t>deter controle</a:t>
            </a:r>
            <a:r>
              <a:rPr lang="pt-BR" sz="2400" dirty="0">
                <a:solidFill>
                  <a:schemeClr val="tx2"/>
                </a:solidFill>
                <a:latin typeface="+mj-lt"/>
              </a:rPr>
              <a:t> sobre mais de 50% do </a:t>
            </a:r>
            <a:r>
              <a:rPr lang="pt-BR" sz="2400" u="sng" dirty="0">
                <a:solidFill>
                  <a:schemeClr val="tx2"/>
                </a:solidFill>
                <a:latin typeface="+mj-lt"/>
              </a:rPr>
              <a:t>capital votante</a:t>
            </a:r>
            <a:r>
              <a:rPr lang="pt-BR" sz="2400" dirty="0">
                <a:solidFill>
                  <a:schemeClr val="tx2"/>
                </a:solidFill>
                <a:latin typeface="+mj-lt"/>
              </a:rPr>
              <a:t> da empresa investida, embora haja diversas exceções</a:t>
            </a:r>
          </a:p>
          <a:p>
            <a:pPr marL="180975" indent="-180975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/>
            </a:pPr>
            <a:r>
              <a:rPr lang="pt-BR" sz="2400" dirty="0">
                <a:latin typeface="+mj-lt"/>
              </a:rPr>
              <a:t>Para a análise devem ser consideradas apenas as ações com direito a voto (ordinárias ou preferenciais em alguns casos), pois é este tipo de ação que confere poder de deliberação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Coligada</a:t>
            </a:r>
            <a:endParaRPr lang="en-US" smtClean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65138" y="1338263"/>
            <a:ext cx="8220075" cy="52990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endParaRPr lang="pt-BR" sz="1100" u="sng">
              <a:latin typeface="Calibri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  <a:buFont typeface="Arial" charset="0"/>
              <a:buChar char="•"/>
            </a:pPr>
            <a:r>
              <a:rPr lang="pt-BR" sz="2400">
                <a:latin typeface="Calibri" pitchFamily="34" charset="0"/>
              </a:rPr>
              <a:t>Quando uma empresa tem influência significativa na empresa investida, </a:t>
            </a:r>
            <a:r>
              <a:rPr lang="pt-BR" sz="2400" u="sng">
                <a:latin typeface="Calibri" pitchFamily="34" charset="0"/>
              </a:rPr>
              <a:t>sem deter o controle</a:t>
            </a:r>
            <a:r>
              <a:rPr lang="pt-BR" sz="2400">
                <a:latin typeface="Calibri" pitchFamily="34" charset="0"/>
              </a:rPr>
              <a:t> sobre ela</a:t>
            </a: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</a:pPr>
            <a:r>
              <a:rPr lang="pt-BR" sz="2400">
                <a:latin typeface="Calibri" pitchFamily="34" charset="0"/>
              </a:rPr>
              <a:t>INFLUÊNCIA: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Investidora tem participação de 20% ou mais do capital votante da investida;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Investidora participa nas deliberações sociais da coligada, inclusive existindo administradores comuns;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Investidora tem poder de eleger ou destituir um ou mais administradores da coligada;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Coligada possui significativa dependência econômico-financeira da investidora;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Investidora recebe permanentemente informações contábeis detalhadas, bem como planos de investimento da coligada;</a:t>
            </a:r>
          </a:p>
          <a:p>
            <a:pPr marL="366713" lvl="1" indent="-3667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/>
              <a:t>Coligada possui uso comum de recursos materiais, tecnológicos ou humanos da investidora.</a:t>
            </a:r>
          </a:p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130000"/>
            </a:pPr>
            <a:endParaRPr lang="pt-BR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292100" y="2157413"/>
            <a:ext cx="1779588" cy="1455737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pt-BR" sz="1200" dirty="0">
                <a:solidFill>
                  <a:srgbClr val="000000"/>
                </a:solidFill>
                <a:latin typeface="+mn-lt"/>
              </a:rPr>
              <a:t>Empresa é</a:t>
            </a:r>
          </a:p>
          <a:p>
            <a:pPr algn="ctr">
              <a:defRPr/>
            </a:pPr>
            <a:r>
              <a:rPr lang="pt-BR" sz="1000" dirty="0">
                <a:solidFill>
                  <a:srgbClr val="000000"/>
                </a:solidFill>
                <a:latin typeface="+mn-lt"/>
              </a:rPr>
              <a:t>CONTROLADA?</a:t>
            </a:r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4959350" y="2162175"/>
            <a:ext cx="2303463" cy="1454150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lIns="108000" tIns="288000" rIns="36000" bIns="36000" anchor="ctr"/>
          <a:lstStyle/>
          <a:p>
            <a:pPr algn="ctr">
              <a:defRPr/>
            </a:pPr>
            <a:r>
              <a:rPr lang="pt-BR" sz="1400">
                <a:solidFill>
                  <a:srgbClr val="000000"/>
                </a:solidFill>
                <a:latin typeface="+mn-lt"/>
              </a:rPr>
              <a:t>Investidora e Investida têm controle comum?</a:t>
            </a:r>
          </a:p>
          <a:p>
            <a:pPr algn="ctr">
              <a:defRPr/>
            </a:pPr>
            <a:endParaRPr lang="pt-BR" sz="140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000250" y="2622550"/>
            <a:ext cx="800100" cy="338138"/>
            <a:chOff x="1964" y="1392"/>
            <a:chExt cx="504" cy="213"/>
          </a:xfrm>
        </p:grpSpPr>
        <p:sp>
          <p:nvSpPr>
            <p:cNvPr id="10267" name="Text Box 10"/>
            <p:cNvSpPr txBox="1">
              <a:spLocks noChangeArrowheads="1"/>
            </p:cNvSpPr>
            <p:nvPr/>
          </p:nvSpPr>
          <p:spPr bwMode="auto">
            <a:xfrm>
              <a:off x="1964" y="1392"/>
              <a:ext cx="50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1600">
                  <a:solidFill>
                    <a:srgbClr val="FFFFFF"/>
                  </a:solidFill>
                  <a:latin typeface="+mn-lt"/>
                </a:rPr>
                <a:t>Não</a:t>
              </a:r>
            </a:p>
          </p:txBody>
        </p:sp>
        <p:sp>
          <p:nvSpPr>
            <p:cNvPr id="10268" name="Line 11"/>
            <p:cNvSpPr>
              <a:spLocks noChangeShapeType="1"/>
            </p:cNvSpPr>
            <p:nvPr/>
          </p:nvSpPr>
          <p:spPr bwMode="auto">
            <a:xfrm>
              <a:off x="1992" y="1564"/>
              <a:ext cx="347" cy="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</p:grp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285750" y="5059363"/>
            <a:ext cx="6643688" cy="673100"/>
          </a:xfrm>
          <a:prstGeom prst="rect">
            <a:avLst/>
          </a:prstGeom>
          <a:solidFill>
            <a:srgbClr val="FFFF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pt-BR" sz="2000" dirty="0">
                <a:solidFill>
                  <a:srgbClr val="990033"/>
                </a:solidFill>
                <a:latin typeface="+mn-lt"/>
              </a:rPr>
              <a:t>Método da Equivalência Patrimonial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7158038" y="3554413"/>
            <a:ext cx="1771650" cy="1085850"/>
          </a:xfrm>
          <a:prstGeom prst="rect">
            <a:avLst/>
          </a:prstGeom>
          <a:solidFill>
            <a:srgbClr val="FFFFCC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2000" dirty="0">
                <a:solidFill>
                  <a:srgbClr val="990033"/>
                </a:solidFill>
                <a:latin typeface="+mn-lt"/>
              </a:rPr>
              <a:t>Método</a:t>
            </a:r>
          </a:p>
          <a:p>
            <a:pPr algn="ctr">
              <a:defRPr/>
            </a:pPr>
            <a:r>
              <a:rPr lang="pt-BR" sz="2000" dirty="0">
                <a:solidFill>
                  <a:srgbClr val="990033"/>
                </a:solidFill>
                <a:latin typeface="+mn-lt"/>
              </a:rPr>
              <a:t>de Custo</a:t>
            </a:r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>
            <a:off x="2559050" y="2157413"/>
            <a:ext cx="1998663" cy="1455737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lang="pt-BR" sz="1400" dirty="0">
                <a:solidFill>
                  <a:srgbClr val="000000"/>
                </a:solidFill>
                <a:latin typeface="+mn-lt"/>
              </a:rPr>
              <a:t>Há poder</a:t>
            </a:r>
          </a:p>
          <a:p>
            <a:pPr algn="ctr">
              <a:defRPr/>
            </a:pPr>
            <a:r>
              <a:rPr lang="pt-BR" sz="1400" dirty="0">
                <a:solidFill>
                  <a:srgbClr val="000000"/>
                </a:solidFill>
                <a:latin typeface="+mn-lt"/>
              </a:rPr>
              <a:t> de influência?</a:t>
            </a:r>
          </a:p>
          <a:p>
            <a:pPr algn="ctr">
              <a:defRPr/>
            </a:pPr>
            <a:r>
              <a:rPr lang="pt-BR" sz="1200" dirty="0">
                <a:solidFill>
                  <a:srgbClr val="000000"/>
                </a:solidFill>
                <a:latin typeface="+mn-lt"/>
              </a:rPr>
              <a:t>(COLIGADA)</a:t>
            </a:r>
          </a:p>
        </p:txBody>
      </p: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456113" y="2622550"/>
            <a:ext cx="800100" cy="338138"/>
            <a:chOff x="1964" y="1392"/>
            <a:chExt cx="504" cy="213"/>
          </a:xfrm>
        </p:grpSpPr>
        <p:sp>
          <p:nvSpPr>
            <p:cNvPr id="10265" name="Text Box 10"/>
            <p:cNvSpPr txBox="1">
              <a:spLocks noChangeArrowheads="1"/>
            </p:cNvSpPr>
            <p:nvPr/>
          </p:nvSpPr>
          <p:spPr bwMode="auto">
            <a:xfrm>
              <a:off x="1964" y="1392"/>
              <a:ext cx="50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1600">
                  <a:solidFill>
                    <a:srgbClr val="FFFFFF"/>
                  </a:solidFill>
                  <a:latin typeface="+mn-lt"/>
                </a:rPr>
                <a:t>Não</a:t>
              </a:r>
            </a:p>
          </p:txBody>
        </p:sp>
        <p:sp>
          <p:nvSpPr>
            <p:cNvPr id="10266" name="Line 11"/>
            <p:cNvSpPr>
              <a:spLocks noChangeShapeType="1"/>
            </p:cNvSpPr>
            <p:nvPr/>
          </p:nvSpPr>
          <p:spPr bwMode="auto">
            <a:xfrm>
              <a:off x="1992" y="1564"/>
              <a:ext cx="347" cy="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</p:grpSp>
      <p:grpSp>
        <p:nvGrpSpPr>
          <p:cNvPr id="4" name="Grupo 43"/>
          <p:cNvGrpSpPr>
            <a:grpSpLocks/>
          </p:cNvGrpSpPr>
          <p:nvPr/>
        </p:nvGrpSpPr>
        <p:grpSpPr bwMode="auto">
          <a:xfrm>
            <a:off x="1184275" y="3621088"/>
            <a:ext cx="5611813" cy="1417637"/>
            <a:chOff x="1184854" y="3620460"/>
            <a:chExt cx="5611116" cy="1417646"/>
          </a:xfrm>
        </p:grpSpPr>
        <p:grpSp>
          <p:nvGrpSpPr>
            <p:cNvPr id="44047" name="Group 56"/>
            <p:cNvGrpSpPr>
              <a:grpSpLocks/>
            </p:cNvGrpSpPr>
            <p:nvPr/>
          </p:nvGrpSpPr>
          <p:grpSpPr bwMode="auto">
            <a:xfrm>
              <a:off x="5995618" y="3620460"/>
              <a:ext cx="800352" cy="1417646"/>
              <a:chOff x="3236" y="2032"/>
              <a:chExt cx="504" cy="554"/>
            </a:xfrm>
          </p:grpSpPr>
          <p:sp>
            <p:nvSpPr>
              <p:cNvPr id="10263" name="Line 13"/>
              <p:cNvSpPr>
                <a:spLocks noChangeShapeType="1"/>
              </p:cNvSpPr>
              <p:nvPr/>
            </p:nvSpPr>
            <p:spPr bwMode="auto">
              <a:xfrm>
                <a:off x="3356" y="2032"/>
                <a:ext cx="1" cy="554"/>
              </a:xfrm>
              <a:prstGeom prst="line">
                <a:avLst/>
              </a:prstGeom>
              <a:noFill/>
              <a:ln w="28575">
                <a:solidFill>
                  <a:srgbClr val="FFFFCC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0264" name="Text Box 51"/>
              <p:cNvSpPr txBox="1">
                <a:spLocks noChangeArrowheads="1"/>
              </p:cNvSpPr>
              <p:nvPr/>
            </p:nvSpPr>
            <p:spPr bwMode="auto">
              <a:xfrm>
                <a:off x="3236" y="2180"/>
                <a:ext cx="504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1600">
                    <a:solidFill>
                      <a:srgbClr val="FFFFFF"/>
                    </a:solidFill>
                    <a:latin typeface="+mn-lt"/>
                  </a:rPr>
                  <a:t>Sim</a:t>
                </a:r>
              </a:p>
            </p:txBody>
          </p:sp>
        </p:grpSp>
        <p:grpSp>
          <p:nvGrpSpPr>
            <p:cNvPr id="44048" name="Group 56"/>
            <p:cNvGrpSpPr>
              <a:grpSpLocks/>
            </p:cNvGrpSpPr>
            <p:nvPr/>
          </p:nvGrpSpPr>
          <p:grpSpPr bwMode="auto">
            <a:xfrm>
              <a:off x="3457618" y="3620460"/>
              <a:ext cx="800352" cy="1417646"/>
              <a:chOff x="3236" y="2032"/>
              <a:chExt cx="504" cy="554"/>
            </a:xfrm>
          </p:grpSpPr>
          <p:sp>
            <p:nvSpPr>
              <p:cNvPr id="10261" name="Line 13"/>
              <p:cNvSpPr>
                <a:spLocks noChangeShapeType="1"/>
              </p:cNvSpPr>
              <p:nvPr/>
            </p:nvSpPr>
            <p:spPr bwMode="auto">
              <a:xfrm>
                <a:off x="3300" y="2032"/>
                <a:ext cx="1" cy="554"/>
              </a:xfrm>
              <a:prstGeom prst="line">
                <a:avLst/>
              </a:prstGeom>
              <a:noFill/>
              <a:ln w="28575">
                <a:solidFill>
                  <a:srgbClr val="FFFFCC"/>
                </a:solidFill>
                <a:round/>
                <a:headEnd/>
                <a:tailEnd type="stealth" w="lg" len="lg"/>
              </a:ln>
            </p:spPr>
            <p:txBody>
              <a:bodyPr lIns="108000"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0262" name="Text Box 51"/>
              <p:cNvSpPr txBox="1">
                <a:spLocks noChangeArrowheads="1"/>
              </p:cNvSpPr>
              <p:nvPr/>
            </p:nvSpPr>
            <p:spPr bwMode="auto">
              <a:xfrm>
                <a:off x="3236" y="2180"/>
                <a:ext cx="504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8000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1600">
                    <a:solidFill>
                      <a:srgbClr val="FFFFFF"/>
                    </a:solidFill>
                    <a:latin typeface="+mn-lt"/>
                  </a:rPr>
                  <a:t>Sim</a:t>
                </a:r>
              </a:p>
            </p:txBody>
          </p:sp>
        </p:grpSp>
        <p:grpSp>
          <p:nvGrpSpPr>
            <p:cNvPr id="44049" name="Group 56"/>
            <p:cNvGrpSpPr>
              <a:grpSpLocks/>
            </p:cNvGrpSpPr>
            <p:nvPr/>
          </p:nvGrpSpPr>
          <p:grpSpPr bwMode="auto">
            <a:xfrm>
              <a:off x="1184854" y="3620460"/>
              <a:ext cx="805116" cy="1417646"/>
              <a:chOff x="3233" y="2032"/>
              <a:chExt cx="507" cy="554"/>
            </a:xfrm>
          </p:grpSpPr>
          <p:sp>
            <p:nvSpPr>
              <p:cNvPr id="10259" name="Line 13"/>
              <p:cNvSpPr>
                <a:spLocks noChangeShapeType="1"/>
              </p:cNvSpPr>
              <p:nvPr/>
            </p:nvSpPr>
            <p:spPr bwMode="auto">
              <a:xfrm>
                <a:off x="3233" y="2032"/>
                <a:ext cx="1" cy="554"/>
              </a:xfrm>
              <a:prstGeom prst="line">
                <a:avLst/>
              </a:prstGeom>
              <a:noFill/>
              <a:ln w="28575">
                <a:solidFill>
                  <a:srgbClr val="FFFFCC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0260" name="Text Box 51"/>
              <p:cNvSpPr txBox="1">
                <a:spLocks noChangeArrowheads="1"/>
              </p:cNvSpPr>
              <p:nvPr/>
            </p:nvSpPr>
            <p:spPr bwMode="auto">
              <a:xfrm>
                <a:off x="3236" y="2180"/>
                <a:ext cx="504" cy="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1600">
                    <a:solidFill>
                      <a:srgbClr val="FFFFFF"/>
                    </a:solidFill>
                    <a:latin typeface="+mn-lt"/>
                  </a:rPr>
                  <a:t>Sim</a:t>
                </a:r>
              </a:p>
            </p:txBody>
          </p:sp>
        </p:grpSp>
      </p:grpSp>
      <p:grpSp>
        <p:nvGrpSpPr>
          <p:cNvPr id="8" name="Grupo 63"/>
          <p:cNvGrpSpPr>
            <a:grpSpLocks/>
          </p:cNvGrpSpPr>
          <p:nvPr/>
        </p:nvGrpSpPr>
        <p:grpSpPr bwMode="auto">
          <a:xfrm>
            <a:off x="7192963" y="2624138"/>
            <a:ext cx="1143000" cy="942975"/>
            <a:chOff x="7091363" y="2624138"/>
            <a:chExt cx="1143000" cy="943722"/>
          </a:xfrm>
        </p:grpSpPr>
        <p:sp>
          <p:nvSpPr>
            <p:cNvPr id="10253" name="Line 50"/>
            <p:cNvSpPr>
              <a:spLocks noChangeShapeType="1"/>
            </p:cNvSpPr>
            <p:nvPr/>
          </p:nvSpPr>
          <p:spPr bwMode="auto">
            <a:xfrm flipH="1">
              <a:off x="7939088" y="2895815"/>
              <a:ext cx="4762" cy="672045"/>
            </a:xfrm>
            <a:prstGeom prst="line">
              <a:avLst/>
            </a:prstGeom>
            <a:noFill/>
            <a:ln w="28575">
              <a:solidFill>
                <a:srgbClr val="FFFFCC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10254" name="Text Box 10"/>
            <p:cNvSpPr txBox="1">
              <a:spLocks noChangeArrowheads="1"/>
            </p:cNvSpPr>
            <p:nvPr/>
          </p:nvSpPr>
          <p:spPr bwMode="auto">
            <a:xfrm>
              <a:off x="7091363" y="2624138"/>
              <a:ext cx="1143000" cy="338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sz="1600">
                  <a:solidFill>
                    <a:srgbClr val="FFFFFF"/>
                  </a:solidFill>
                  <a:latin typeface="+mn-lt"/>
                </a:rPr>
                <a:t>Não</a:t>
              </a:r>
            </a:p>
          </p:txBody>
        </p:sp>
        <p:sp>
          <p:nvSpPr>
            <p:cNvPr id="10255" name="Line 11"/>
            <p:cNvSpPr>
              <a:spLocks noChangeShapeType="1"/>
            </p:cNvSpPr>
            <p:nvPr/>
          </p:nvSpPr>
          <p:spPr bwMode="auto">
            <a:xfrm>
              <a:off x="7154863" y="2897404"/>
              <a:ext cx="787400" cy="158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Aplicação dos Métodos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2" grpId="0" animBg="1"/>
      <p:bldP spid="44" grpId="0" animBg="1"/>
      <p:bldP spid="4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Caso</a:t>
            </a:r>
            <a:endParaRPr lang="en-US" smtClean="0"/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5913" y="1747838"/>
            <a:ext cx="59721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300" y="2805113"/>
            <a:ext cx="59436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8" y="1163638"/>
            <a:ext cx="59531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725" y="2416175"/>
            <a:ext cx="60007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/>
          <a:lstStyle/>
          <a:p>
            <a:pPr eaLnBrk="1" hangingPunct="1"/>
            <a:r>
              <a:rPr lang="pt-BR" smtClean="0"/>
              <a:t>Classificação de Ativo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874713"/>
            <a:ext cx="7786688" cy="5268912"/>
          </a:xfrm>
        </p:spPr>
        <p:txBody>
          <a:bodyPr/>
          <a:lstStyle/>
          <a:p>
            <a:pPr marL="0" indent="0" eaLnBrk="1">
              <a:buFont typeface="Wingdings" pitchFamily="2" charset="2"/>
              <a:buNone/>
              <a:defRPr/>
            </a:pPr>
            <a:r>
              <a:rPr lang="pt-BR" sz="2000" b="1" dirty="0" smtClean="0"/>
              <a:t>As contas do ATIVO estão dispostas em ordem decrescente de grau de liquidez:</a:t>
            </a:r>
            <a:endParaRPr lang="en-US" sz="2000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pt-BR" sz="2000" b="1" dirty="0" smtClean="0"/>
              <a:t> </a:t>
            </a:r>
            <a:r>
              <a:rPr lang="pt-BR" sz="2000" b="1" u="sng" dirty="0" smtClean="0"/>
              <a:t>ATIVO CIRCULANTE:</a:t>
            </a:r>
            <a:r>
              <a:rPr lang="pt-BR" sz="2000" b="1" dirty="0" smtClean="0"/>
              <a:t> Bens e direitos transformáveis em moeda ou utilizados até o encerramento do exercício seguinte após a data do balanço.</a:t>
            </a:r>
            <a:endParaRPr lang="en-US" sz="2000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pt-BR" sz="2000" b="1" u="sng" dirty="0" smtClean="0"/>
              <a:t>ATIVO NÃO CIRCULANTE:</a:t>
            </a:r>
          </a:p>
          <a:p>
            <a:pPr lvl="2" eaLnBrk="1">
              <a:buFont typeface="Arial" pitchFamily="34" charset="0"/>
              <a:buChar char="–"/>
              <a:defRPr/>
            </a:pPr>
            <a:r>
              <a:rPr lang="pt-BR" sz="1800" b="1" dirty="0" smtClean="0"/>
              <a:t>Bens e direitos realizáveis após o encerramento do exercício seguinte à data do balanço;</a:t>
            </a:r>
            <a:endParaRPr lang="en-US" sz="1800" b="1" dirty="0" smtClean="0"/>
          </a:p>
          <a:p>
            <a:pPr lvl="2" eaLnBrk="1">
              <a:buFont typeface="Arial" pitchFamily="34" charset="0"/>
              <a:buChar char="–"/>
              <a:defRPr/>
            </a:pPr>
            <a:r>
              <a:rPr lang="pt-BR" sz="1800" b="1" dirty="0" smtClean="0"/>
              <a:t>Bens e direitos oriundos de negócios não operacionais realizados com empresas coligadas ou controladas, acionistas, diretores etc.</a:t>
            </a:r>
            <a:endParaRPr lang="en-US" sz="1800" b="1" dirty="0" smtClean="0"/>
          </a:p>
          <a:p>
            <a:pPr lvl="2" eaLnBrk="1">
              <a:buFont typeface="Arial" pitchFamily="34" charset="0"/>
              <a:buChar char="–"/>
              <a:defRPr/>
            </a:pPr>
            <a:r>
              <a:rPr lang="pt-BR" sz="1800" b="1" dirty="0" smtClean="0"/>
              <a:t> Aplicações em bens e direitos que, em princípio, a empresa não tem intenção de vender (intenção de permanência)</a:t>
            </a: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Caso</a:t>
            </a:r>
            <a:endParaRPr lang="en-US" smtClean="0"/>
          </a:p>
        </p:txBody>
      </p:sp>
      <p:pic>
        <p:nvPicPr>
          <p:cNvPr id="4710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3" y="1647825"/>
            <a:ext cx="8639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Links Interessantes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pt-BR" sz="2400" b="1" dirty="0" smtClean="0"/>
              <a:t>IFRS: </a:t>
            </a:r>
            <a:r>
              <a:rPr lang="pt-BR" sz="2400" b="1" dirty="0" smtClean="0">
                <a:hlinkClick r:id="rId2"/>
              </a:rPr>
              <a:t>http://webcast.ey.com/events/play.aspx?prog=%7B9b9cb852-a95b-423a-98e5-cc2d588664a9%7D&amp;options=2&amp;compact=1</a:t>
            </a:r>
            <a:endParaRPr lang="pt-BR" sz="2400" b="1" dirty="0" smtClean="0"/>
          </a:p>
          <a:p>
            <a:pPr>
              <a:buFont typeface="Arial" charset="0"/>
              <a:buNone/>
              <a:defRPr/>
            </a:pPr>
            <a:endParaRPr lang="pt-BR" sz="2400" b="1" dirty="0" smtClean="0"/>
          </a:p>
          <a:p>
            <a:pPr>
              <a:defRPr/>
            </a:pPr>
            <a:r>
              <a:rPr lang="pt-BR" sz="2400" b="1" smtClean="0"/>
              <a:t>Demonstrativos Financeiros – </a:t>
            </a:r>
            <a:r>
              <a:rPr lang="pt-BR" sz="2400" b="1" dirty="0" smtClean="0"/>
              <a:t>EMBRAER: </a:t>
            </a:r>
            <a:r>
              <a:rPr lang="pt-BR" sz="2400" b="1" dirty="0" smtClean="0">
                <a:hlinkClick r:id="rId3"/>
              </a:rPr>
              <a:t>http://www.embraer.com.br/relatorios_anuais/relatorio_2008/portugues/pdf/2008_demonstrativo_financeiro.pdf</a:t>
            </a:r>
            <a:endParaRPr lang="pt-BR" sz="2400" b="1" dirty="0" smtClean="0"/>
          </a:p>
          <a:p>
            <a:pPr>
              <a:defRPr/>
            </a:pPr>
            <a:endParaRPr lang="pt-BR" sz="2400" b="1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próxima aula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Videos/links no Moodle</a:t>
            </a:r>
          </a:p>
          <a:p>
            <a:pPr lvl="1"/>
            <a:r>
              <a:rPr lang="pt-BR" dirty="0" smtClean="0"/>
              <a:t>Registrar reação</a:t>
            </a:r>
          </a:p>
          <a:p>
            <a:pPr lvl="1"/>
            <a:r>
              <a:rPr lang="pt-BR" dirty="0" smtClean="0"/>
              <a:t>Comentar reação do colega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eLearning FIPECAFI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/>
          <a:lstStyle/>
          <a:p>
            <a:pPr eaLnBrk="1" hangingPunct="1"/>
            <a:r>
              <a:rPr lang="pt-BR" sz="3200" smtClean="0"/>
              <a:t>Composição do Ativo Permanente</a:t>
            </a:r>
            <a:endParaRPr lang="en-US" sz="320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42875" y="874713"/>
            <a:ext cx="7786688" cy="5268912"/>
          </a:xfrm>
        </p:spPr>
        <p:txBody>
          <a:bodyPr/>
          <a:lstStyle/>
          <a:p>
            <a:pPr eaLnBrk="1"/>
            <a:r>
              <a:rPr lang="pt-BR" sz="2000" b="1" i="1" u="sng" dirty="0" smtClean="0"/>
              <a:t>INVESTIMENTOS</a:t>
            </a:r>
            <a:endParaRPr lang="en-US" sz="2000" dirty="0" smtClean="0"/>
          </a:p>
          <a:p>
            <a:pPr lvl="1" eaLnBrk="1"/>
            <a:r>
              <a:rPr lang="pt-BR" sz="1600" b="1" dirty="0" smtClean="0"/>
              <a:t>Formado por contas representativas de bens e direitos de qualquer natureza, não classificáveis no Ativo Circulante e no Realizável a Longo Prazo, não destinados a manutenção da atividade da empresa.</a:t>
            </a:r>
            <a:endParaRPr lang="en-US" sz="1600" dirty="0" smtClean="0"/>
          </a:p>
          <a:p>
            <a:pPr lvl="2" eaLnBrk="1"/>
            <a:r>
              <a:rPr lang="pt-BR" sz="1300" b="1" i="1" u="sng" dirty="0" smtClean="0"/>
              <a:t>Exemplo</a:t>
            </a:r>
            <a:r>
              <a:rPr lang="pt-BR" sz="1300" b="1" i="1" dirty="0" smtClean="0"/>
              <a:t>: Participações societárias, Imóveis não de uso etc.</a:t>
            </a:r>
            <a:endParaRPr lang="en-US" sz="1300" dirty="0" smtClean="0"/>
          </a:p>
          <a:p>
            <a:pPr eaLnBrk="1"/>
            <a:r>
              <a:rPr lang="pt-BR" sz="2000" b="1" i="1" dirty="0" smtClean="0"/>
              <a:t> </a:t>
            </a:r>
            <a:r>
              <a:rPr lang="pt-BR" sz="2000" b="1" i="1" u="sng" dirty="0" smtClean="0"/>
              <a:t>IMOBILIZADO</a:t>
            </a:r>
            <a:endParaRPr lang="en-US" sz="2000" dirty="0" smtClean="0"/>
          </a:p>
          <a:p>
            <a:pPr lvl="1" eaLnBrk="1"/>
            <a:r>
              <a:rPr lang="pt-BR" sz="1600" b="1" dirty="0" smtClean="0"/>
              <a:t>Constituído por bens de natureza corpórea de caráter permanente destinados à manutenção da atividade da Entidade.</a:t>
            </a:r>
            <a:endParaRPr lang="en-US" sz="1600" dirty="0" smtClean="0"/>
          </a:p>
          <a:p>
            <a:pPr lvl="2" eaLnBrk="1"/>
            <a:r>
              <a:rPr lang="pt-BR" sz="1300" b="1" i="1" u="sng" dirty="0" smtClean="0"/>
              <a:t>Exemplo</a:t>
            </a:r>
            <a:r>
              <a:rPr lang="pt-BR" sz="1300" b="1" i="1" dirty="0" smtClean="0"/>
              <a:t>: Máquinas, Veículos, Edifícios etc.</a:t>
            </a:r>
            <a:endParaRPr lang="en-US" sz="1300" dirty="0" smtClean="0"/>
          </a:p>
          <a:p>
            <a:pPr eaLnBrk="1"/>
            <a:r>
              <a:rPr lang="pt-BR" sz="2000" b="1" i="1" u="sng" dirty="0" smtClean="0"/>
              <a:t>INTANGÍVEL</a:t>
            </a:r>
            <a:endParaRPr lang="en-US" sz="2000" u="sng" dirty="0" smtClean="0"/>
          </a:p>
          <a:p>
            <a:pPr lvl="1" eaLnBrk="1"/>
            <a:r>
              <a:rPr lang="pt-BR" sz="1600" b="1" dirty="0" smtClean="0"/>
              <a:t>Composto por direitos que tenham por objeto bens incorpóreos destinados à manutenção da Companhia ou exercidos com essa finalidade.</a:t>
            </a:r>
            <a:endParaRPr lang="en-US" sz="1600" dirty="0" smtClean="0"/>
          </a:p>
          <a:p>
            <a:pPr lvl="2" eaLnBrk="1"/>
            <a:r>
              <a:rPr lang="pt-BR" sz="1300" b="1" i="1" u="sng" dirty="0" smtClean="0"/>
              <a:t>Exemplo</a:t>
            </a:r>
            <a:r>
              <a:rPr lang="pt-BR" sz="1300" b="1" i="1" dirty="0" smtClean="0"/>
              <a:t>: Marcas, Patentes, Direitos Autorais etc.</a:t>
            </a:r>
            <a:r>
              <a:rPr lang="pt-BR" sz="2000" b="1" i="1" dirty="0" smtClean="0"/>
              <a:t> </a:t>
            </a:r>
          </a:p>
          <a:p>
            <a:pPr eaLnBrk="1"/>
            <a:r>
              <a:rPr lang="pt-BR" sz="2000" b="1" i="1" u="sng" dirty="0" smtClean="0"/>
              <a:t>DIFERIDO</a:t>
            </a:r>
            <a:endParaRPr lang="en-US" sz="2000" dirty="0" smtClean="0"/>
          </a:p>
          <a:p>
            <a:pPr lvl="1" eaLnBrk="1"/>
            <a:r>
              <a:rPr lang="pt-BR" sz="1600" b="1" dirty="0" smtClean="0"/>
              <a:t>Considera(va) as despesas pré-operacionais e os gastos de reestruturação que contribuirão para o aumento do resultado de mais de um exercício social.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2794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Perguntas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3811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O que são Investimentos Permanentes?</a:t>
            </a:r>
          </a:p>
          <a:p>
            <a:pPr eaLnBrk="1" hangingPunct="1"/>
            <a:r>
              <a:rPr lang="pt-BR" smtClean="0"/>
              <a:t>Quais os métodos de contabilização de investimentos em participações em outras empresas?</a:t>
            </a:r>
          </a:p>
          <a:p>
            <a:pPr eaLnBrk="1" hangingPunct="1"/>
            <a:r>
              <a:rPr lang="pt-BR" smtClean="0"/>
              <a:t>Quais as principais diferenças entre os métodos? Quais seus efeitos?</a:t>
            </a:r>
          </a:p>
          <a:p>
            <a:pPr eaLnBrk="1" hangingPunct="1"/>
            <a:r>
              <a:rPr lang="pt-BR" smtClean="0"/>
              <a:t>Quando se aplica cada método?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2159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Investimentos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515938" y="1266825"/>
            <a:ext cx="8183562" cy="5591175"/>
          </a:xfrm>
        </p:spPr>
        <p:txBody>
          <a:bodyPr>
            <a:normAutofit fontScale="55000" lnSpcReduction="20000"/>
          </a:bodyPr>
          <a:lstStyle/>
          <a:p>
            <a:pPr marL="571500" indent="-57150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pt-BR" sz="5100" dirty="0" smtClean="0"/>
              <a:t>Direitos de qualquer natureza, não classificáveis no Circulante ou Realizável  a Longo Prazo, e que não se destinam ao desempenho da atividade da empresa ou a negociações. Considera:</a:t>
            </a:r>
          </a:p>
          <a:p>
            <a:pPr marL="839788" lvl="1" indent="-495300" eaLnBrk="1" fontAlgn="auto" hangingPunct="1">
              <a:lnSpc>
                <a:spcPct val="17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pt-BR" sz="3500" dirty="0" smtClean="0"/>
              <a:t>Bens não destinados a uso</a:t>
            </a:r>
          </a:p>
          <a:p>
            <a:pPr marL="839788" lvl="1" indent="-495300" eaLnBrk="1" fontAlgn="auto" hangingPunct="1">
              <a:lnSpc>
                <a:spcPct val="17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pt-BR" sz="3500" dirty="0" smtClean="0"/>
              <a:t>Terrenos e Imóveis para futura utilização</a:t>
            </a:r>
          </a:p>
          <a:p>
            <a:pPr marL="839788" lvl="1" indent="-495300" eaLnBrk="1" fontAlgn="auto" hangingPunct="1">
              <a:lnSpc>
                <a:spcPct val="17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pt-BR" sz="3500" dirty="0" smtClean="0"/>
              <a:t>Imóveis alugados</a:t>
            </a:r>
          </a:p>
          <a:p>
            <a:pPr marL="839788" lvl="1" indent="-495300" eaLnBrk="1" fontAlgn="auto" hangingPunct="1">
              <a:lnSpc>
                <a:spcPct val="17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pt-BR" sz="3500" dirty="0" smtClean="0"/>
              <a:t>Obras de Arte</a:t>
            </a:r>
          </a:p>
          <a:p>
            <a:pPr marL="839788" lvl="1" indent="-495300" eaLnBrk="1" fontAlgn="auto" hangingPunct="1">
              <a:lnSpc>
                <a:spcPct val="17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pt-BR" sz="3500" dirty="0" smtClean="0"/>
              <a:t>Participações de caráter permanente em outras sociedades</a:t>
            </a:r>
            <a:endParaRPr lang="pt-B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360363"/>
            <a:ext cx="8786813" cy="766762"/>
          </a:xfrm>
        </p:spPr>
        <p:txBody>
          <a:bodyPr/>
          <a:lstStyle/>
          <a:p>
            <a:pPr eaLnBrk="1" hangingPunct="1"/>
            <a:r>
              <a:rPr lang="pt-BR" sz="4000" smtClean="0"/>
              <a:t>Participações Permanentes em outras empresas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711325"/>
            <a:ext cx="8183562" cy="4187825"/>
          </a:xfrm>
        </p:spPr>
        <p:txBody>
          <a:bodyPr/>
          <a:lstStyle/>
          <a:p>
            <a:pPr marL="571500" indent="-571500" eaLnBrk="1" hangingPunct="1">
              <a:buFont typeface="Arial" charset="0"/>
              <a:buNone/>
            </a:pPr>
            <a:r>
              <a:rPr lang="pt-BR" sz="2400" b="1" u="sng" smtClean="0"/>
              <a:t>Investimento Voluntários</a:t>
            </a:r>
          </a:p>
          <a:p>
            <a:pPr marL="571500" indent="-571500" eaLnBrk="1" hangingPunct="1"/>
            <a:r>
              <a:rPr lang="pt-BR" sz="2400" smtClean="0"/>
              <a:t>Extensão da atividade econômica da própria empresa (p. ex.: coligada ou controlada que produza determinada matéria-prima)</a:t>
            </a:r>
          </a:p>
          <a:p>
            <a:pPr marL="571500" indent="-571500" eaLnBrk="1" hangingPunct="1"/>
            <a:r>
              <a:rPr lang="pt-BR" sz="2400" smtClean="0"/>
              <a:t>Empresa de outra atividade econômica (diversificação da atividade do grupo)</a:t>
            </a:r>
          </a:p>
          <a:p>
            <a:pPr marL="571500" indent="-571500" eaLnBrk="1" hangingPunct="1"/>
            <a:r>
              <a:rPr lang="pt-BR" sz="2400" smtClean="0"/>
              <a:t>Em geral são de valores muito significativos</a:t>
            </a:r>
          </a:p>
          <a:p>
            <a:pPr marL="571500" indent="-571500" eaLnBrk="1" hangingPunct="1">
              <a:buFont typeface="Arial" charset="0"/>
              <a:buNone/>
            </a:pPr>
            <a:r>
              <a:rPr lang="pt-BR" sz="2400" b="1" u="sng" smtClean="0"/>
              <a:t>Investimento com Investimentos Fiscais</a:t>
            </a:r>
          </a:p>
          <a:p>
            <a:pPr marL="571500" indent="-571500" eaLnBrk="1" hangingPunct="1"/>
            <a:r>
              <a:rPr lang="pt-BR" sz="2400" smtClean="0"/>
              <a:t>Aplicação de parte do Imposto de Renda devido em favor de fundos definidos pelo governo (FINOR, FINAM etc.). Eram muito comuns na década de 70 e 80 do século passado.</a:t>
            </a:r>
          </a:p>
          <a:p>
            <a:pPr marL="571500" indent="-571500" eaLnBrk="1" hangingPunct="1">
              <a:buFont typeface="Arial" charset="0"/>
              <a:buNone/>
            </a:pPr>
            <a:endParaRPr lang="pt-BR" sz="2400" b="1" u="sng" smtClean="0"/>
          </a:p>
          <a:p>
            <a:pPr marL="571500" indent="-571500" eaLnBrk="1" hangingPunct="1">
              <a:buFont typeface="Arial" charset="0"/>
              <a:buNone/>
            </a:pPr>
            <a:endParaRPr lang="pt-BR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Critérios de Avaliação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363663"/>
            <a:ext cx="8229600" cy="5172075"/>
          </a:xfrm>
        </p:spPr>
        <p:txBody>
          <a:bodyPr/>
          <a:lstStyle/>
          <a:p>
            <a:pPr marL="571500" indent="-571500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pt-BR" sz="2400" b="1" u="sng" dirty="0" smtClean="0"/>
              <a:t>Investimentos temporários (Circulante e Realizável a L. Prazo)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pt-BR" sz="2400" dirty="0" smtClean="0"/>
              <a:t>São avaliados pelo “Fair value” na data de cada balanço, de acordo com os critérios definidos para instrumentos financeiros</a:t>
            </a:r>
          </a:p>
          <a:p>
            <a:pPr marL="571500" indent="-571500" eaLnBrk="1" hangingPunct="1">
              <a:lnSpc>
                <a:spcPct val="120000"/>
              </a:lnSpc>
              <a:defRPr/>
            </a:pPr>
            <a:r>
              <a:rPr lang="pt-BR" sz="2400" dirty="0" smtClean="0"/>
              <a:t>Para venda imediata: marcação a mercado com reflexos no resultado do próprio período</a:t>
            </a:r>
          </a:p>
          <a:p>
            <a:pPr marL="571500" indent="-571500" eaLnBrk="1" hangingPunct="1">
              <a:lnSpc>
                <a:spcPct val="120000"/>
              </a:lnSpc>
              <a:defRPr/>
            </a:pPr>
            <a:r>
              <a:rPr lang="pt-BR" sz="2400" dirty="0" smtClean="0"/>
              <a:t>Para venda futura: marcação a mercado com reflexos no Patrimônio Líquido</a:t>
            </a:r>
          </a:p>
          <a:p>
            <a:pPr marL="571500" indent="-571500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pt-BR" sz="2400" b="1" u="sng" dirty="0" smtClean="0"/>
              <a:t>Investimentos permanentes em outras sociedades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  <a:defRPr/>
            </a:pPr>
            <a:r>
              <a:rPr lang="pt-BR" sz="2400" dirty="0" smtClean="0"/>
              <a:t>São avaliados por dois métodos alternativos:</a:t>
            </a:r>
          </a:p>
          <a:p>
            <a:pPr marL="571500" indent="-571500" eaLnBrk="1" hangingPunct="1">
              <a:lnSpc>
                <a:spcPct val="120000"/>
              </a:lnSpc>
              <a:defRPr/>
            </a:pPr>
            <a:r>
              <a:rPr lang="pt-BR" sz="2400" dirty="0" smtClean="0"/>
              <a:t>Método de custo</a:t>
            </a:r>
          </a:p>
          <a:p>
            <a:pPr marL="571500" indent="-571500" eaLnBrk="1" hangingPunct="1">
              <a:lnSpc>
                <a:spcPct val="120000"/>
              </a:lnSpc>
              <a:defRPr/>
            </a:pPr>
            <a:r>
              <a:rPr lang="pt-BR" sz="2400" dirty="0" smtClean="0"/>
              <a:t>Método da Equivalência Patrimonial (MEP)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5914</TotalTime>
  <Words>1664</Words>
  <Application>Microsoft Office PowerPoint</Application>
  <PresentationFormat>On-screen Show (4:3)</PresentationFormat>
  <Paragraphs>395</Paragraphs>
  <Slides>42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1_Custom Design</vt:lpstr>
      <vt:lpstr>Custom Design</vt:lpstr>
      <vt:lpstr>Worksheet</vt:lpstr>
      <vt:lpstr>Slide 1</vt:lpstr>
      <vt:lpstr>Balanço Patrimonial</vt:lpstr>
      <vt:lpstr>Caracterização de Ativo</vt:lpstr>
      <vt:lpstr>Classificação de Ativo</vt:lpstr>
      <vt:lpstr>Composição do Ativo Permanente</vt:lpstr>
      <vt:lpstr>Perguntas</vt:lpstr>
      <vt:lpstr>Investimentos</vt:lpstr>
      <vt:lpstr>Participações Permanentes em outras empresas</vt:lpstr>
      <vt:lpstr>Critérios de Avaliação</vt:lpstr>
      <vt:lpstr>Dicionário Contábil</vt:lpstr>
      <vt:lpstr>Métodos de Avaliação</vt:lpstr>
      <vt:lpstr>Método do Custo</vt:lpstr>
      <vt:lpstr>Método da Equivalência Patrimonial (MEP)</vt:lpstr>
      <vt:lpstr>Exemplo – Método do Custo</vt:lpstr>
      <vt:lpstr>Exemplo – Método do Custo</vt:lpstr>
      <vt:lpstr>Exemplo – Método do Custo</vt:lpstr>
      <vt:lpstr>Exemplo – Método do Custo</vt:lpstr>
      <vt:lpstr>Exemplo – Método do Custo</vt:lpstr>
      <vt:lpstr>Exemplo – Método do Custo</vt:lpstr>
      <vt:lpstr>Método do Custo</vt:lpstr>
      <vt:lpstr>Exemplo – Método da Equivalência</vt:lpstr>
      <vt:lpstr>Slide 22</vt:lpstr>
      <vt:lpstr>Exemplo – Método da Equivalência Patrimonial</vt:lpstr>
      <vt:lpstr>Exemplo – Método da Equivalência</vt:lpstr>
      <vt:lpstr>Slide 25</vt:lpstr>
      <vt:lpstr>Exemplo – Método da Equivalência Patrimonial</vt:lpstr>
      <vt:lpstr>Exemplo – Método da Equivalência</vt:lpstr>
      <vt:lpstr>Slide 28</vt:lpstr>
      <vt:lpstr>Exemplo – Método da Equivalência Patrimonial</vt:lpstr>
      <vt:lpstr>Slide 30</vt:lpstr>
      <vt:lpstr>Investimento - Exemplo</vt:lpstr>
      <vt:lpstr>Slide 32</vt:lpstr>
      <vt:lpstr>Slide 33</vt:lpstr>
      <vt:lpstr>Dicionário Contábil</vt:lpstr>
      <vt:lpstr>Controlada</vt:lpstr>
      <vt:lpstr>Coligada</vt:lpstr>
      <vt:lpstr>Slide 37</vt:lpstr>
      <vt:lpstr>Caso</vt:lpstr>
      <vt:lpstr>Slide 39</vt:lpstr>
      <vt:lpstr>Caso</vt:lpstr>
      <vt:lpstr>Links Interessantes</vt:lpstr>
      <vt:lpstr>Para próxima aula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Investimentos</dc:title>
  <dc:creator>Janaína</dc:creator>
  <cp:lastModifiedBy>Home</cp:lastModifiedBy>
  <cp:revision>194</cp:revision>
  <dcterms:created xsi:type="dcterms:W3CDTF">2004-10-15T20:50:56Z</dcterms:created>
  <dcterms:modified xsi:type="dcterms:W3CDTF">2010-04-20T12:18:40Z</dcterms:modified>
</cp:coreProperties>
</file>