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62" r:id="rId3"/>
    <p:sldId id="285" r:id="rId4"/>
    <p:sldId id="263" r:id="rId5"/>
    <p:sldId id="265" r:id="rId6"/>
    <p:sldId id="266" r:id="rId7"/>
    <p:sldId id="264" r:id="rId8"/>
    <p:sldId id="267" r:id="rId9"/>
    <p:sldId id="287" r:id="rId10"/>
    <p:sldId id="268" r:id="rId11"/>
    <p:sldId id="269" r:id="rId12"/>
    <p:sldId id="257" r:id="rId13"/>
    <p:sldId id="258" r:id="rId14"/>
    <p:sldId id="259" r:id="rId15"/>
    <p:sldId id="272" r:id="rId16"/>
    <p:sldId id="270" r:id="rId17"/>
    <p:sldId id="273" r:id="rId18"/>
    <p:sldId id="260" r:id="rId19"/>
    <p:sldId id="261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8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5F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67" autoAdjust="0"/>
  </p:normalViewPr>
  <p:slideViewPr>
    <p:cSldViewPr>
      <p:cViewPr>
        <p:scale>
          <a:sx n="70" d="100"/>
          <a:sy n="70" d="100"/>
        </p:scale>
        <p:origin x="-1014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4B4B7-9B64-4645-BC43-2F42345DE136}" type="datetimeFigureOut">
              <a:rPr lang="pt-BR" smtClean="0"/>
              <a:pPr/>
              <a:t>30/08/2010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0AFB6-8E62-4089-BEA0-AFC474BE667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Alguém conhece esse moço?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0AFB6-8E62-4089-BEA0-AFC474BE667E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primeiro grupo foi infectado por R e sobreviveu.</a:t>
            </a:r>
          </a:p>
          <a:p>
            <a:r>
              <a:rPr lang="pt-BR" dirty="0" smtClean="0"/>
              <a:t>E segundo foi infectado</a:t>
            </a:r>
            <a:r>
              <a:rPr lang="pt-BR" baseline="0" dirty="0" smtClean="0"/>
              <a:t> por S e morreu. Até aí, dentro do esperado.</a:t>
            </a:r>
          </a:p>
          <a:p>
            <a:r>
              <a:rPr lang="pt-BR" baseline="0" dirty="0" smtClean="0"/>
              <a:t>Quando, sem querer, Griffith infectou um grupo de ratos com R vivas e S mortas pelo calor, os ratos não sobreviveram.</a:t>
            </a:r>
          </a:p>
          <a:p>
            <a:r>
              <a:rPr lang="pt-BR" baseline="0" dirty="0" smtClean="0"/>
              <a:t>E mais! No corpo dos ratos foi encontrado apenas o tipo S de bactérias, todas vivas.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0AFB6-8E62-4089-BEA0-AFC474BE667E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Poderíamos</a:t>
            </a:r>
            <a:r>
              <a:rPr lang="pt-BR" baseline="0" dirty="0" smtClean="0"/>
              <a:t> então transformar bactérias R em S e vice e versa?</a:t>
            </a:r>
          </a:p>
          <a:p>
            <a:r>
              <a:rPr lang="pt-BR" baseline="0" dirty="0" smtClean="0"/>
              <a:t>Poderíamos transformar bactérias I em II?</a:t>
            </a:r>
          </a:p>
          <a:p>
            <a:endParaRPr lang="pt-BR" baseline="0" dirty="0" smtClean="0"/>
          </a:p>
          <a:p>
            <a:r>
              <a:rPr lang="pt-BR" baseline="0" dirty="0" smtClean="0"/>
              <a:t>Se as bactérias se transformaram de uma linhagem em outra, talvez fosse impossível achar a cura para pneumonia.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0AFB6-8E62-4089-BEA0-AFC474BE667E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0AFB6-8E62-4089-BEA0-AFC474BE667E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Que aspectos da natureza</a:t>
            </a:r>
            <a:r>
              <a:rPr lang="pt-BR" baseline="0" dirty="0" smtClean="0"/>
              <a:t> da ciência podem ser discutidos a partir desse caso?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0AFB6-8E62-4089-BEA0-AFC474BE667E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São características gerais do Ensino Médio que o aluno consiga, independente da área,</a:t>
            </a:r>
            <a:r>
              <a:rPr lang="pt-BR" baseline="0" dirty="0" smtClean="0"/>
              <a:t> comunicar-se e argumentar, compreender e enfrentar problemas, fazer escolhas.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0AFB6-8E62-4089-BEA0-AFC474BE667E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Nos </a:t>
            </a:r>
            <a:r>
              <a:rPr lang="pt-BR" dirty="0" err="1" smtClean="0"/>
              <a:t>PCNs</a:t>
            </a:r>
            <a:r>
              <a:rPr lang="pt-BR" dirty="0" smtClean="0"/>
              <a:t> aparecem os termos competências e habilidades. Não aparece alfabetização científica.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0AFB6-8E62-4089-BEA0-AFC474BE667E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0AFB6-8E62-4089-BEA0-AFC474BE667E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0AFB6-8E62-4089-BEA0-AFC474BE667E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9373-6E8D-4DD0-AB49-05E496B62C73}" type="datetimeFigureOut">
              <a:rPr lang="pt-BR" smtClean="0"/>
              <a:pPr/>
              <a:t>30/08/2010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A20A-B296-4942-ACF1-F23583176F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9373-6E8D-4DD0-AB49-05E496B62C73}" type="datetimeFigureOut">
              <a:rPr lang="pt-BR" smtClean="0"/>
              <a:pPr/>
              <a:t>30/08/2010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A20A-B296-4942-ACF1-F23583176F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9373-6E8D-4DD0-AB49-05E496B62C73}" type="datetimeFigureOut">
              <a:rPr lang="pt-BR" smtClean="0"/>
              <a:pPr/>
              <a:t>30/08/2010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A20A-B296-4942-ACF1-F23583176F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9373-6E8D-4DD0-AB49-05E496B62C73}" type="datetimeFigureOut">
              <a:rPr lang="pt-BR" smtClean="0"/>
              <a:pPr/>
              <a:t>30/08/2010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A20A-B296-4942-ACF1-F23583176F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9373-6E8D-4DD0-AB49-05E496B62C73}" type="datetimeFigureOut">
              <a:rPr lang="pt-BR" smtClean="0"/>
              <a:pPr/>
              <a:t>30/08/2010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A20A-B296-4942-ACF1-F23583176F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9373-6E8D-4DD0-AB49-05E496B62C73}" type="datetimeFigureOut">
              <a:rPr lang="pt-BR" smtClean="0"/>
              <a:pPr/>
              <a:t>30/08/2010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A20A-B296-4942-ACF1-F23583176F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9373-6E8D-4DD0-AB49-05E496B62C73}" type="datetimeFigureOut">
              <a:rPr lang="pt-BR" smtClean="0"/>
              <a:pPr/>
              <a:t>30/08/2010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A20A-B296-4942-ACF1-F23583176F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9373-6E8D-4DD0-AB49-05E496B62C73}" type="datetimeFigureOut">
              <a:rPr lang="pt-BR" smtClean="0"/>
              <a:pPr/>
              <a:t>30/08/2010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A20A-B296-4942-ACF1-F23583176F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9373-6E8D-4DD0-AB49-05E496B62C73}" type="datetimeFigureOut">
              <a:rPr lang="pt-BR" smtClean="0"/>
              <a:pPr/>
              <a:t>30/08/2010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A20A-B296-4942-ACF1-F23583176F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9373-6E8D-4DD0-AB49-05E496B62C73}" type="datetimeFigureOut">
              <a:rPr lang="pt-BR" smtClean="0"/>
              <a:pPr/>
              <a:t>30/08/2010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A20A-B296-4942-ACF1-F23583176F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09373-6E8D-4DD0-AB49-05E496B62C73}" type="datetimeFigureOut">
              <a:rPr lang="pt-BR" smtClean="0"/>
              <a:pPr/>
              <a:t>30/08/2010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E5A20A-B296-4942-ACF1-F23583176F8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B09373-6E8D-4DD0-AB49-05E496B62C73}" type="datetimeFigureOut">
              <a:rPr lang="pt-BR" smtClean="0"/>
              <a:pPr/>
              <a:t>30/08/2010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E5A20A-B296-4942-ACF1-F23583176F85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 natureza do dado científico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Aula 5 – 30/08/2010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000"/>
            <a:ext cx="8305800" cy="1143000"/>
          </a:xfrm>
        </p:spPr>
        <p:txBody>
          <a:bodyPr/>
          <a:lstStyle/>
          <a:p>
            <a:r>
              <a:rPr lang="pt-BR" dirty="0" smtClean="0"/>
              <a:t>Problema 3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9" y="148478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Se não podia ser um polissacarídeo, quais moléculas poderiam ser candidatas a fator transformante?</a:t>
            </a:r>
            <a:endParaRPr lang="pt-BR" sz="24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67544" y="2708920"/>
          <a:ext cx="8208912" cy="227544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832302"/>
                <a:gridCol w="4376610"/>
              </a:tblGrid>
              <a:tr h="568862"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Composto</a:t>
                      </a:r>
                      <a:r>
                        <a:rPr lang="pt-BR" sz="2800" baseline="0" dirty="0" smtClean="0"/>
                        <a:t> celular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Temperatura de </a:t>
                      </a:r>
                      <a:r>
                        <a:rPr lang="pt-BR" sz="2800" dirty="0" smtClean="0"/>
                        <a:t>quebra</a:t>
                      </a:r>
                      <a:endParaRPr lang="pt-BR" sz="2800" dirty="0"/>
                    </a:p>
                  </a:txBody>
                  <a:tcPr/>
                </a:tc>
              </a:tr>
              <a:tr h="568862"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Polissacarídeos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Acima de 150°</a:t>
                      </a:r>
                      <a:endParaRPr lang="pt-BR" sz="2800" dirty="0"/>
                    </a:p>
                  </a:txBody>
                  <a:tcPr/>
                </a:tc>
              </a:tr>
              <a:tr h="568862"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Proteínas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+/-</a:t>
                      </a:r>
                      <a:r>
                        <a:rPr lang="pt-BR" sz="2800" baseline="0" dirty="0" smtClean="0"/>
                        <a:t> 40°</a:t>
                      </a:r>
                      <a:endParaRPr lang="pt-BR" sz="2800" dirty="0"/>
                    </a:p>
                  </a:txBody>
                  <a:tcPr/>
                </a:tc>
              </a:tr>
              <a:tr h="568862">
                <a:tc>
                  <a:txBody>
                    <a:bodyPr/>
                    <a:lstStyle/>
                    <a:p>
                      <a:r>
                        <a:rPr lang="pt-BR" sz="2800" dirty="0" smtClean="0"/>
                        <a:t>Ácidos nucléicos</a:t>
                      </a:r>
                      <a:endParaRPr lang="pt-B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+/- </a:t>
                      </a:r>
                      <a:r>
                        <a:rPr lang="pt-BR" sz="2800" dirty="0" smtClean="0"/>
                        <a:t>90°</a:t>
                      </a:r>
                      <a:endParaRPr lang="pt-BR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000"/>
            <a:ext cx="8305800" cy="1143000"/>
          </a:xfrm>
        </p:spPr>
        <p:txBody>
          <a:bodyPr/>
          <a:lstStyle/>
          <a:p>
            <a:r>
              <a:rPr lang="pt-BR" dirty="0" smtClean="0"/>
              <a:t>Problema 4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3569" y="1484784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Analise os resultados encontrados pelo grupo de </a:t>
            </a:r>
            <a:r>
              <a:rPr lang="pt-BR" sz="2400" dirty="0" err="1" smtClean="0"/>
              <a:t>Avery</a:t>
            </a:r>
            <a:r>
              <a:rPr lang="pt-BR" sz="2400" dirty="0" smtClean="0"/>
              <a:t> sobre o fator transformante.</a:t>
            </a:r>
          </a:p>
          <a:p>
            <a:r>
              <a:rPr lang="pt-BR" sz="2400" dirty="0" smtClean="0"/>
              <a:t>Como você criticaria esses resultados?</a:t>
            </a:r>
          </a:p>
          <a:p>
            <a:r>
              <a:rPr lang="pt-BR" sz="2400" dirty="0" smtClean="0"/>
              <a:t>Como explicar a variação das porcentagens entre as amostras?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563" y="3394966"/>
            <a:ext cx="8612909" cy="305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755576" y="3501008"/>
            <a:ext cx="10350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Amostra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785448" y="3528304"/>
            <a:ext cx="10448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Carbono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959210" y="3536428"/>
            <a:ext cx="9450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Hidrog.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183346" y="3522780"/>
            <a:ext cx="8857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err="1" smtClean="0"/>
              <a:t>Nitrog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413144" y="3528304"/>
            <a:ext cx="9251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Fósforo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528532" y="3528304"/>
            <a:ext cx="112062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1600" dirty="0" smtClean="0"/>
              <a:t>Razão N/P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16000"/>
            <a:ext cx="8305800" cy="1143000"/>
          </a:xfrm>
        </p:spPr>
        <p:txBody>
          <a:bodyPr/>
          <a:lstStyle/>
          <a:p>
            <a:r>
              <a:rPr lang="pt-BR" dirty="0" smtClean="0"/>
              <a:t>Como se constrói a ciência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3568" y="1484784"/>
            <a:ext cx="262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Natureza da ciência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35968" y="2031231"/>
            <a:ext cx="64003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Relação entre pesquisa básica e pesquisa aplicada</a:t>
            </a:r>
          </a:p>
          <a:p>
            <a:r>
              <a:rPr lang="pt-BR" sz="2400" dirty="0" smtClean="0"/>
              <a:t>Fontes inesperadas de descobertas</a:t>
            </a:r>
          </a:p>
          <a:p>
            <a:r>
              <a:rPr lang="pt-BR" sz="2400" dirty="0" smtClean="0"/>
              <a:t>O trabalho em equipe</a:t>
            </a:r>
          </a:p>
          <a:p>
            <a:r>
              <a:rPr lang="pt-BR" sz="2400" dirty="0" smtClean="0"/>
              <a:t>O uso das evidências na construção da ciência</a:t>
            </a:r>
          </a:p>
          <a:p>
            <a:r>
              <a:rPr lang="pt-BR" sz="2400" dirty="0" smtClean="0"/>
              <a:t>Amostragem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000"/>
            <a:ext cx="8305800" cy="1143000"/>
          </a:xfrm>
        </p:spPr>
        <p:txBody>
          <a:bodyPr/>
          <a:lstStyle/>
          <a:p>
            <a:r>
              <a:rPr lang="pt-BR" dirty="0" smtClean="0"/>
              <a:t>Como se ensina ciências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8" y="1484784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 aluno precisa praticar ativamente</a:t>
            </a:r>
          </a:p>
          <a:p>
            <a:endParaRPr lang="pt-BR" sz="2400" dirty="0" smtClean="0"/>
          </a:p>
          <a:p>
            <a:r>
              <a:rPr lang="pt-BR" sz="2400" dirty="0" smtClean="0"/>
              <a:t>	Vivenciar a produção de hipóteses	</a:t>
            </a:r>
          </a:p>
          <a:p>
            <a:r>
              <a:rPr lang="pt-BR" sz="2400" dirty="0" smtClean="0"/>
              <a:t>	justificar</a:t>
            </a:r>
          </a:p>
          <a:p>
            <a:r>
              <a:rPr lang="pt-BR" sz="2400" dirty="0" smtClean="0"/>
              <a:t>	análise de resultados</a:t>
            </a:r>
          </a:p>
          <a:p>
            <a:endParaRPr lang="pt-BR" sz="2400" dirty="0" smtClean="0"/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000"/>
            <a:ext cx="8305800" cy="1143000"/>
          </a:xfrm>
        </p:spPr>
        <p:txBody>
          <a:bodyPr/>
          <a:lstStyle/>
          <a:p>
            <a:r>
              <a:rPr lang="pt-BR" dirty="0" smtClean="0"/>
              <a:t>O que querem que ensinemos?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6953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17032"/>
            <a:ext cx="5298182" cy="259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6024" y="930200"/>
            <a:ext cx="8964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Informar e informar-se, </a:t>
            </a:r>
          </a:p>
          <a:p>
            <a:r>
              <a:rPr lang="pt-BR" sz="2400" dirty="0" smtClean="0"/>
              <a:t>comunicar-se, </a:t>
            </a:r>
          </a:p>
          <a:p>
            <a:r>
              <a:rPr lang="pt-BR" sz="2400" dirty="0" smtClean="0"/>
              <a:t>expressar-se, </a:t>
            </a:r>
          </a:p>
          <a:p>
            <a:r>
              <a:rPr lang="pt-BR" sz="2400" dirty="0" smtClean="0"/>
              <a:t>argumentar logicamente, </a:t>
            </a:r>
          </a:p>
          <a:p>
            <a:r>
              <a:rPr lang="pt-BR" sz="2400" dirty="0" smtClean="0"/>
              <a:t>aceitar ou rejeitar argumentos, </a:t>
            </a:r>
          </a:p>
          <a:p>
            <a:r>
              <a:rPr lang="pt-BR" sz="2400" dirty="0" smtClean="0"/>
              <a:t>manifestar preferências, </a:t>
            </a:r>
          </a:p>
          <a:p>
            <a:r>
              <a:rPr lang="pt-BR" sz="2400" dirty="0" smtClean="0"/>
              <a:t>apontar contradições, </a:t>
            </a:r>
          </a:p>
          <a:p>
            <a:r>
              <a:rPr lang="pt-BR" sz="2400" dirty="0" smtClean="0"/>
              <a:t>fazer uso adequado de diferentes nomenclaturas, códigos e meios de comunicação </a:t>
            </a:r>
          </a:p>
          <a:p>
            <a:r>
              <a:rPr lang="pt-BR" sz="2400" dirty="0" smtClean="0"/>
              <a:t>são competências gerais e recursos de todas as disciplinas e, por isso, devem se desenvolver no aprendizado de cada uma delas.		</a:t>
            </a:r>
            <a:r>
              <a:rPr lang="pt-BR" dirty="0" smtClean="0"/>
              <a:t>PCN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193160" y="3109024"/>
            <a:ext cx="895084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Define alfabetização científica e propõe questões que relacionem quatro aspectos:</a:t>
            </a:r>
          </a:p>
          <a:p>
            <a:r>
              <a:rPr lang="pt-BR" sz="2400" dirty="0" smtClean="0"/>
              <a:t>•  Conhecimento dos conceitos científicos </a:t>
            </a:r>
          </a:p>
          <a:p>
            <a:r>
              <a:rPr lang="pt-BR" sz="2400" dirty="0" smtClean="0"/>
              <a:t>•  Competências que os estudantes precisam aplicar</a:t>
            </a:r>
          </a:p>
          <a:p>
            <a:r>
              <a:rPr lang="pt-BR" sz="2400" dirty="0" smtClean="0"/>
              <a:t>•  Contextos de enfrentamento de problemas científicos para aplicação dos conhecimentos e competências acima listados</a:t>
            </a:r>
          </a:p>
          <a:p>
            <a:r>
              <a:rPr lang="pt-BR" sz="2400" dirty="0" smtClean="0"/>
              <a:t>•  Atitudes em relação à ciência				</a:t>
            </a:r>
            <a:r>
              <a:rPr lang="pt-BR" sz="1400" dirty="0" smtClean="0"/>
              <a:t>PISA- tradução minha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000"/>
            <a:ext cx="8305800" cy="1143000"/>
          </a:xfrm>
        </p:spPr>
        <p:txBody>
          <a:bodyPr/>
          <a:lstStyle/>
          <a:p>
            <a:r>
              <a:rPr lang="pt-BR" dirty="0" smtClean="0"/>
              <a:t>Alfabetização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8" y="1484784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Ler e escrever</a:t>
            </a:r>
          </a:p>
          <a:p>
            <a:endParaRPr lang="pt-BR" sz="2400" dirty="0" smtClean="0"/>
          </a:p>
          <a:p>
            <a:r>
              <a:rPr lang="pt-BR" sz="2400" dirty="0" smtClean="0"/>
              <a:t>Utilizar o conhecimento científico nos momentos necessários</a:t>
            </a:r>
          </a:p>
          <a:p>
            <a:endParaRPr lang="pt-BR" sz="2400" dirty="0" smtClean="0"/>
          </a:p>
          <a:p>
            <a:r>
              <a:rPr lang="pt-BR" sz="2400" dirty="0" smtClean="0"/>
              <a:t>Compreender eventos e informações científicas veiculadas no cotidiano</a:t>
            </a:r>
          </a:p>
          <a:p>
            <a:endParaRPr lang="pt-BR" sz="2400" dirty="0" smtClean="0"/>
          </a:p>
          <a:p>
            <a:r>
              <a:rPr lang="pt-BR" sz="2400" dirty="0" smtClean="0"/>
              <a:t>Saber a influência da ciência em sua vida pessoal e social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08012" y="4994012"/>
            <a:ext cx="8440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Para saber isso, devo saber corretamente o que é ciência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000"/>
            <a:ext cx="8305800" cy="1143000"/>
          </a:xfrm>
        </p:spPr>
        <p:txBody>
          <a:bodyPr/>
          <a:lstStyle/>
          <a:p>
            <a:r>
              <a:rPr lang="pt-BR" dirty="0" smtClean="0"/>
              <a:t>Ciência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648072" y="1700808"/>
            <a:ext cx="83164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Maneira de construção do conhecimento</a:t>
            </a:r>
          </a:p>
          <a:p>
            <a:endParaRPr lang="pt-BR" sz="2400" dirty="0" smtClean="0"/>
          </a:p>
          <a:p>
            <a:r>
              <a:rPr lang="pt-BR" sz="2400" dirty="0" smtClean="0"/>
              <a:t>Rigor da análise dos fatos</a:t>
            </a:r>
          </a:p>
          <a:p>
            <a:endParaRPr lang="pt-BR" sz="2400" dirty="0" smtClean="0"/>
          </a:p>
          <a:p>
            <a:r>
              <a:rPr lang="pt-BR" sz="2400" dirty="0" smtClean="0"/>
              <a:t>O material de estudo</a:t>
            </a:r>
          </a:p>
          <a:p>
            <a:endParaRPr lang="pt-BR" sz="2400" dirty="0" smtClean="0"/>
          </a:p>
          <a:p>
            <a:r>
              <a:rPr lang="pt-BR" sz="2400" dirty="0" smtClean="0"/>
              <a:t>Reuniões com pares para discussão de resultados e teorias</a:t>
            </a:r>
          </a:p>
          <a:p>
            <a:r>
              <a:rPr lang="pt-BR" sz="2400" dirty="0" smtClean="0"/>
              <a:t> </a:t>
            </a:r>
          </a:p>
          <a:p>
            <a:r>
              <a:rPr lang="pt-BR" sz="2400" dirty="0" smtClean="0"/>
              <a:t>Estabelecimento de conclusões, conceitos e teorias </a:t>
            </a:r>
          </a:p>
          <a:p>
            <a:endParaRPr lang="pt-BR" sz="2400" dirty="0" smtClean="0"/>
          </a:p>
          <a:p>
            <a:r>
              <a:rPr lang="pt-BR" sz="2400" dirty="0" smtClean="0"/>
              <a:t>Evolução das teorias ao longo dos séculos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539552" y="3789040"/>
            <a:ext cx="7848872" cy="144016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19694764">
            <a:off x="5858477" y="4875015"/>
            <a:ext cx="3233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n>
                  <a:solidFill>
                    <a:srgbClr val="FF0000"/>
                  </a:solidFill>
                </a:ln>
              </a:rPr>
              <a:t>Argumentação</a:t>
            </a:r>
            <a:endParaRPr lang="pt-BR" sz="4000" dirty="0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000"/>
            <a:ext cx="8305800" cy="1143000"/>
          </a:xfrm>
        </p:spPr>
        <p:txBody>
          <a:bodyPr/>
          <a:lstStyle/>
          <a:p>
            <a:r>
              <a:rPr lang="pt-BR" dirty="0" smtClean="0"/>
              <a:t>O professor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39752" y="1807396"/>
            <a:ext cx="460851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5400" dirty="0" smtClean="0">
                <a:ln>
                  <a:solidFill>
                    <a:srgbClr val="FF0000"/>
                  </a:solidFill>
                </a:ln>
              </a:rPr>
              <a:t>Argumentação</a:t>
            </a:r>
            <a:endParaRPr lang="pt-BR" sz="54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83569" y="1484784"/>
            <a:ext cx="78488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Justificar os conceitos apresentados com base em evidências</a:t>
            </a:r>
          </a:p>
          <a:p>
            <a:endParaRPr lang="pt-BR" sz="2400" dirty="0" smtClean="0"/>
          </a:p>
          <a:p>
            <a:r>
              <a:rPr lang="pt-BR" sz="2400" dirty="0" smtClean="0"/>
              <a:t>Enxurrada de conceitos, denominações – escolher a partir do objetivo da aula</a:t>
            </a:r>
          </a:p>
          <a:p>
            <a:endParaRPr lang="pt-BR" sz="2400" dirty="0" smtClean="0"/>
          </a:p>
          <a:p>
            <a:r>
              <a:rPr lang="pt-BR" sz="2400" dirty="0" smtClean="0"/>
              <a:t>Estimular o aluno a:</a:t>
            </a:r>
          </a:p>
          <a:p>
            <a:r>
              <a:rPr lang="pt-BR" sz="2400" dirty="0" smtClean="0"/>
              <a:t>	ponderar sobre cada afirmação</a:t>
            </a:r>
          </a:p>
          <a:p>
            <a:r>
              <a:rPr lang="pt-BR" sz="2400" dirty="0" smtClean="0"/>
              <a:t>	reconhecer afirmações contraditórias</a:t>
            </a:r>
          </a:p>
          <a:p>
            <a:r>
              <a:rPr lang="pt-BR" sz="2400" dirty="0" smtClean="0"/>
              <a:t>	utilizar evidências em suas justificativas</a:t>
            </a:r>
          </a:p>
          <a:p>
            <a:r>
              <a:rPr lang="pt-BR" sz="2400" dirty="0" smtClean="0"/>
              <a:t>	dialogar com os colegas</a:t>
            </a:r>
          </a:p>
          <a:p>
            <a:r>
              <a:rPr lang="pt-BR" sz="2400" dirty="0" smtClean="0"/>
              <a:t>	posicionar-se sobre as questões científicas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000"/>
            <a:ext cx="8305800" cy="1143000"/>
          </a:xfrm>
        </p:spPr>
        <p:txBody>
          <a:bodyPr/>
          <a:lstStyle/>
          <a:p>
            <a:r>
              <a:rPr lang="pt-BR" dirty="0" smtClean="0"/>
              <a:t>Elementar, meu caro Watson!</a:t>
            </a:r>
            <a:endParaRPr lang="pt-BR" dirty="0"/>
          </a:p>
        </p:txBody>
      </p:sp>
      <p:grpSp>
        <p:nvGrpSpPr>
          <p:cNvPr id="18" name="Grupo 17"/>
          <p:cNvGrpSpPr/>
          <p:nvPr/>
        </p:nvGrpSpPr>
        <p:grpSpPr>
          <a:xfrm>
            <a:off x="251520" y="1772816"/>
            <a:ext cx="8634824" cy="3636521"/>
            <a:chOff x="251520" y="1772816"/>
            <a:chExt cx="8634824" cy="3636521"/>
          </a:xfrm>
        </p:grpSpPr>
        <p:sp>
          <p:nvSpPr>
            <p:cNvPr id="5123" name="AutoShape 3"/>
            <p:cNvSpPr>
              <a:spLocks noChangeArrowheads="1"/>
            </p:cNvSpPr>
            <p:nvPr/>
          </p:nvSpPr>
          <p:spPr bwMode="auto">
            <a:xfrm>
              <a:off x="251520" y="2406936"/>
              <a:ext cx="1155006" cy="576000"/>
            </a:xfrm>
            <a:prstGeom prst="roundRect">
              <a:avLst>
                <a:gd name="adj" fmla="val 16667"/>
              </a:avLst>
            </a:prstGeom>
            <a:solidFill>
              <a:srgbClr val="E5DFEC"/>
            </a:solidFill>
            <a:ln w="9525">
              <a:noFill/>
              <a:round/>
              <a:headEnd/>
              <a:tailEnd/>
            </a:ln>
            <a:effectLst>
              <a:prstShdw prst="shdw18" dist="17961" dir="13500000">
                <a:srgbClr val="E5DFEC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Dado</a:t>
              </a:r>
              <a:endPara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7086344" y="2413972"/>
              <a:ext cx="1800000" cy="540000"/>
            </a:xfrm>
            <a:prstGeom prst="roundRect">
              <a:avLst>
                <a:gd name="adj" fmla="val 16667"/>
              </a:avLst>
            </a:prstGeom>
            <a:solidFill>
              <a:srgbClr val="E5DFEC"/>
            </a:solidFill>
            <a:ln w="9525">
              <a:noFill/>
              <a:round/>
              <a:headEnd/>
              <a:tailEnd/>
            </a:ln>
            <a:effectLst>
              <a:prstShdw prst="shdw18" dist="17961" dir="13500000">
                <a:srgbClr val="E5DFEC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Conclusão</a:t>
              </a:r>
              <a:endPara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1725031" y="3626257"/>
              <a:ext cx="1550825" cy="504000"/>
            </a:xfrm>
            <a:prstGeom prst="roundRect">
              <a:avLst>
                <a:gd name="adj" fmla="val 16667"/>
              </a:avLst>
            </a:prstGeom>
            <a:solidFill>
              <a:srgbClr val="E5DFEC"/>
            </a:solidFill>
            <a:ln w="9525">
              <a:noFill/>
              <a:round/>
              <a:headEnd/>
              <a:tailEnd/>
            </a:ln>
            <a:effectLst>
              <a:prstShdw prst="shdw18" dist="17961" dir="13500000">
                <a:srgbClr val="E5DFEC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Garantia</a:t>
              </a:r>
              <a:endPara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6" name="AutoShape 6"/>
            <p:cNvSpPr>
              <a:spLocks noChangeArrowheads="1"/>
            </p:cNvSpPr>
            <p:nvPr/>
          </p:nvSpPr>
          <p:spPr bwMode="auto">
            <a:xfrm>
              <a:off x="1888250" y="4869337"/>
              <a:ext cx="1188000" cy="540000"/>
            </a:xfrm>
            <a:prstGeom prst="roundRect">
              <a:avLst>
                <a:gd name="adj" fmla="val 16667"/>
              </a:avLst>
            </a:prstGeom>
            <a:solidFill>
              <a:srgbClr val="E5DFEC"/>
            </a:solidFill>
            <a:ln w="9525">
              <a:noFill/>
              <a:round/>
              <a:headEnd/>
              <a:tailEnd/>
            </a:ln>
            <a:effectLst>
              <a:prstShdw prst="shdw18" dist="17961" dir="13500000">
                <a:srgbClr val="E5DFEC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Apoio</a:t>
              </a:r>
              <a:endPara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7" name="AutoShape 7"/>
            <p:cNvSpPr>
              <a:spLocks noChangeArrowheads="1"/>
            </p:cNvSpPr>
            <p:nvPr/>
          </p:nvSpPr>
          <p:spPr bwMode="auto">
            <a:xfrm>
              <a:off x="4499992" y="4848121"/>
              <a:ext cx="1800000" cy="504000"/>
            </a:xfrm>
            <a:prstGeom prst="roundRect">
              <a:avLst>
                <a:gd name="adj" fmla="val 16667"/>
              </a:avLst>
            </a:prstGeom>
            <a:solidFill>
              <a:srgbClr val="E5DFEC"/>
            </a:solidFill>
            <a:ln w="9525">
              <a:noFill/>
              <a:round/>
              <a:headEnd/>
              <a:tailEnd/>
            </a:ln>
            <a:effectLst>
              <a:prstShdw prst="shdw18" dist="17961" dir="13500000">
                <a:srgbClr val="E5DFEC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Refutação</a:t>
              </a:r>
              <a:endPara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4055446" y="2435450"/>
              <a:ext cx="1074530" cy="4320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assim,</a:t>
              </a:r>
              <a:endParaRPr kumimoji="0" lang="pt-BR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9" name="AutoShape 9"/>
            <p:cNvSpPr>
              <a:spLocks noChangeArrowheads="1"/>
            </p:cNvSpPr>
            <p:nvPr/>
          </p:nvSpPr>
          <p:spPr bwMode="auto">
            <a:xfrm>
              <a:off x="4644008" y="1772816"/>
              <a:ext cx="2124000" cy="504000"/>
            </a:xfrm>
            <a:prstGeom prst="roundRect">
              <a:avLst>
                <a:gd name="adj" fmla="val 16667"/>
              </a:avLst>
            </a:prstGeom>
            <a:solidFill>
              <a:srgbClr val="E5DFEC"/>
            </a:solidFill>
            <a:ln w="9525">
              <a:noFill/>
              <a:round/>
              <a:headEnd/>
              <a:tailEnd/>
            </a:ln>
            <a:effectLst>
              <a:prstShdw prst="shdw18" dist="17961" dir="13500000">
                <a:srgbClr val="E5DFEC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Qualificador</a:t>
              </a:r>
              <a:endPara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130" name="AutoShape 10"/>
            <p:cNvCxnSpPr>
              <a:cxnSpLocks noChangeShapeType="1"/>
            </p:cNvCxnSpPr>
            <p:nvPr/>
          </p:nvCxnSpPr>
          <p:spPr bwMode="auto">
            <a:xfrm>
              <a:off x="1406526" y="2679634"/>
              <a:ext cx="264892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31" name="AutoShape 11"/>
            <p:cNvCxnSpPr>
              <a:cxnSpLocks noChangeShapeType="1"/>
            </p:cNvCxnSpPr>
            <p:nvPr/>
          </p:nvCxnSpPr>
          <p:spPr bwMode="auto">
            <a:xfrm flipV="1">
              <a:off x="2360908" y="4149080"/>
              <a:ext cx="0" cy="7202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32" name="AutoShape 12"/>
            <p:cNvCxnSpPr>
              <a:cxnSpLocks noChangeShapeType="1"/>
            </p:cNvCxnSpPr>
            <p:nvPr/>
          </p:nvCxnSpPr>
          <p:spPr bwMode="auto">
            <a:xfrm>
              <a:off x="4915749" y="2679634"/>
              <a:ext cx="217059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33" name="AutoShape 13"/>
            <p:cNvCxnSpPr>
              <a:cxnSpLocks noChangeShapeType="1"/>
            </p:cNvCxnSpPr>
            <p:nvPr/>
          </p:nvCxnSpPr>
          <p:spPr bwMode="auto">
            <a:xfrm flipV="1">
              <a:off x="5390673" y="2728508"/>
              <a:ext cx="0" cy="21196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34" name="AutoShape 14"/>
            <p:cNvCxnSpPr>
              <a:cxnSpLocks noChangeShapeType="1"/>
            </p:cNvCxnSpPr>
            <p:nvPr/>
          </p:nvCxnSpPr>
          <p:spPr bwMode="auto">
            <a:xfrm flipV="1">
              <a:off x="2360908" y="2728508"/>
              <a:ext cx="0" cy="8977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5135" name="AutoShape 15"/>
            <p:cNvCxnSpPr>
              <a:cxnSpLocks noChangeShapeType="1"/>
            </p:cNvCxnSpPr>
            <p:nvPr/>
          </p:nvCxnSpPr>
          <p:spPr bwMode="auto">
            <a:xfrm>
              <a:off x="5678575" y="2268059"/>
              <a:ext cx="0" cy="4372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7" name="Elipse 16"/>
          <p:cNvSpPr/>
          <p:nvPr/>
        </p:nvSpPr>
        <p:spPr>
          <a:xfrm>
            <a:off x="1043608" y="2708920"/>
            <a:ext cx="2736304" cy="35283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1076354" y="5589240"/>
            <a:ext cx="291958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4000" dirty="0" smtClean="0">
                <a:ln>
                  <a:solidFill>
                    <a:srgbClr val="C00000"/>
                  </a:solidFill>
                </a:ln>
              </a:rPr>
              <a:t>Justificativa!!</a:t>
            </a:r>
            <a:endParaRPr lang="pt-BR" sz="4000" dirty="0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160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Oswald </a:t>
            </a:r>
            <a:r>
              <a:rPr lang="pt-BR" dirty="0" err="1" smtClean="0"/>
              <a:t>Avery</a:t>
            </a:r>
            <a:r>
              <a:rPr lang="pt-BR" dirty="0" smtClean="0"/>
              <a:t>, pneumonia e DNA</a:t>
            </a:r>
            <a:endParaRPr lang="pt-BR" dirty="0"/>
          </a:p>
        </p:txBody>
      </p:sp>
      <p:pic>
        <p:nvPicPr>
          <p:cNvPr id="5" name="Imagem 4" descr="avery-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68761"/>
            <a:ext cx="3984316" cy="5589240"/>
          </a:xfrm>
          <a:prstGeom prst="rect">
            <a:avLst/>
          </a:prstGeom>
        </p:spPr>
      </p:pic>
      <p:pic>
        <p:nvPicPr>
          <p:cNvPr id="6" name="Imagem 5" descr="pneumococc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2432" y="1268760"/>
            <a:ext cx="3920008" cy="2881206"/>
          </a:xfrm>
          <a:prstGeom prst="rect">
            <a:avLst/>
          </a:prstGeom>
        </p:spPr>
      </p:pic>
      <p:pic>
        <p:nvPicPr>
          <p:cNvPr id="7" name="Imagem 6" descr="molécula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256073" y="3104966"/>
            <a:ext cx="2880325" cy="4536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77825" y="1557412"/>
            <a:ext cx="2033935" cy="935484"/>
          </a:xfrm>
          <a:prstGeom prst="roundRect">
            <a:avLst/>
          </a:prstGeom>
          <a:solidFill>
            <a:srgbClr val="DBE5F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pt-BR" sz="2400" dirty="0">
                <a:latin typeface="Times New Roman" pitchFamily="18" charset="0"/>
              </a:rPr>
              <a:t>Dado que chove lá fora</a:t>
            </a:r>
            <a:endParaRPr lang="pt-BR" sz="3600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57725" y="1762522"/>
            <a:ext cx="1027113" cy="5143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400" dirty="0">
                <a:latin typeface="Times New Roman" pitchFamily="18" charset="0"/>
              </a:rPr>
              <a:t>assim, </a:t>
            </a:r>
            <a:endParaRPr lang="pt-BR" sz="36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907704" y="2924944"/>
            <a:ext cx="2519362" cy="1584176"/>
          </a:xfrm>
          <a:prstGeom prst="roundRect">
            <a:avLst/>
          </a:prstGeom>
          <a:solidFill>
            <a:srgbClr val="DBE5F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2400" dirty="0">
                <a:latin typeface="Times New Roman" pitchFamily="18" charset="0"/>
              </a:rPr>
              <a:t>Já </a:t>
            </a:r>
            <a:r>
              <a:rPr lang="pt-BR" sz="2400" dirty="0" smtClean="0">
                <a:latin typeface="Times New Roman" pitchFamily="18" charset="0"/>
              </a:rPr>
              <a:t>que </a:t>
            </a:r>
            <a:endParaRPr lang="pt-BR" sz="2400" dirty="0">
              <a:latin typeface="Times New Roman" pitchFamily="18" charset="0"/>
            </a:endParaRPr>
          </a:p>
          <a:p>
            <a:pPr algn="ctr"/>
            <a:r>
              <a:rPr lang="pt-BR" sz="2400" dirty="0">
                <a:latin typeface="Times New Roman" pitchFamily="18" charset="0"/>
              </a:rPr>
              <a:t>s</a:t>
            </a:r>
            <a:r>
              <a:rPr lang="pt-BR" sz="2400" dirty="0" smtClean="0">
                <a:latin typeface="Times New Roman" pitchFamily="18" charset="0"/>
              </a:rPr>
              <a:t>e </a:t>
            </a:r>
            <a:r>
              <a:rPr lang="pt-BR" sz="2400" dirty="0">
                <a:latin typeface="Times New Roman" pitchFamily="18" charset="0"/>
              </a:rPr>
              <a:t>sair, </a:t>
            </a:r>
            <a:r>
              <a:rPr lang="pt-BR" sz="2400" dirty="0" smtClean="0">
                <a:latin typeface="Times New Roman" pitchFamily="18" charset="0"/>
              </a:rPr>
              <a:t>certamente me </a:t>
            </a:r>
            <a:r>
              <a:rPr lang="pt-BR" sz="2400" dirty="0">
                <a:latin typeface="Times New Roman" pitchFamily="18" charset="0"/>
              </a:rPr>
              <a:t>molharei</a:t>
            </a:r>
            <a:endParaRPr lang="pt-BR" sz="3600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835696" y="5013176"/>
            <a:ext cx="2592288" cy="1296144"/>
          </a:xfrm>
          <a:prstGeom prst="roundRect">
            <a:avLst/>
          </a:prstGeom>
          <a:solidFill>
            <a:srgbClr val="DBE5F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2400" dirty="0">
                <a:latin typeface="Times New Roman" pitchFamily="18" charset="0"/>
              </a:rPr>
              <a:t>Com base no fato de que a água molha</a:t>
            </a:r>
            <a:endParaRPr lang="pt-BR" sz="36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804249" y="1585308"/>
            <a:ext cx="2071466" cy="864046"/>
          </a:xfrm>
          <a:prstGeom prst="roundRect">
            <a:avLst/>
          </a:prstGeom>
          <a:solidFill>
            <a:srgbClr val="DBE5F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2400">
                <a:latin typeface="Times New Roman" pitchFamily="18" charset="0"/>
              </a:rPr>
              <a:t>Não sairei de casa</a:t>
            </a:r>
            <a:endParaRPr lang="pt-BR" sz="3600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219700" y="2924944"/>
            <a:ext cx="2304628" cy="1349226"/>
          </a:xfrm>
          <a:prstGeom prst="roundRect">
            <a:avLst/>
          </a:prstGeom>
          <a:solidFill>
            <a:srgbClr val="DBE5F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2400" dirty="0">
                <a:latin typeface="Times New Roman" pitchFamily="18" charset="0"/>
              </a:rPr>
              <a:t>A menos que ache meu guarda-chuva</a:t>
            </a:r>
            <a:endParaRPr lang="pt-BR" sz="3600" dirty="0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137497" y="620688"/>
            <a:ext cx="1882775" cy="514350"/>
          </a:xfrm>
          <a:prstGeom prst="roundRect">
            <a:avLst/>
          </a:prstGeom>
          <a:solidFill>
            <a:srgbClr val="DBE5F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2400">
                <a:latin typeface="Times New Roman" pitchFamily="18" charset="0"/>
              </a:rPr>
              <a:t>Certamente</a:t>
            </a:r>
          </a:p>
        </p:txBody>
      </p:sp>
      <p:cxnSp>
        <p:nvCxnSpPr>
          <p:cNvPr id="23" name="Conector de seta reta 22"/>
          <p:cNvCxnSpPr>
            <a:stCxn id="3" idx="3"/>
            <a:endCxn id="6" idx="1"/>
          </p:cNvCxnSpPr>
          <p:nvPr/>
        </p:nvCxnSpPr>
        <p:spPr>
          <a:xfrm flipV="1">
            <a:off x="2411760" y="2019697"/>
            <a:ext cx="2245965" cy="54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>
            <a:stCxn id="6" idx="3"/>
            <a:endCxn id="14" idx="1"/>
          </p:cNvCxnSpPr>
          <p:nvPr/>
        </p:nvCxnSpPr>
        <p:spPr>
          <a:xfrm flipV="1">
            <a:off x="5684838" y="2017331"/>
            <a:ext cx="1119411" cy="23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stCxn id="21" idx="2"/>
          </p:cNvCxnSpPr>
          <p:nvPr/>
        </p:nvCxnSpPr>
        <p:spPr>
          <a:xfrm rot="16200000" flipH="1">
            <a:off x="5654625" y="1559297"/>
            <a:ext cx="853802" cy="528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 rot="5400000" flipH="1" flipV="1">
            <a:off x="2915816" y="2492896"/>
            <a:ext cx="864096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rot="5400000" flipH="1" flipV="1">
            <a:off x="3023828" y="4761148"/>
            <a:ext cx="504056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 rot="5400000" flipH="1" flipV="1">
            <a:off x="5796136" y="2492896"/>
            <a:ext cx="864096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 animBg="1"/>
      <p:bldP spid="12" grpId="0" animBg="1"/>
      <p:bldP spid="14" grpId="0" animBg="1"/>
      <p:bldP spid="18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1520" y="640448"/>
            <a:ext cx="3168351" cy="1620000"/>
          </a:xfrm>
          <a:prstGeom prst="roundRect">
            <a:avLst/>
          </a:prstGeom>
          <a:solidFill>
            <a:srgbClr val="DBE5F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pt-BR" sz="2400" dirty="0">
                <a:latin typeface="Times New Roman" pitchFamily="18" charset="0"/>
              </a:rPr>
              <a:t>Dado </a:t>
            </a:r>
            <a:r>
              <a:rPr lang="pt-BR" sz="2400" dirty="0" smtClean="0">
                <a:latin typeface="Times New Roman" pitchFamily="18" charset="0"/>
              </a:rPr>
              <a:t>que apenas o fósforo radioativo foi identificado na bactéria infectada</a:t>
            </a:r>
            <a:endParaRPr lang="pt-BR" sz="3600" dirty="0" smtClean="0"/>
          </a:p>
          <a:p>
            <a:pPr algn="ctr"/>
            <a:endParaRPr lang="pt-BR" sz="2400" dirty="0">
              <a:latin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57725" y="1157942"/>
            <a:ext cx="1027113" cy="5143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400" dirty="0">
                <a:latin typeface="Times New Roman" pitchFamily="18" charset="0"/>
              </a:rPr>
              <a:t>assim, </a:t>
            </a:r>
            <a:endParaRPr lang="pt-BR" sz="36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99592" y="2839376"/>
            <a:ext cx="4104048" cy="1584176"/>
          </a:xfrm>
          <a:prstGeom prst="roundRect">
            <a:avLst/>
          </a:prstGeom>
          <a:solidFill>
            <a:srgbClr val="DBE5F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2400" dirty="0">
                <a:latin typeface="Times New Roman" pitchFamily="18" charset="0"/>
              </a:rPr>
              <a:t>Já que</a:t>
            </a:r>
            <a:r>
              <a:rPr lang="pt-BR" sz="2400" dirty="0" smtClean="0">
                <a:latin typeface="Times New Roman" pitchFamily="18" charset="0"/>
              </a:rPr>
              <a:t>, o DNA do vírus foi marcado com fósforo radioativo e a cápsula protéica foi marcada com enxofre</a:t>
            </a:r>
            <a:endParaRPr lang="pt-BR" sz="2400" dirty="0">
              <a:latin typeface="Times New Roman" pitchFamily="18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95536" y="4869160"/>
            <a:ext cx="5256584" cy="1368152"/>
          </a:xfrm>
          <a:prstGeom prst="roundRect">
            <a:avLst/>
          </a:prstGeom>
          <a:solidFill>
            <a:srgbClr val="DBE5F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2400" dirty="0">
                <a:latin typeface="Times New Roman" pitchFamily="18" charset="0"/>
              </a:rPr>
              <a:t>Com base </a:t>
            </a:r>
            <a:r>
              <a:rPr lang="pt-BR" sz="2400" dirty="0" smtClean="0">
                <a:latin typeface="Times New Roman" pitchFamily="18" charset="0"/>
              </a:rPr>
              <a:t>nos conceitos de radioatividade, que nos permitem identificar estruturas por luminescência</a:t>
            </a:r>
            <a:endParaRPr lang="pt-BR" sz="36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804249" y="836712"/>
            <a:ext cx="2071466" cy="1202898"/>
          </a:xfrm>
          <a:prstGeom prst="roundRect">
            <a:avLst/>
          </a:prstGeom>
          <a:solidFill>
            <a:srgbClr val="DBE5F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2400" dirty="0" smtClean="0">
                <a:latin typeface="Times New Roman" pitchFamily="18" charset="0"/>
              </a:rPr>
              <a:t>O DNA do vírus penetra na bactéria</a:t>
            </a:r>
            <a:endParaRPr lang="pt-BR" sz="3600" dirty="0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219700" y="2407240"/>
            <a:ext cx="3024000" cy="2016000"/>
          </a:xfrm>
          <a:prstGeom prst="roundRect">
            <a:avLst/>
          </a:prstGeom>
          <a:solidFill>
            <a:srgbClr val="DBE5F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2400" dirty="0">
                <a:latin typeface="Times New Roman" pitchFamily="18" charset="0"/>
              </a:rPr>
              <a:t>A menos </a:t>
            </a:r>
            <a:r>
              <a:rPr lang="pt-BR" sz="2400" dirty="0" smtClean="0">
                <a:latin typeface="Times New Roman" pitchFamily="18" charset="0"/>
              </a:rPr>
              <a:t>que encontrássemos enxofre radioativo dentro da célula da bactéria </a:t>
            </a:r>
            <a:endParaRPr lang="pt-BR" sz="3600" dirty="0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5400216" y="228298"/>
            <a:ext cx="1116000" cy="514350"/>
          </a:xfrm>
          <a:prstGeom prst="roundRect">
            <a:avLst/>
          </a:prstGeom>
          <a:solidFill>
            <a:srgbClr val="DBE5F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2400" dirty="0" smtClean="0">
                <a:latin typeface="Times New Roman" pitchFamily="18" charset="0"/>
              </a:rPr>
              <a:t>apenas</a:t>
            </a:r>
            <a:endParaRPr lang="pt-BR" sz="2400" dirty="0">
              <a:latin typeface="Times New Roman" pitchFamily="18" charset="0"/>
            </a:endParaRPr>
          </a:p>
        </p:txBody>
      </p:sp>
      <p:cxnSp>
        <p:nvCxnSpPr>
          <p:cNvPr id="23" name="Conector de seta reta 22"/>
          <p:cNvCxnSpPr>
            <a:stCxn id="3" idx="3"/>
          </p:cNvCxnSpPr>
          <p:nvPr/>
        </p:nvCxnSpPr>
        <p:spPr>
          <a:xfrm>
            <a:off x="3419871" y="1450448"/>
            <a:ext cx="123785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5684838" y="1412776"/>
            <a:ext cx="111941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stCxn id="21" idx="2"/>
          </p:cNvCxnSpPr>
          <p:nvPr/>
        </p:nvCxnSpPr>
        <p:spPr>
          <a:xfrm rot="16200000" flipH="1">
            <a:off x="5603324" y="1097540"/>
            <a:ext cx="70978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 rot="5400000" flipH="1" flipV="1">
            <a:off x="3023109" y="2154342"/>
            <a:ext cx="1368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 rot="5400000" flipH="1" flipV="1">
            <a:off x="3059856" y="4652406"/>
            <a:ext cx="432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 rot="5400000" flipH="1" flipV="1">
            <a:off x="5760184" y="1928488"/>
            <a:ext cx="9360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 animBg="1"/>
      <p:bldP spid="12" grpId="0" animBg="1"/>
      <p:bldP spid="14" grpId="0" animBg="1"/>
      <p:bldP spid="18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73502"/>
            <a:ext cx="8229600" cy="1143000"/>
          </a:xfrm>
        </p:spPr>
        <p:txBody>
          <a:bodyPr/>
          <a:lstStyle/>
          <a:p>
            <a:r>
              <a:rPr lang="pt-BR" dirty="0" smtClean="0"/>
              <a:t>Como faz pro aluno ficar assim?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395536" y="3244334"/>
            <a:ext cx="82876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Depois do intervalo eu conto!!!</a:t>
            </a:r>
            <a:endParaRPr lang="pt-BR" sz="48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1306676"/>
          <a:ext cx="9144000" cy="731520"/>
        </p:xfrm>
        <a:graphic>
          <a:graphicData uri="http://schemas.openxmlformats.org/drawingml/2006/table">
            <a:tbl>
              <a:tblPr/>
              <a:tblGrid>
                <a:gridCol w="3995936"/>
                <a:gridCol w="5148064"/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Encorajar a discussão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Falar e escutar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Encorajar ouvir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683569" y="2182212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Os estudantes devem realizar atividades em grupo para que exponham ideias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O professor pode estimular os alunos a ouvir pedindo que digam as ideias dos colegas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Evitar avaliar imediatamente a resposta do aluno. Pergunte ao outro aluno o que ele achou daquela ideia</a:t>
            </a:r>
            <a:endParaRPr lang="pt-BR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1018644"/>
          <a:ext cx="9144000" cy="304800"/>
        </p:xfrm>
        <a:graphic>
          <a:graphicData uri="http://schemas.openxmlformats.org/drawingml/2006/table">
            <a:tbl>
              <a:tblPr/>
              <a:tblGrid>
                <a:gridCol w="4015011"/>
                <a:gridCol w="5128989"/>
              </a:tblGrid>
              <a:tr h="264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Códigos para as falas do professor </a:t>
                      </a:r>
                      <a:endParaRPr lang="pt-BR" sz="2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73" marR="59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Categorias de processos </a:t>
                      </a:r>
                      <a:r>
                        <a:rPr lang="pt-BR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argumentativos</a:t>
                      </a:r>
                      <a:endParaRPr lang="pt-BR" sz="2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473" marR="594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236296" y="6453336"/>
            <a:ext cx="186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Simon </a:t>
            </a:r>
            <a:r>
              <a:rPr lang="pt-BR" dirty="0" err="1" smtClean="0"/>
              <a:t>et</a:t>
            </a:r>
            <a:r>
              <a:rPr lang="pt-BR" dirty="0" smtClean="0"/>
              <a:t> </a:t>
            </a:r>
            <a:r>
              <a:rPr lang="pt-BR" dirty="0" err="1" smtClean="0"/>
              <a:t>al</a:t>
            </a:r>
            <a:r>
              <a:rPr lang="pt-BR" dirty="0" smtClean="0"/>
              <a:t>, 2006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1057960"/>
          <a:ext cx="9144000" cy="731520"/>
        </p:xfrm>
        <a:graphic>
          <a:graphicData uri="http://schemas.openxmlformats.org/drawingml/2006/table">
            <a:tbl>
              <a:tblPr/>
              <a:tblGrid>
                <a:gridCol w="3995936"/>
                <a:gridCol w="5148064"/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Define argumento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Saber o que significa argumento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Exemplifica argumento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683569" y="2138080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Explicar o que é argumentar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Dar exemplos aos alunos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Mostrar pra que serve um argumento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236296" y="6453336"/>
            <a:ext cx="186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Simon </a:t>
            </a:r>
            <a:r>
              <a:rPr lang="pt-BR" dirty="0" err="1" smtClean="0"/>
              <a:t>et</a:t>
            </a:r>
            <a:r>
              <a:rPr lang="pt-BR" dirty="0" smtClean="0"/>
              <a:t> </a:t>
            </a:r>
            <a:r>
              <a:rPr lang="pt-BR" dirty="0" err="1" smtClean="0"/>
              <a:t>al</a:t>
            </a:r>
            <a:r>
              <a:rPr lang="pt-BR" dirty="0" smtClean="0"/>
              <a:t>, 2006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0" y="1039376"/>
          <a:ext cx="9144000" cy="1097280"/>
        </p:xfrm>
        <a:graphic>
          <a:graphicData uri="http://schemas.openxmlformats.org/drawingml/2006/table">
            <a:tbl>
              <a:tblPr/>
              <a:tblGrid>
                <a:gridCol w="3995936"/>
                <a:gridCol w="5148064"/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Encoraja ideias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Posicionamento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Encoraja o posicionamento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Valora posições diferentes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683569" y="2191504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Explicar que podem existir diferentes opiniões sobre um mesmo fenômeno - hipóteses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Encorajá-los a escolher e expressar opiniões – debates, representações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Não avaliar imediatamente as ideias dos alunos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236296" y="6453336"/>
            <a:ext cx="186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Simon </a:t>
            </a:r>
            <a:r>
              <a:rPr lang="pt-BR" dirty="0" err="1" smtClean="0"/>
              <a:t>et</a:t>
            </a:r>
            <a:r>
              <a:rPr lang="pt-BR" dirty="0" smtClean="0"/>
              <a:t> </a:t>
            </a:r>
            <a:r>
              <a:rPr lang="pt-BR" dirty="0" err="1" smtClean="0"/>
              <a:t>al</a:t>
            </a:r>
            <a:r>
              <a:rPr lang="pt-BR" dirty="0" smtClean="0"/>
              <a:t>, 2006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0" y="952852"/>
          <a:ext cx="9144000" cy="2194560"/>
        </p:xfrm>
        <a:graphic>
          <a:graphicData uri="http://schemas.openxmlformats.org/drawingml/2006/table">
            <a:tbl>
              <a:tblPr/>
              <a:tblGrid>
                <a:gridCol w="4644008"/>
                <a:gridCol w="4499992"/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Confere evidências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Justifica com evidências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Fornece evidências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Incita </a:t>
                      </a: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 justificação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Enfatiza a justificação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Encoraja melhores justificações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 faz de advogado do Diabo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0" y="335699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Verificar se as afirmações dos alunos são baseadas em evidências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Fornecer evidências retomando os conceitos ou explicações dadas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Perguntar: por quê? Como você sabe isso?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Dar a opinião contrária bem fundamentada para que o aluno tenha que trabalhar melhor seu argumento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236296" y="6453336"/>
            <a:ext cx="186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Simon </a:t>
            </a:r>
            <a:r>
              <a:rPr lang="pt-BR" dirty="0" err="1" smtClean="0"/>
              <a:t>et</a:t>
            </a:r>
            <a:r>
              <a:rPr lang="pt-BR" dirty="0" smtClean="0"/>
              <a:t> </a:t>
            </a:r>
            <a:r>
              <a:rPr lang="pt-BR" dirty="0" err="1" smtClean="0"/>
              <a:t>al</a:t>
            </a:r>
            <a:r>
              <a:rPr lang="pt-BR" dirty="0" smtClean="0"/>
              <a:t>, 2006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0" y="1057960"/>
          <a:ext cx="9144000" cy="731520"/>
        </p:xfrm>
        <a:graphic>
          <a:graphicData uri="http://schemas.openxmlformats.org/drawingml/2006/table">
            <a:tbl>
              <a:tblPr/>
              <a:tblGrid>
                <a:gridCol w="4644008"/>
                <a:gridCol w="4499992"/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Usa ou prepara exemplos escritos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Construção de argumento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oferece/dá papéis a serem seguidos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683569" y="2354104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Fazer o aluno escrever o argumento ou apresentar para a turma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Determinar o papel do aluno e dar a tarefa de defender tal papel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236296" y="6453336"/>
            <a:ext cx="186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Simon </a:t>
            </a:r>
            <a:r>
              <a:rPr lang="pt-BR" dirty="0" err="1" smtClean="0"/>
              <a:t>et</a:t>
            </a:r>
            <a:r>
              <a:rPr lang="pt-BR" dirty="0" smtClean="0"/>
              <a:t> </a:t>
            </a:r>
            <a:r>
              <a:rPr lang="pt-BR" dirty="0" err="1" smtClean="0"/>
              <a:t>al</a:t>
            </a:r>
            <a:r>
              <a:rPr lang="pt-BR" dirty="0" smtClean="0"/>
              <a:t>, 2006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0" y="1052736"/>
          <a:ext cx="9144000" cy="1463040"/>
        </p:xfrm>
        <a:graphic>
          <a:graphicData uri="http://schemas.openxmlformats.org/drawingml/2006/table">
            <a:tbl>
              <a:tblPr/>
              <a:tblGrid>
                <a:gridCol w="4499992"/>
                <a:gridCol w="4644008"/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Encoraja a avaliação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Avaliação de argumentos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avalia argumentos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processo - uso de evidências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Conteúdo - natureza da evidência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683569" y="2786152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Fazer o aluno avaliar argumentos – exemplos ou dos colegas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Avaliar as evidências usadas e identificar as que são mais fortes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236296" y="6453336"/>
            <a:ext cx="186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Simon </a:t>
            </a:r>
            <a:r>
              <a:rPr lang="pt-BR" dirty="0" err="1" smtClean="0"/>
              <a:t>et</a:t>
            </a:r>
            <a:r>
              <a:rPr lang="pt-BR" dirty="0" smtClean="0"/>
              <a:t> </a:t>
            </a:r>
            <a:r>
              <a:rPr lang="pt-BR" dirty="0" err="1" smtClean="0"/>
              <a:t>al</a:t>
            </a:r>
            <a:r>
              <a:rPr lang="pt-BR" dirty="0" smtClean="0"/>
              <a:t>, 2006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0" y="1052736"/>
          <a:ext cx="9144000" cy="731520"/>
        </p:xfrm>
        <a:graphic>
          <a:graphicData uri="http://schemas.openxmlformats.org/drawingml/2006/table">
            <a:tbl>
              <a:tblPr/>
              <a:tblGrid>
                <a:gridCol w="5292080"/>
                <a:gridCol w="3851920"/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Encoraja a antecipar contra-argumentos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Contra-argumentar/debater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Encoraja o debate (através de papéis)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11560" y="2642136"/>
            <a:ext cx="77768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Encorajar o aluno a pensar num contra-argumento </a:t>
            </a:r>
          </a:p>
          <a:p>
            <a:pPr algn="ctr"/>
            <a:r>
              <a:rPr lang="pt-BR" sz="2400" dirty="0" smtClean="0"/>
              <a:t>“Alguém tem opinião contrária à do João?”</a:t>
            </a:r>
          </a:p>
          <a:p>
            <a:pPr algn="ctr"/>
            <a:r>
              <a:rPr lang="pt-BR" sz="2400" dirty="0" smtClean="0"/>
              <a:t>“Alguém consegue pensar numa opinião contrária à do João?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Parear alunos de opinião contrária e colocá-los em debate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236296" y="6453336"/>
            <a:ext cx="186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Simon </a:t>
            </a:r>
            <a:r>
              <a:rPr lang="pt-BR" dirty="0" err="1" smtClean="0"/>
              <a:t>et</a:t>
            </a:r>
            <a:r>
              <a:rPr lang="pt-BR" dirty="0" smtClean="0"/>
              <a:t> </a:t>
            </a:r>
            <a:r>
              <a:rPr lang="pt-BR" dirty="0" err="1" smtClean="0"/>
              <a:t>al</a:t>
            </a:r>
            <a:r>
              <a:rPr lang="pt-BR" dirty="0" smtClean="0"/>
              <a:t>, 2006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-5715" y="0"/>
            <a:ext cx="9155431" cy="6858000"/>
            <a:chOff x="-5715" y="0"/>
            <a:chExt cx="9155431" cy="6858000"/>
          </a:xfrm>
        </p:grpSpPr>
        <p:pic>
          <p:nvPicPr>
            <p:cNvPr id="522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5715" y="0"/>
              <a:ext cx="915543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tângulo 3"/>
            <p:cNvSpPr/>
            <p:nvPr/>
          </p:nvSpPr>
          <p:spPr>
            <a:xfrm>
              <a:off x="7224077" y="6453336"/>
              <a:ext cx="18124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200" dirty="0" smtClean="0"/>
                <a:t>http://biology.kenyon.edu</a:t>
              </a:r>
              <a:endParaRPr lang="pt-BR" sz="1200" dirty="0"/>
            </a:p>
          </p:txBody>
        </p:sp>
        <p:sp>
          <p:nvSpPr>
            <p:cNvPr id="5" name="Retângulo 4"/>
            <p:cNvSpPr/>
            <p:nvPr/>
          </p:nvSpPr>
          <p:spPr>
            <a:xfrm>
              <a:off x="251520" y="0"/>
              <a:ext cx="4680520" cy="404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1043608" y="404664"/>
              <a:ext cx="165618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t-BR" sz="2400" dirty="0" smtClean="0">
                  <a:solidFill>
                    <a:schemeClr val="tx1"/>
                  </a:solidFill>
                </a:rPr>
                <a:t>Colônia</a:t>
              </a:r>
              <a:endParaRPr lang="pt-BR" sz="2400" dirty="0">
                <a:solidFill>
                  <a:schemeClr val="tx1"/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6070520" y="332656"/>
              <a:ext cx="172819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/>
              <a:r>
                <a:rPr lang="pt-BR" sz="2400" dirty="0" smtClean="0">
                  <a:solidFill>
                    <a:prstClr val="black"/>
                  </a:solidFill>
                </a:rPr>
                <a:t>Colônia</a:t>
              </a:r>
              <a:endParaRPr lang="pt-BR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323528" y="5157192"/>
              <a:ext cx="2376264" cy="1512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5724128" y="5085184"/>
              <a:ext cx="2088232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0" y="990020"/>
          <a:ext cx="9144000" cy="731520"/>
        </p:xfrm>
        <a:graphic>
          <a:graphicData uri="http://schemas.openxmlformats.org/drawingml/2006/table">
            <a:tbl>
              <a:tblPr/>
              <a:tblGrid>
                <a:gridCol w="4932040"/>
                <a:gridCol w="4211960"/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Encoraja a reflexão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Reflexão sobre o processo </a:t>
                      </a:r>
                      <a:r>
                        <a:rPr lang="pt-BR" sz="2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argumentativo</a:t>
                      </a: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Pergunta sobre mudanças de opinião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83569" y="2435404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“Você já pensou em algo para justificar sua afirmação?”</a:t>
            </a:r>
          </a:p>
          <a:p>
            <a:pPr algn="ctr"/>
            <a:endParaRPr lang="pt-BR" sz="2400" dirty="0" smtClean="0"/>
          </a:p>
          <a:p>
            <a:pPr algn="ctr"/>
            <a:r>
              <a:rPr lang="pt-BR" sz="2400" dirty="0" smtClean="0"/>
              <a:t>Estimular os alunos a persuadirem os colegas sobre suas opiniões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236296" y="6453336"/>
            <a:ext cx="186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Simon </a:t>
            </a:r>
            <a:r>
              <a:rPr lang="pt-BR" dirty="0" err="1" smtClean="0"/>
              <a:t>et</a:t>
            </a:r>
            <a:r>
              <a:rPr lang="pt-BR" dirty="0" smtClean="0"/>
              <a:t> </a:t>
            </a:r>
            <a:r>
              <a:rPr lang="pt-BR" dirty="0" err="1" smtClean="0"/>
              <a:t>al</a:t>
            </a:r>
            <a:r>
              <a:rPr lang="pt-BR" dirty="0" smtClean="0"/>
              <a:t>, 2006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305800" cy="1143000"/>
          </a:xfrm>
        </p:spPr>
        <p:txBody>
          <a:bodyPr/>
          <a:lstStyle/>
          <a:p>
            <a:r>
              <a:rPr lang="pt-BR" sz="5400" dirty="0" smtClean="0"/>
              <a:t>Questão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99592" y="1772816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Com base nos dois experimentos entregues, por que podemos afirmar que o DNA é portador das informações hereditárias?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305800" cy="1143000"/>
          </a:xfrm>
        </p:spPr>
        <p:txBody>
          <a:bodyPr/>
          <a:lstStyle/>
          <a:p>
            <a:r>
              <a:rPr lang="pt-BR" sz="5400" dirty="0" smtClean="0"/>
              <a:t>Discussão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99592" y="177281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Corrija a resposta do colega com base no modelo de argumentação apresentado</a:t>
            </a:r>
            <a:endParaRPr lang="pt-BR" sz="2400" dirty="0"/>
          </a:p>
        </p:txBody>
      </p:sp>
      <p:grpSp>
        <p:nvGrpSpPr>
          <p:cNvPr id="4" name="Grupo 3"/>
          <p:cNvGrpSpPr/>
          <p:nvPr/>
        </p:nvGrpSpPr>
        <p:grpSpPr>
          <a:xfrm>
            <a:off x="251520" y="2744807"/>
            <a:ext cx="8634824" cy="3636521"/>
            <a:chOff x="251520" y="1772816"/>
            <a:chExt cx="8634824" cy="3636521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251520" y="2406936"/>
              <a:ext cx="1155006" cy="576000"/>
            </a:xfrm>
            <a:prstGeom prst="roundRect">
              <a:avLst>
                <a:gd name="adj" fmla="val 16667"/>
              </a:avLst>
            </a:prstGeom>
            <a:solidFill>
              <a:srgbClr val="E5DFEC"/>
            </a:solidFill>
            <a:ln w="9525">
              <a:noFill/>
              <a:round/>
              <a:headEnd/>
              <a:tailEnd/>
            </a:ln>
            <a:effectLst>
              <a:prstShdw prst="shdw18" dist="17961" dir="13500000">
                <a:srgbClr val="E5DFEC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Dado</a:t>
              </a:r>
              <a:endPara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7086344" y="2413972"/>
              <a:ext cx="1800000" cy="540000"/>
            </a:xfrm>
            <a:prstGeom prst="roundRect">
              <a:avLst>
                <a:gd name="adj" fmla="val 16667"/>
              </a:avLst>
            </a:prstGeom>
            <a:solidFill>
              <a:srgbClr val="E5DFEC"/>
            </a:solidFill>
            <a:ln w="9525">
              <a:noFill/>
              <a:round/>
              <a:headEnd/>
              <a:tailEnd/>
            </a:ln>
            <a:effectLst>
              <a:prstShdw prst="shdw18" dist="17961" dir="13500000">
                <a:srgbClr val="E5DFEC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Conclusão</a:t>
              </a:r>
              <a:endPara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1725031" y="3626257"/>
              <a:ext cx="1550825" cy="504000"/>
            </a:xfrm>
            <a:prstGeom prst="roundRect">
              <a:avLst>
                <a:gd name="adj" fmla="val 16667"/>
              </a:avLst>
            </a:prstGeom>
            <a:solidFill>
              <a:srgbClr val="E5DFEC"/>
            </a:solidFill>
            <a:ln w="9525">
              <a:noFill/>
              <a:round/>
              <a:headEnd/>
              <a:tailEnd/>
            </a:ln>
            <a:effectLst>
              <a:prstShdw prst="shdw18" dist="17961" dir="13500000">
                <a:srgbClr val="E5DFEC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Garantia</a:t>
              </a:r>
              <a:endPara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1888250" y="4869337"/>
              <a:ext cx="1188000" cy="540000"/>
            </a:xfrm>
            <a:prstGeom prst="roundRect">
              <a:avLst>
                <a:gd name="adj" fmla="val 16667"/>
              </a:avLst>
            </a:prstGeom>
            <a:solidFill>
              <a:srgbClr val="E5DFEC"/>
            </a:solidFill>
            <a:ln w="9525">
              <a:noFill/>
              <a:round/>
              <a:headEnd/>
              <a:tailEnd/>
            </a:ln>
            <a:effectLst>
              <a:prstShdw prst="shdw18" dist="17961" dir="13500000">
                <a:srgbClr val="E5DFEC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Apoio</a:t>
              </a:r>
              <a:endPara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4499992" y="4848121"/>
              <a:ext cx="1800000" cy="504000"/>
            </a:xfrm>
            <a:prstGeom prst="roundRect">
              <a:avLst>
                <a:gd name="adj" fmla="val 16667"/>
              </a:avLst>
            </a:prstGeom>
            <a:solidFill>
              <a:srgbClr val="E5DFEC"/>
            </a:solidFill>
            <a:ln w="9525">
              <a:noFill/>
              <a:round/>
              <a:headEnd/>
              <a:tailEnd/>
            </a:ln>
            <a:effectLst>
              <a:prstShdw prst="shdw18" dist="17961" dir="13500000">
                <a:srgbClr val="E5DFEC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Refutação</a:t>
              </a:r>
              <a:endParaRPr kumimoji="0" lang="pt-B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055446" y="2435450"/>
              <a:ext cx="1074530" cy="4320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assim,</a:t>
              </a:r>
              <a:endParaRPr kumimoji="0" lang="pt-BR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4644008" y="1772816"/>
              <a:ext cx="2124000" cy="504000"/>
            </a:xfrm>
            <a:prstGeom prst="roundRect">
              <a:avLst>
                <a:gd name="adj" fmla="val 16667"/>
              </a:avLst>
            </a:prstGeom>
            <a:solidFill>
              <a:srgbClr val="E5DFEC"/>
            </a:solidFill>
            <a:ln w="9525">
              <a:noFill/>
              <a:round/>
              <a:headEnd/>
              <a:tailEnd/>
            </a:ln>
            <a:effectLst>
              <a:prstShdw prst="shdw18" dist="17961" dir="13500000">
                <a:srgbClr val="E5DFEC">
                  <a:gamma/>
                  <a:shade val="60000"/>
                  <a:invGamma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Qualificador</a:t>
              </a:r>
              <a:endPara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AutoShape 10"/>
            <p:cNvCxnSpPr>
              <a:cxnSpLocks noChangeShapeType="1"/>
            </p:cNvCxnSpPr>
            <p:nvPr/>
          </p:nvCxnSpPr>
          <p:spPr bwMode="auto">
            <a:xfrm>
              <a:off x="1406526" y="2679634"/>
              <a:ext cx="264892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AutoShape 11"/>
            <p:cNvCxnSpPr>
              <a:cxnSpLocks noChangeShapeType="1"/>
            </p:cNvCxnSpPr>
            <p:nvPr/>
          </p:nvCxnSpPr>
          <p:spPr bwMode="auto">
            <a:xfrm flipV="1">
              <a:off x="2360908" y="4149080"/>
              <a:ext cx="0" cy="7202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AutoShape 12"/>
            <p:cNvCxnSpPr>
              <a:cxnSpLocks noChangeShapeType="1"/>
            </p:cNvCxnSpPr>
            <p:nvPr/>
          </p:nvCxnSpPr>
          <p:spPr bwMode="auto">
            <a:xfrm>
              <a:off x="4915749" y="2679634"/>
              <a:ext cx="217059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13"/>
            <p:cNvCxnSpPr>
              <a:cxnSpLocks noChangeShapeType="1"/>
            </p:cNvCxnSpPr>
            <p:nvPr/>
          </p:nvCxnSpPr>
          <p:spPr bwMode="auto">
            <a:xfrm flipV="1">
              <a:off x="5390673" y="2728508"/>
              <a:ext cx="0" cy="211961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14"/>
            <p:cNvCxnSpPr>
              <a:cxnSpLocks noChangeShapeType="1"/>
            </p:cNvCxnSpPr>
            <p:nvPr/>
          </p:nvCxnSpPr>
          <p:spPr bwMode="auto">
            <a:xfrm flipV="1">
              <a:off x="2360908" y="2728508"/>
              <a:ext cx="0" cy="8977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15"/>
            <p:cNvCxnSpPr>
              <a:cxnSpLocks noChangeShapeType="1"/>
            </p:cNvCxnSpPr>
            <p:nvPr/>
          </p:nvCxnSpPr>
          <p:spPr bwMode="auto">
            <a:xfrm>
              <a:off x="5678575" y="2268059"/>
              <a:ext cx="0" cy="4372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000"/>
            <a:ext cx="8305800" cy="1143000"/>
          </a:xfrm>
        </p:spPr>
        <p:txBody>
          <a:bodyPr/>
          <a:lstStyle/>
          <a:p>
            <a:r>
              <a:rPr lang="pt-BR" dirty="0" smtClean="0"/>
              <a:t>Problema 1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8" y="1484784"/>
            <a:ext cx="73325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Se você fosse um dos cientistas da época, como criticaria </a:t>
            </a:r>
          </a:p>
          <a:p>
            <a:r>
              <a:rPr lang="pt-BR" sz="2400" dirty="0" smtClean="0"/>
              <a:t>os resultados de </a:t>
            </a:r>
            <a:r>
              <a:rPr lang="pt-BR" sz="2400" dirty="0" err="1" smtClean="0"/>
              <a:t>Avery</a:t>
            </a:r>
            <a:r>
              <a:rPr lang="pt-BR" sz="2400" dirty="0" smtClean="0"/>
              <a:t>?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000"/>
            <a:ext cx="8305800" cy="1143000"/>
          </a:xfrm>
        </p:spPr>
        <p:txBody>
          <a:bodyPr/>
          <a:lstStyle/>
          <a:p>
            <a:r>
              <a:rPr lang="pt-BR" dirty="0" smtClean="0"/>
              <a:t>1928 - Frederick </a:t>
            </a:r>
            <a:r>
              <a:rPr lang="pt-BR" dirty="0" smtClean="0"/>
              <a:t>Griffith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648736"/>
            <a:ext cx="3456384" cy="520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6300192" y="6525344"/>
            <a:ext cx="1756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medlibrary.org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1546"/>
            <a:ext cx="8604448" cy="672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131840" y="4941168"/>
            <a:ext cx="20882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Tipo I R (vivas)</a:t>
            </a:r>
          </a:p>
          <a:p>
            <a:r>
              <a:rPr lang="pt-BR" dirty="0" smtClean="0"/>
              <a:t>Tipo II S (mortas)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04248" y="5301208"/>
            <a:ext cx="9478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morrem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5796136" y="5661248"/>
            <a:ext cx="2448272" cy="1196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23528" y="3861048"/>
            <a:ext cx="8820472" cy="2996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779912" y="1268760"/>
            <a:ext cx="881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Tipo I R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779912" y="3131676"/>
            <a:ext cx="9204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Tipo II 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6642355" y="1763524"/>
            <a:ext cx="12682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sobrevivem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760088" y="3501008"/>
            <a:ext cx="9478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morrem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000"/>
            <a:ext cx="8305800" cy="1143000"/>
          </a:xfrm>
        </p:spPr>
        <p:txBody>
          <a:bodyPr/>
          <a:lstStyle/>
          <a:p>
            <a:r>
              <a:rPr lang="pt-BR" dirty="0" smtClean="0"/>
              <a:t>Problema 2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9" y="1484784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Pense em duas hipóteses que responderiam à descoberta de Griffith.</a:t>
            </a:r>
          </a:p>
          <a:p>
            <a:endParaRPr lang="pt-BR" sz="2400" dirty="0" smtClean="0"/>
          </a:p>
          <a:p>
            <a:r>
              <a:rPr lang="pt-BR" sz="2400" dirty="0" smtClean="0"/>
              <a:t>O que essa transformação representa para a medicina?</a:t>
            </a:r>
          </a:p>
          <a:p>
            <a:endParaRPr lang="pt-BR" sz="2400" dirty="0" smtClean="0"/>
          </a:p>
          <a:p>
            <a:r>
              <a:rPr lang="pt-BR" sz="2400" dirty="0" err="1" smtClean="0"/>
              <a:t>Avery</a:t>
            </a:r>
            <a:r>
              <a:rPr lang="pt-BR" sz="2400" dirty="0" smtClean="0"/>
              <a:t> não acreditou inicialmente nos resultados de Griffith. Imagine quais motivos </a:t>
            </a:r>
            <a:r>
              <a:rPr lang="pt-BR" sz="2400" dirty="0" err="1" smtClean="0"/>
              <a:t>Avery</a:t>
            </a:r>
            <a:r>
              <a:rPr lang="pt-BR" sz="2400" dirty="0" smtClean="0"/>
              <a:t> teria para tal.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000"/>
            <a:ext cx="8305800" cy="1143000"/>
          </a:xfrm>
        </p:spPr>
        <p:txBody>
          <a:bodyPr/>
          <a:lstStyle/>
          <a:p>
            <a:r>
              <a:rPr lang="pt-BR" dirty="0" smtClean="0"/>
              <a:t>1931 - In </a:t>
            </a:r>
            <a:r>
              <a:rPr lang="pt-BR" dirty="0" err="1" smtClean="0"/>
              <a:t>vitro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83569" y="2704852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1º: mistura de bactérias III S mortas por calor e II R vivas</a:t>
            </a:r>
          </a:p>
          <a:p>
            <a:endParaRPr lang="pt-BR" sz="2400" dirty="0" smtClean="0"/>
          </a:p>
          <a:p>
            <a:r>
              <a:rPr lang="pt-BR" sz="2400" dirty="0" smtClean="0"/>
              <a:t>2º: adição de anticorpos tipo II para eliminar as não transformadas</a:t>
            </a:r>
          </a:p>
          <a:p>
            <a:endParaRPr lang="pt-BR" sz="2400" dirty="0" smtClean="0"/>
          </a:p>
          <a:p>
            <a:r>
              <a:rPr lang="pt-BR" sz="2400" dirty="0" smtClean="0"/>
              <a:t>Resultado: após incubação, apenas bactérias tipo III S (vivas)</a:t>
            </a:r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5843" t="73100" r="54719"/>
          <a:stretch>
            <a:fillRect/>
          </a:stretch>
        </p:blipFill>
        <p:spPr bwMode="auto">
          <a:xfrm rot="5400000">
            <a:off x="6948227" y="1772853"/>
            <a:ext cx="634380" cy="135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9213" t="73100" r="37416"/>
          <a:stretch>
            <a:fillRect/>
          </a:stretch>
        </p:blipFill>
        <p:spPr bwMode="auto">
          <a:xfrm rot="5400000">
            <a:off x="3273242" y="1775430"/>
            <a:ext cx="841784" cy="126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899592" y="980728"/>
            <a:ext cx="7380312" cy="1944216"/>
            <a:chOff x="827584" y="1052736"/>
            <a:chExt cx="7380312" cy="194421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5149" t="55007" r="43093" b="16069"/>
            <a:stretch>
              <a:fillRect/>
            </a:stretch>
          </p:blipFill>
          <p:spPr bwMode="auto">
            <a:xfrm>
              <a:off x="971600" y="1052736"/>
              <a:ext cx="187220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5276" t="82860"/>
            <a:stretch>
              <a:fillRect/>
            </a:stretch>
          </p:blipFill>
          <p:spPr bwMode="auto">
            <a:xfrm>
              <a:off x="5220072" y="1412776"/>
              <a:ext cx="2987824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Conector de seta reta 5"/>
            <p:cNvCxnSpPr/>
            <p:nvPr/>
          </p:nvCxnSpPr>
          <p:spPr>
            <a:xfrm>
              <a:off x="2555776" y="1817528"/>
              <a:ext cx="2664296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ixaDeTexto 6"/>
            <p:cNvSpPr txBox="1"/>
            <p:nvPr/>
          </p:nvSpPr>
          <p:spPr>
            <a:xfrm>
              <a:off x="827584" y="2132856"/>
              <a:ext cx="208823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II R vivas + </a:t>
              </a:r>
            </a:p>
            <a:p>
              <a:r>
                <a:rPr lang="pt-BR" dirty="0" smtClean="0"/>
                <a:t>III S mortas</a:t>
              </a:r>
              <a:endParaRPr lang="pt-BR" dirty="0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6300192" y="1556792"/>
              <a:ext cx="1224136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III S vivas</a:t>
              </a:r>
            </a:p>
            <a:p>
              <a:endParaRPr lang="pt-BR" dirty="0" smtClean="0"/>
            </a:p>
            <a:p>
              <a:endParaRPr lang="pt-BR" dirty="0"/>
            </a:p>
          </p:txBody>
        </p:sp>
      </p:grp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483768" y="2996952"/>
          <a:ext cx="3672408" cy="11582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42527"/>
                <a:gridCol w="2529881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60°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Acontece</a:t>
                      </a:r>
                      <a:endParaRPr lang="pt-BR" sz="32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80°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Não acontece</a:t>
                      </a:r>
                      <a:endParaRPr lang="pt-BR" sz="32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902</TotalTime>
  <Words>1240</Words>
  <Application>Microsoft Office PowerPoint</Application>
  <PresentationFormat>Apresentação na tela (4:3)</PresentationFormat>
  <Paragraphs>268</Paragraphs>
  <Slides>32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Fluxo</vt:lpstr>
      <vt:lpstr>A natureza do dado científico</vt:lpstr>
      <vt:lpstr>Oswald Avery, pneumonia e DNA</vt:lpstr>
      <vt:lpstr>Slide 3</vt:lpstr>
      <vt:lpstr>Problema 1</vt:lpstr>
      <vt:lpstr>1928 - Frederick Griffith</vt:lpstr>
      <vt:lpstr>Slide 6</vt:lpstr>
      <vt:lpstr>Problema 2</vt:lpstr>
      <vt:lpstr>1931 - In vitro</vt:lpstr>
      <vt:lpstr>Slide 9</vt:lpstr>
      <vt:lpstr>Problema 3</vt:lpstr>
      <vt:lpstr>Problema 4</vt:lpstr>
      <vt:lpstr>Como se constrói a ciência</vt:lpstr>
      <vt:lpstr>Como se ensina ciências</vt:lpstr>
      <vt:lpstr>O que querem que ensinemos?</vt:lpstr>
      <vt:lpstr>Slide 15</vt:lpstr>
      <vt:lpstr>Alfabetização</vt:lpstr>
      <vt:lpstr>Ciência</vt:lpstr>
      <vt:lpstr>O professor</vt:lpstr>
      <vt:lpstr>Elementar, meu caro Watson!</vt:lpstr>
      <vt:lpstr>Slide 20</vt:lpstr>
      <vt:lpstr>Slide 21</vt:lpstr>
      <vt:lpstr>Como faz pro aluno ficar assim?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Questão</vt:lpstr>
      <vt:lpstr>Discussão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natureza do dado científico</dc:title>
  <dc:creator>Usuario</dc:creator>
  <cp:lastModifiedBy>Usuario</cp:lastModifiedBy>
  <cp:revision>85</cp:revision>
  <dcterms:created xsi:type="dcterms:W3CDTF">2010-08-28T00:51:49Z</dcterms:created>
  <dcterms:modified xsi:type="dcterms:W3CDTF">2010-08-30T16:44:03Z</dcterms:modified>
</cp:coreProperties>
</file>