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72" r:id="rId6"/>
    <p:sldId id="273" r:id="rId7"/>
    <p:sldId id="257" r:id="rId8"/>
    <p:sldId id="271" r:id="rId9"/>
    <p:sldId id="262" r:id="rId10"/>
    <p:sldId id="275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61" r:id="rId20"/>
    <p:sldId id="276" r:id="rId21"/>
    <p:sldId id="277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47241-3830-413A-BD6F-AEA68FE3CEB8}" type="doc">
      <dgm:prSet loTypeId="urn:microsoft.com/office/officeart/2005/8/layout/funnel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7120CE3-5FDB-48E6-970B-DC98A8808B78}">
      <dgm:prSet phldrT="[Text]" custT="1"/>
      <dgm:spPr/>
      <dgm:t>
        <a:bodyPr/>
        <a:lstStyle/>
        <a:p>
          <a:r>
            <a:rPr lang="pt-BR" sz="2400" dirty="0" smtClean="0"/>
            <a:t>Financiamento</a:t>
          </a:r>
        </a:p>
        <a:p>
          <a:r>
            <a:rPr lang="pt-BR" sz="2400" dirty="0" smtClean="0"/>
            <a:t>Perfil do pesquisador</a:t>
          </a:r>
        </a:p>
        <a:p>
          <a:endParaRPr lang="en-US" sz="1800" dirty="0"/>
        </a:p>
      </dgm:t>
    </dgm:pt>
    <dgm:pt modelId="{494E54D4-717C-40F6-9D76-25785D1BE211}" type="parTrans" cxnId="{C16EE670-270C-4F35-B654-18BBE84406DE}">
      <dgm:prSet/>
      <dgm:spPr/>
      <dgm:t>
        <a:bodyPr/>
        <a:lstStyle/>
        <a:p>
          <a:endParaRPr lang="en-US"/>
        </a:p>
      </dgm:t>
    </dgm:pt>
    <dgm:pt modelId="{7CC84C61-095C-4039-AD69-08AEA9449D43}" type="sibTrans" cxnId="{C16EE670-270C-4F35-B654-18BBE84406DE}">
      <dgm:prSet/>
      <dgm:spPr/>
      <dgm:t>
        <a:bodyPr/>
        <a:lstStyle/>
        <a:p>
          <a:endParaRPr lang="en-US"/>
        </a:p>
      </dgm:t>
    </dgm:pt>
    <dgm:pt modelId="{E90CCF1B-56DC-4922-8BD5-EFE12820A0A9}" type="pres">
      <dgm:prSet presAssocID="{52E47241-3830-413A-BD6F-AEA68FE3CEB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518BFA-1D91-4088-9381-474115557F86}" type="pres">
      <dgm:prSet presAssocID="{52E47241-3830-413A-BD6F-AEA68FE3CEB8}" presName="ellipse" presStyleLbl="trBgShp" presStyleIdx="0" presStyleCnt="1" custScaleX="63453" custScaleY="90661" custLinFactNeighborX="0" custLinFactNeighborY="11026"/>
      <dgm:spPr/>
    </dgm:pt>
    <dgm:pt modelId="{91152AF6-1F96-4411-A890-DAF06135B967}" type="pres">
      <dgm:prSet presAssocID="{52E47241-3830-413A-BD6F-AEA68FE3CEB8}" presName="arrow1" presStyleLbl="fgShp" presStyleIdx="0" presStyleCnt="1" custLinFactNeighborY="-57652"/>
      <dgm:spPr/>
    </dgm:pt>
    <dgm:pt modelId="{3CBC58AC-17B6-4DFA-8D65-7D20EE17918D}" type="pres">
      <dgm:prSet presAssocID="{52E47241-3830-413A-BD6F-AEA68FE3CEB8}" presName="rectangle" presStyleLbl="revTx" presStyleIdx="0" presStyleCnt="1" custScaleX="118152" custScaleY="190281" custLinFactNeighborX="1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3D010-A4E8-443C-B52D-48BF384B9A0F}" type="pres">
      <dgm:prSet presAssocID="{52E47241-3830-413A-BD6F-AEA68FE3CEB8}" presName="funnel" presStyleLbl="trAlignAcc1" presStyleIdx="0" presStyleCnt="1" custScaleX="70649" custScaleY="81734"/>
      <dgm:spPr/>
    </dgm:pt>
  </dgm:ptLst>
  <dgm:cxnLst>
    <dgm:cxn modelId="{FC1B1192-4F28-4D41-943B-BC4DE463F185}" type="presOf" srcId="{17120CE3-5FDB-48E6-970B-DC98A8808B78}" destId="{3CBC58AC-17B6-4DFA-8D65-7D20EE17918D}" srcOrd="0" destOrd="0" presId="urn:microsoft.com/office/officeart/2005/8/layout/funnel1"/>
    <dgm:cxn modelId="{C16EE670-270C-4F35-B654-18BBE84406DE}" srcId="{52E47241-3830-413A-BD6F-AEA68FE3CEB8}" destId="{17120CE3-5FDB-48E6-970B-DC98A8808B78}" srcOrd="0" destOrd="0" parTransId="{494E54D4-717C-40F6-9D76-25785D1BE211}" sibTransId="{7CC84C61-095C-4039-AD69-08AEA9449D43}"/>
    <dgm:cxn modelId="{2153847B-3D89-4273-85C7-C89BE7FFE186}" type="presOf" srcId="{52E47241-3830-413A-BD6F-AEA68FE3CEB8}" destId="{E90CCF1B-56DC-4922-8BD5-EFE12820A0A9}" srcOrd="0" destOrd="0" presId="urn:microsoft.com/office/officeart/2005/8/layout/funnel1"/>
    <dgm:cxn modelId="{EE649F07-50EA-40DB-B935-3D654AEFB0ED}" type="presParOf" srcId="{E90CCF1B-56DC-4922-8BD5-EFE12820A0A9}" destId="{C2518BFA-1D91-4088-9381-474115557F86}" srcOrd="0" destOrd="0" presId="urn:microsoft.com/office/officeart/2005/8/layout/funnel1"/>
    <dgm:cxn modelId="{A3D9F9FE-CF7A-4B1A-A488-8E38FE8B05D6}" type="presParOf" srcId="{E90CCF1B-56DC-4922-8BD5-EFE12820A0A9}" destId="{91152AF6-1F96-4411-A890-DAF06135B967}" srcOrd="1" destOrd="0" presId="urn:microsoft.com/office/officeart/2005/8/layout/funnel1"/>
    <dgm:cxn modelId="{72B76059-24F6-48D8-A506-643E056DD007}" type="presParOf" srcId="{E90CCF1B-56DC-4922-8BD5-EFE12820A0A9}" destId="{3CBC58AC-17B6-4DFA-8D65-7D20EE17918D}" srcOrd="2" destOrd="0" presId="urn:microsoft.com/office/officeart/2005/8/layout/funnel1"/>
    <dgm:cxn modelId="{24517732-D351-4970-84D5-812191B7888D}" type="presParOf" srcId="{E90CCF1B-56DC-4922-8BD5-EFE12820A0A9}" destId="{BF43D010-A4E8-443C-B52D-48BF384B9A0F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518BFA-1D91-4088-9381-474115557F86}">
      <dsp:nvSpPr>
        <dsp:cNvPr id="0" name=""/>
        <dsp:cNvSpPr/>
      </dsp:nvSpPr>
      <dsp:spPr>
        <a:xfrm>
          <a:off x="1610281" y="73380"/>
          <a:ext cx="2026120" cy="100536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52AF6-1F96-4411-A890-DAF06135B967}">
      <dsp:nvSpPr>
        <dsp:cNvPr id="0" name=""/>
        <dsp:cNvSpPr/>
      </dsp:nvSpPr>
      <dsp:spPr>
        <a:xfrm>
          <a:off x="2318882" y="2386378"/>
          <a:ext cx="618818" cy="396044"/>
        </a:xfrm>
        <a:prstGeom prst="down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C58AC-17B6-4DFA-8D65-7D20EE17918D}">
      <dsp:nvSpPr>
        <dsp:cNvPr id="0" name=""/>
        <dsp:cNvSpPr/>
      </dsp:nvSpPr>
      <dsp:spPr>
        <a:xfrm>
          <a:off x="918985" y="2596335"/>
          <a:ext cx="3509504" cy="141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Financiamento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Perfil do pesquisador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918985" y="2596335"/>
        <a:ext cx="3509504" cy="1412993"/>
      </dsp:txXfrm>
    </dsp:sp>
    <dsp:sp modelId="{BF43D010-A4E8-443C-B52D-48BF384B9A0F}">
      <dsp:nvSpPr>
        <dsp:cNvPr id="0" name=""/>
        <dsp:cNvSpPr/>
      </dsp:nvSpPr>
      <dsp:spPr>
        <a:xfrm>
          <a:off x="1404162" y="16384"/>
          <a:ext cx="2448259" cy="22659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9C1D1B-F340-4A99-B7A0-3B5F8F863F21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D7FFEF-1F67-408F-9E04-608364BE3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opu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071670" y="1196752"/>
            <a:ext cx="6143668" cy="1875058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dirty="0"/>
              <a:t>Grupo de verbalização e de observação (GV/GO)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8215338" cy="2090512"/>
          </a:xfrm>
        </p:spPr>
        <p:txBody>
          <a:bodyPr>
            <a:normAutofit fontScale="55000" lnSpcReduction="20000"/>
          </a:bodyPr>
          <a:lstStyle/>
          <a:p>
            <a:r>
              <a:rPr lang="pt-BR" sz="4400" dirty="0"/>
              <a:t>Andrei </a:t>
            </a:r>
            <a:r>
              <a:rPr lang="pt-BR" sz="4400" dirty="0" err="1"/>
              <a:t>Nicoli</a:t>
            </a:r>
            <a:r>
              <a:rPr lang="pt-BR" sz="4400" dirty="0"/>
              <a:t> G. </a:t>
            </a:r>
            <a:r>
              <a:rPr lang="pt-BR" sz="4400" dirty="0" err="1" smtClean="0"/>
              <a:t>Dabul</a:t>
            </a:r>
            <a:endParaRPr lang="pt-BR" sz="4400" dirty="0" smtClean="0"/>
          </a:p>
          <a:p>
            <a:r>
              <a:rPr lang="pt-BR" sz="4400" dirty="0"/>
              <a:t>Fernando V. </a:t>
            </a:r>
            <a:r>
              <a:rPr lang="pt-BR" sz="4400" dirty="0" smtClean="0"/>
              <a:t>Maluf</a:t>
            </a:r>
          </a:p>
          <a:p>
            <a:r>
              <a:rPr lang="pt-BR" sz="4400" dirty="0"/>
              <a:t>Vanessa de O. A. </a:t>
            </a:r>
            <a:r>
              <a:rPr lang="pt-BR" sz="4400" dirty="0" smtClean="0"/>
              <a:t>Pellegrini</a:t>
            </a:r>
          </a:p>
          <a:p>
            <a:endParaRPr lang="pt-BR" sz="3600" dirty="0" smtClean="0"/>
          </a:p>
          <a:p>
            <a:r>
              <a:rPr lang="pt-BR" sz="2900" dirty="0" smtClean="0"/>
              <a:t>PRÁTICAS PEDAGÓGICAS &amp; COMUNICAÇÃO </a:t>
            </a:r>
          </a:p>
          <a:p>
            <a:r>
              <a:rPr lang="pt-BR" sz="2900" dirty="0" smtClean="0"/>
              <a:t>E EXPRESSÃO ORAL (SFI5836)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 de Impacto – Experiência mundial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425" t="42165" r="27953" b="13421"/>
          <a:stretch>
            <a:fillRect/>
          </a:stretch>
        </p:blipFill>
        <p:spPr bwMode="auto">
          <a:xfrm>
            <a:off x="449796" y="2132856"/>
            <a:ext cx="82444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3200" y="3172032"/>
            <a:ext cx="8136904" cy="216024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ÍNDICE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Professor J. Hirsch - Universidade da Califórnia/ San Diego</a:t>
            </a:r>
          </a:p>
          <a:p>
            <a:endParaRPr lang="pt-BR" dirty="0" smtClean="0"/>
          </a:p>
          <a:p>
            <a:r>
              <a:rPr lang="pt-BR" dirty="0" smtClean="0"/>
              <a:t>Qualifica o impacto e a quantifica o desempenho de um pesquisador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Quantidade h de seu número total de trabalhos (NP) possuir ao menos h citações cada e os outros trabalhos (NP – h) possuírem menos de h citações cada</a:t>
            </a:r>
          </a:p>
          <a:p>
            <a:endParaRPr lang="pt-BR" dirty="0" smtClean="0"/>
          </a:p>
          <a:p>
            <a:r>
              <a:rPr lang="pt-BR" dirty="0" smtClean="0"/>
              <a:t>Ex:  o Professor Donald B. Dingwell publicou 185 trabalhos. Ele possuirá um índice h 29, se 29 de seus 185 trabalhos tiverem ao menos 29 citações cada e os outros 154 (185-29) possuírem menos de 29 citações cada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28248">
            <a:off x="5759426" y="4066886"/>
            <a:ext cx="2986372" cy="223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</a:t>
            </a:r>
            <a:r>
              <a:rPr lang="pt-BR" dirty="0" smtClean="0"/>
              <a:t>ÍCIOS DO ÍNDICE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 smtClean="0"/>
              <a:t>Contextualiza a carreira do autor</a:t>
            </a:r>
          </a:p>
          <a:p>
            <a:pPr lvl="1"/>
            <a:r>
              <a:rPr lang="pt-BR" dirty="0" smtClean="0"/>
              <a:t>Oferece recursos visuais que tornam a métrica transparente</a:t>
            </a:r>
          </a:p>
          <a:p>
            <a:pPr lvl="1"/>
            <a:r>
              <a:rPr lang="pt-BR" dirty="0" smtClean="0"/>
              <a:t>Permite a avaliação de autores e grupos de autores em uma área temática específica</a:t>
            </a:r>
          </a:p>
          <a:p>
            <a:pPr lvl="1"/>
            <a:r>
              <a:rPr lang="pt-BR" dirty="0" smtClean="0"/>
              <a:t>Permite a filtragem de pesquisadores não muito produtivos ou que raramente são citados</a:t>
            </a:r>
          </a:p>
          <a:p>
            <a:pPr lvl="1"/>
            <a:r>
              <a:rPr lang="pt-BR" dirty="0" smtClean="0"/>
              <a:t>Facilita a comparação e o contraste de</a:t>
            </a:r>
          </a:p>
          <a:p>
            <a:pPr lvl="1">
              <a:buNone/>
            </a:pPr>
            <a:r>
              <a:rPr lang="pt-BR" dirty="0" smtClean="0"/>
              <a:t>	desempenho de grupos de autores e </a:t>
            </a:r>
          </a:p>
          <a:p>
            <a:pPr lvl="1">
              <a:buNone/>
            </a:pPr>
            <a:r>
              <a:rPr lang="pt-BR" dirty="0" smtClean="0"/>
              <a:t>	pesquisadores.</a:t>
            </a:r>
          </a:p>
          <a:p>
            <a:pPr lvl="1"/>
            <a:r>
              <a:rPr lang="pt-BR" dirty="0" smtClean="0"/>
              <a:t>Ajuda os editores de revistas a </a:t>
            </a:r>
          </a:p>
          <a:p>
            <a:pPr lvl="1">
              <a:buNone/>
            </a:pPr>
            <a:r>
              <a:rPr lang="pt-BR" dirty="0" smtClean="0"/>
              <a:t>	encontrar revisores qualificados.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7500" r="29687" b="15625"/>
          <a:stretch>
            <a:fillRect/>
          </a:stretch>
        </p:blipFill>
        <p:spPr bwMode="auto">
          <a:xfrm>
            <a:off x="357190" y="928670"/>
            <a:ext cx="857252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499" r="1562" b="3750"/>
          <a:stretch>
            <a:fillRect/>
          </a:stretch>
        </p:blipFill>
        <p:spPr bwMode="auto">
          <a:xfrm>
            <a:off x="0" y="1705434"/>
            <a:ext cx="9144000" cy="515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1438" y="3071810"/>
            <a:ext cx="1928794" cy="35719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3691E-6 L 0.20278 -2.13691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6 0.2988 L 0.18004 0.00509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170" r="1702" b="5021"/>
          <a:stretch>
            <a:fillRect/>
          </a:stretch>
        </p:blipFill>
        <p:spPr bwMode="auto">
          <a:xfrm>
            <a:off x="0" y="1810996"/>
            <a:ext cx="9144000" cy="504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000100" y="3857628"/>
            <a:ext cx="785818" cy="214314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7500" r="1562" b="4375"/>
          <a:stretch>
            <a:fillRect/>
          </a:stretch>
        </p:blipFill>
        <p:spPr bwMode="auto">
          <a:xfrm>
            <a:off x="0" y="1741725"/>
            <a:ext cx="9144000" cy="51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7500" r="1562" b="4375"/>
          <a:stretch>
            <a:fillRect/>
          </a:stretch>
        </p:blipFill>
        <p:spPr bwMode="auto">
          <a:xfrm>
            <a:off x="0" y="1741725"/>
            <a:ext cx="9144000" cy="51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7500" r="1562" b="4375"/>
          <a:stretch>
            <a:fillRect/>
          </a:stretch>
        </p:blipFill>
        <p:spPr bwMode="auto">
          <a:xfrm>
            <a:off x="0" y="1741725"/>
            <a:ext cx="9144000" cy="51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r>
              <a:rPr lang="en-US" dirty="0" err="1" smtClean="0"/>
              <a:t>Dividir</a:t>
            </a:r>
            <a:r>
              <a:rPr lang="en-US" dirty="0" smtClean="0"/>
              <a:t> a </a:t>
            </a:r>
            <a:r>
              <a:rPr lang="en-US" dirty="0" err="1" smtClean="0"/>
              <a:t>sala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Tema: Métrica no mundo científico e acadêmico</a:t>
            </a:r>
            <a:endParaRPr lang="en-US" dirty="0" smtClean="0"/>
          </a:p>
          <a:p>
            <a:r>
              <a:rPr lang="en-US" dirty="0" smtClean="0"/>
              <a:t>Tempos</a:t>
            </a:r>
          </a:p>
          <a:p>
            <a:pPr lvl="1"/>
            <a:r>
              <a:rPr lang="en-US" dirty="0" smtClean="0"/>
              <a:t>7 </a:t>
            </a:r>
            <a:r>
              <a:rPr lang="en-US" dirty="0" err="1" smtClean="0"/>
              <a:t>minutos</a:t>
            </a:r>
            <a:r>
              <a:rPr lang="en-US" dirty="0" smtClean="0"/>
              <a:t> – GV</a:t>
            </a:r>
          </a:p>
          <a:p>
            <a:pPr lvl="1"/>
            <a:r>
              <a:rPr lang="en-US" dirty="0" smtClean="0"/>
              <a:t>7 </a:t>
            </a:r>
            <a:r>
              <a:rPr lang="en-US" dirty="0" err="1" smtClean="0"/>
              <a:t>minutos</a:t>
            </a:r>
            <a:r>
              <a:rPr lang="en-US" dirty="0" smtClean="0"/>
              <a:t> – GO</a:t>
            </a:r>
          </a:p>
          <a:p>
            <a:pPr lvl="1"/>
            <a:r>
              <a:rPr lang="en-US" dirty="0" smtClean="0"/>
              <a:t>7 </a:t>
            </a:r>
            <a:r>
              <a:rPr lang="en-US" dirty="0" err="1" smtClean="0"/>
              <a:t>minutos</a:t>
            </a:r>
            <a:r>
              <a:rPr lang="en-US" dirty="0" smtClean="0"/>
              <a:t> – GO+GV</a:t>
            </a:r>
          </a:p>
          <a:p>
            <a:endParaRPr lang="en-US" dirty="0" smtClean="0"/>
          </a:p>
        </p:txBody>
      </p:sp>
      <p:pic>
        <p:nvPicPr>
          <p:cNvPr id="6" name="Picture 5" descr="fot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6062" y="1556792"/>
            <a:ext cx="3907901" cy="2833974"/>
          </a:xfrm>
          <a:prstGeom prst="rect">
            <a:avLst/>
          </a:prstGeom>
        </p:spPr>
      </p:pic>
      <p:pic>
        <p:nvPicPr>
          <p:cNvPr id="7" name="Picture 6" descr="foto2.png"/>
          <p:cNvPicPr>
            <a:picLocks noChangeAspect="1"/>
          </p:cNvPicPr>
          <p:nvPr/>
        </p:nvPicPr>
        <p:blipFill>
          <a:blip r:embed="rId3" cstate="print"/>
          <a:srcRect l="5259"/>
          <a:stretch>
            <a:fillRect/>
          </a:stretch>
        </p:blipFill>
        <p:spPr>
          <a:xfrm>
            <a:off x="2411760" y="1564486"/>
            <a:ext cx="3701382" cy="2833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INTRUÇÕES PARA PRÁTICA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17728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GO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7728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GV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056E-8 L 0.12396 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307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GV/GO </a:t>
            </a:r>
            <a:r>
              <a:rPr lang="pt-BR" dirty="0" smtClean="0">
                <a:latin typeface="Arial"/>
                <a:cs typeface="Arial"/>
              </a:rPr>
              <a:t>→ </a:t>
            </a:r>
            <a:r>
              <a:rPr lang="pt-BR" dirty="0" smtClean="0"/>
              <a:t>técnica que ajuda os participantes aprenderem a participar de discussões e a ouvir os outros elementos do grupo.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Utilizado para:</a:t>
            </a:r>
          </a:p>
          <a:p>
            <a:pPr lvl="1" algn="just"/>
            <a:r>
              <a:rPr lang="pt-BR" dirty="0" smtClean="0"/>
              <a:t>treinar indivíduos a trabalhar em grupo; </a:t>
            </a:r>
          </a:p>
          <a:p>
            <a:pPr lvl="1" algn="just"/>
            <a:r>
              <a:rPr lang="pt-BR" dirty="0" smtClean="0"/>
              <a:t>identificar e questionar a participação dos membros de um grupo; </a:t>
            </a:r>
          </a:p>
          <a:p>
            <a:pPr lvl="1" algn="just"/>
            <a:r>
              <a:rPr lang="pt-BR" dirty="0" smtClean="0"/>
              <a:t>forçar a participação dos integrantes;</a:t>
            </a:r>
          </a:p>
          <a:p>
            <a:pPr lvl="1" algn="just"/>
            <a:r>
              <a:rPr lang="pt-BR" dirty="0" smtClean="0"/>
              <a:t>discutir temas relevantes (síntese)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Requer conhecimento prévio do tema a ser discutido</a:t>
            </a:r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de apoio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É justo avaliar o pesquisador por estes índices?</a:t>
            </a:r>
          </a:p>
          <a:p>
            <a:r>
              <a:rPr lang="pt-BR" dirty="0" smtClean="0"/>
              <a:t>Índice H, e auto-citação?</a:t>
            </a:r>
          </a:p>
          <a:p>
            <a:r>
              <a:rPr lang="pt-BR" dirty="0" smtClean="0"/>
              <a:t>Há diferenças entre áreas? Tipos de pesquisa?</a:t>
            </a:r>
          </a:p>
          <a:p>
            <a:r>
              <a:rPr lang="pt-BR" dirty="0" smtClean="0"/>
              <a:t>Números x Qualidade x Ciência </a:t>
            </a:r>
          </a:p>
          <a:p>
            <a:r>
              <a:rPr lang="pt-BR" dirty="0" smtClean="0"/>
              <a:t>Financiar os mais produtivos?? </a:t>
            </a:r>
          </a:p>
          <a:p>
            <a:r>
              <a:rPr lang="pt-BR" dirty="0" smtClean="0"/>
              <a:t>Einstein não teria índice H elevado, então seria um pesquisador de baixo impacto !?!?</a:t>
            </a:r>
          </a:p>
          <a:p>
            <a:r>
              <a:rPr lang="pt-BR" dirty="0" smtClean="0"/>
              <a:t>Devemos continuar com métricas de produtividade ? Se não, como avaliar pesquisador e decidir sobre financiamentos??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7818" y="2151728"/>
            <a:ext cx="57683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Conclusões</a:t>
            </a: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Finais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hlinkClick r:id="rId2"/>
              </a:rPr>
              <a:t>www.scopus.com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LANE, J. </a:t>
            </a:r>
            <a:r>
              <a:rPr lang="en-US" dirty="0" smtClean="0"/>
              <a:t>Let’s make science metrics more scientific. </a:t>
            </a:r>
            <a:r>
              <a:rPr lang="en-US" b="1" dirty="0" smtClean="0"/>
              <a:t>Nature</a:t>
            </a:r>
            <a:r>
              <a:rPr lang="en-US" dirty="0" smtClean="0"/>
              <a:t>, Vol. 464, 2010.</a:t>
            </a:r>
          </a:p>
          <a:p>
            <a:endParaRPr lang="en-US" dirty="0" smtClean="0"/>
          </a:p>
          <a:p>
            <a:r>
              <a:rPr lang="pt-BR" dirty="0" smtClean="0"/>
              <a:t>ANASTASIOU, L. G. C.;  ALVES, L. P. Estratégias de Ensinagem. In: ANASTASIOU, L. G. C. </a:t>
            </a:r>
            <a:r>
              <a:rPr lang="pt-BR" i="1" dirty="0" smtClean="0"/>
              <a:t>Processos de ensinagem na universidade</a:t>
            </a:r>
            <a:r>
              <a:rPr lang="pt-BR" dirty="0" smtClean="0"/>
              <a:t>. Joinville: Univille, 2007. p. 75-106.</a:t>
            </a:r>
          </a:p>
          <a:p>
            <a:endParaRPr lang="pt-BR" dirty="0" smtClean="0"/>
          </a:p>
          <a:p>
            <a:r>
              <a:rPr lang="en-US" dirty="0" smtClean="0"/>
              <a:t>MINICUCCI,  A.  </a:t>
            </a:r>
            <a:r>
              <a:rPr lang="en-US" dirty="0" err="1" smtClean="0"/>
              <a:t>Técnicas</a:t>
            </a:r>
            <a:r>
              <a:rPr lang="en-US" dirty="0" smtClean="0"/>
              <a:t> do </a:t>
            </a:r>
            <a:r>
              <a:rPr lang="en-US" dirty="0" err="1" smtClean="0"/>
              <a:t>trabalho</a:t>
            </a:r>
            <a:r>
              <a:rPr lang="en-US" dirty="0" smtClean="0"/>
              <a:t> de </a:t>
            </a:r>
            <a:r>
              <a:rPr lang="en-US" dirty="0" err="1" smtClean="0"/>
              <a:t>grupo</a:t>
            </a:r>
            <a:r>
              <a:rPr lang="en-US" dirty="0" smtClean="0"/>
              <a:t>. 3. ed. São Paulo: Atlas, 2001. 314 p.</a:t>
            </a:r>
            <a:endParaRPr lang="pt-B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TÉCNICA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Grupo de10-20 pessoas é dividido em dois subgrupos: VERBALIZAÇÃO e OBSERVAÇÃO</a:t>
            </a:r>
          </a:p>
          <a:p>
            <a:endParaRPr lang="pt-BR" dirty="0" smtClean="0"/>
          </a:p>
          <a:p>
            <a:r>
              <a:rPr lang="pt-BR" dirty="0" smtClean="0"/>
              <a:t> Três fases: </a:t>
            </a:r>
          </a:p>
          <a:p>
            <a:endParaRPr lang="pt-BR" dirty="0" smtClean="0"/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u="sng" dirty="0" smtClean="0"/>
              <a:t>1</a:t>
            </a:r>
            <a:r>
              <a:rPr lang="en-US" u="sng" dirty="0" smtClean="0">
                <a:latin typeface="Arial"/>
                <a:cs typeface="Arial"/>
              </a:rPr>
              <a:t>ª</a:t>
            </a:r>
            <a:r>
              <a:rPr lang="en-US" u="sng" dirty="0" smtClean="0"/>
              <a:t> fase</a:t>
            </a:r>
          </a:p>
          <a:p>
            <a:pPr lvl="0">
              <a:buNone/>
            </a:pPr>
            <a:r>
              <a:rPr lang="en-US" dirty="0" smtClean="0"/>
              <a:t> </a:t>
            </a:r>
            <a:r>
              <a:rPr lang="en-US" sz="1400" dirty="0" smtClean="0">
                <a:latin typeface="Arial"/>
                <a:cs typeface="Arial"/>
              </a:rPr>
              <a:t>►</a:t>
            </a:r>
            <a:r>
              <a:rPr lang="en-US" sz="1400" dirty="0" smtClean="0">
                <a:cs typeface="Arial"/>
              </a:rPr>
              <a:t>  </a:t>
            </a:r>
            <a:r>
              <a:rPr lang="en-US" dirty="0" smtClean="0">
                <a:cs typeface="Arial"/>
              </a:rPr>
              <a:t>S</a:t>
            </a:r>
            <a:r>
              <a:rPr lang="pt-BR" dirty="0" smtClean="0"/>
              <a:t>ubgrupo de </a:t>
            </a:r>
            <a:r>
              <a:rPr lang="pt-BR" b="1" dirty="0" smtClean="0"/>
              <a:t>verbalização</a:t>
            </a:r>
            <a:r>
              <a:rPr lang="pt-BR" dirty="0" smtClean="0"/>
              <a:t> – discutir o tema proposto; </a:t>
            </a:r>
          </a:p>
          <a:p>
            <a:pPr lvl="0">
              <a:buNone/>
            </a:pPr>
            <a:r>
              <a:rPr lang="en-US" sz="1400" dirty="0" smtClean="0">
                <a:cs typeface="Arial"/>
              </a:rPr>
              <a:t>  ►</a:t>
            </a:r>
            <a:r>
              <a:rPr lang="en-US" dirty="0" smtClean="0">
                <a:cs typeface="Arial"/>
              </a:rPr>
              <a:t> </a:t>
            </a:r>
            <a:r>
              <a:rPr lang="pt-BR" dirty="0" smtClean="0"/>
              <a:t>Subgrupo de </a:t>
            </a:r>
            <a:r>
              <a:rPr lang="pt-BR" b="1" dirty="0" smtClean="0"/>
              <a:t>observação</a:t>
            </a:r>
            <a:r>
              <a:rPr lang="pt-BR" dirty="0" smtClean="0"/>
              <a:t> - observar o  processo de discussão</a:t>
            </a:r>
            <a:endParaRPr lang="en-US" dirty="0"/>
          </a:p>
        </p:txBody>
      </p:sp>
      <p:sp>
        <p:nvSpPr>
          <p:cNvPr id="4" name="Seta para a direita 3"/>
          <p:cNvSpPr/>
          <p:nvPr/>
        </p:nvSpPr>
        <p:spPr>
          <a:xfrm>
            <a:off x="857224" y="371475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</a:t>
            </a:r>
            <a:r>
              <a:rPr lang="en-US" u="sng" dirty="0" smtClean="0"/>
              <a:t>2</a:t>
            </a:r>
            <a:r>
              <a:rPr lang="en-US" u="sng" dirty="0" smtClean="0">
                <a:latin typeface="Arial"/>
                <a:cs typeface="Arial"/>
              </a:rPr>
              <a:t>ª</a:t>
            </a:r>
            <a:r>
              <a:rPr lang="en-US" u="sng" dirty="0" smtClean="0"/>
              <a:t> fase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sz="1400" dirty="0" smtClean="0">
                <a:latin typeface="Arial"/>
                <a:cs typeface="Arial"/>
              </a:rPr>
              <a:t>► </a:t>
            </a:r>
            <a:r>
              <a:rPr lang="pt-BR" dirty="0" smtClean="0"/>
              <a:t>Inversão de posição: GV </a:t>
            </a:r>
            <a:r>
              <a:rPr lang="pt-BR" dirty="0" smtClean="0">
                <a:latin typeface="Arial"/>
                <a:cs typeface="Arial"/>
              </a:rPr>
              <a:t>↔</a:t>
            </a:r>
            <a:r>
              <a:rPr lang="pt-BR" dirty="0" smtClean="0">
                <a:cs typeface="Arial"/>
              </a:rPr>
              <a:t> GO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u="sng" dirty="0" smtClean="0"/>
              <a:t>3</a:t>
            </a:r>
            <a:r>
              <a:rPr lang="en-US" u="sng" dirty="0" smtClean="0">
                <a:latin typeface="Arial"/>
                <a:cs typeface="Arial"/>
              </a:rPr>
              <a:t>ª</a:t>
            </a:r>
            <a:r>
              <a:rPr lang="en-US" u="sng" dirty="0" smtClean="0"/>
              <a:t> fase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sz="1400" dirty="0" smtClean="0">
                <a:latin typeface="Arial"/>
                <a:cs typeface="Arial"/>
              </a:rPr>
              <a:t>► </a:t>
            </a:r>
            <a:r>
              <a:rPr lang="pt-BR" dirty="0" smtClean="0"/>
              <a:t>Os grupos reúnem e trocam opiniões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eta para a direita 3"/>
          <p:cNvSpPr/>
          <p:nvPr/>
        </p:nvSpPr>
        <p:spPr>
          <a:xfrm>
            <a:off x="571472" y="142873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ta para a direita 4"/>
          <p:cNvSpPr/>
          <p:nvPr/>
        </p:nvSpPr>
        <p:spPr>
          <a:xfrm>
            <a:off x="571472" y="328612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341442"/>
            <a:ext cx="2714644" cy="201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TÉCNICA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</a:t>
            </a:r>
            <a:r>
              <a:rPr lang="pt-BR" dirty="0" smtClean="0"/>
              <a:t>ções de pensamento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29600" cy="4937760"/>
          </a:xfrm>
        </p:spPr>
        <p:txBody>
          <a:bodyPr/>
          <a:lstStyle/>
          <a:p>
            <a:r>
              <a:rPr lang="pt-BR" dirty="0" smtClean="0"/>
              <a:t>Análise</a:t>
            </a:r>
          </a:p>
          <a:p>
            <a:r>
              <a:rPr lang="pt-BR" dirty="0" smtClean="0"/>
              <a:t>Observação</a:t>
            </a:r>
          </a:p>
          <a:p>
            <a:r>
              <a:rPr lang="pt-BR" dirty="0" smtClean="0"/>
              <a:t>Obtenção e Organização de dados</a:t>
            </a:r>
          </a:p>
          <a:p>
            <a:r>
              <a:rPr lang="pt-BR" dirty="0" smtClean="0"/>
              <a:t>Comparação</a:t>
            </a:r>
          </a:p>
          <a:p>
            <a:r>
              <a:rPr lang="pt-BR" dirty="0" smtClean="0"/>
              <a:t>Resumo</a:t>
            </a:r>
          </a:p>
          <a:p>
            <a:r>
              <a:rPr lang="pt-BR" dirty="0" smtClean="0"/>
              <a:t>Interpretação</a:t>
            </a:r>
          </a:p>
          <a:p>
            <a:r>
              <a:rPr lang="pt-BR" dirty="0" smtClean="0"/>
              <a:t>Crítica</a:t>
            </a:r>
          </a:p>
          <a:p>
            <a:r>
              <a:rPr lang="pt-BR" dirty="0" smtClean="0"/>
              <a:t>Levantamento de hipóteses</a:t>
            </a:r>
          </a:p>
          <a:p>
            <a:endParaRPr lang="pt-BR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pt-BR" dirty="0" smtClean="0"/>
              <a:t>Diferenças ???</a:t>
            </a:r>
            <a:endParaRPr lang="en-US" dirty="0"/>
          </a:p>
        </p:txBody>
      </p:sp>
      <p:pic>
        <p:nvPicPr>
          <p:cNvPr id="6" name="Picture 5" descr="deba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5432" y="1571612"/>
            <a:ext cx="4653136" cy="4006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5916" y="571501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Debate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6000" dirty="0" smtClean="0">
                <a:latin typeface="Times New Roman" pitchFamily="18" charset="0"/>
                <a:cs typeface="Times New Roman" pitchFamily="18" charset="0"/>
              </a:rPr>
              <a:t>(GV/GO)</a:t>
            </a:r>
            <a:endParaRPr lang="en-US" sz="6000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"Métrica de produção científica no meio acadêmico"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5048"/>
            <a:ext cx="9144000" cy="451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Bibliometria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/>
          <a:lstStyle/>
          <a:p>
            <a:pPr algn="ctr"/>
            <a:r>
              <a:rPr lang="pt-BR" dirty="0" smtClean="0"/>
              <a:t>Publicações - Número de artigos</a:t>
            </a:r>
          </a:p>
          <a:p>
            <a:pPr algn="ctr"/>
            <a:r>
              <a:rPr lang="pt-BR" dirty="0" smtClean="0"/>
              <a:t>Índice H</a:t>
            </a:r>
          </a:p>
          <a:p>
            <a:pPr algn="ctr"/>
            <a:r>
              <a:rPr lang="pt-BR" dirty="0" smtClean="0"/>
              <a:t>Fator de Impacto</a:t>
            </a:r>
          </a:p>
          <a:p>
            <a:pPr algn="ctr"/>
            <a:r>
              <a:rPr lang="pt-BR" dirty="0" smtClean="0"/>
              <a:t>Produtividade ???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943708" y="3140968"/>
          <a:ext cx="52565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 de Impacto – Experiência mundial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1388"/>
          <a:stretch>
            <a:fillRect/>
          </a:stretch>
        </p:blipFill>
        <p:spPr bwMode="auto">
          <a:xfrm>
            <a:off x="1" y="1274341"/>
            <a:ext cx="8964487" cy="20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6743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1015</TotalTime>
  <Words>574</Words>
  <Application>Microsoft Office PowerPoint</Application>
  <PresentationFormat>On-screen Show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Origin</vt:lpstr>
      <vt:lpstr> Grupo de verbalização e de observação (GV/GO)</vt:lpstr>
      <vt:lpstr>INTRODUÇÃO</vt:lpstr>
      <vt:lpstr>TÉCNICA</vt:lpstr>
      <vt:lpstr>TÉCNICA</vt:lpstr>
      <vt:lpstr>Operações de pensamento</vt:lpstr>
      <vt:lpstr>Diferenças ???</vt:lpstr>
      <vt:lpstr>(GV/GO)</vt:lpstr>
      <vt:lpstr>Bibliometria</vt:lpstr>
      <vt:lpstr>Fator de Impacto – Experiência mundial</vt:lpstr>
      <vt:lpstr>Fator de Impacto – Experiência mundial</vt:lpstr>
      <vt:lpstr>ÍNDICE H</vt:lpstr>
      <vt:lpstr>BENEFÍCIOS DO ÍNDICE H</vt:lpstr>
      <vt:lpstr>Slide 13</vt:lpstr>
      <vt:lpstr>Slide 14</vt:lpstr>
      <vt:lpstr>Slide 15</vt:lpstr>
      <vt:lpstr>Slide 16</vt:lpstr>
      <vt:lpstr>Slide 17</vt:lpstr>
      <vt:lpstr>Slide 18</vt:lpstr>
      <vt:lpstr>INTRUÇÕES PARA PRÁTICA</vt:lpstr>
      <vt:lpstr>Questões de apoio</vt:lpstr>
      <vt:lpstr>Slide 21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verbalização e de observação (GV/GO)</dc:title>
  <dc:creator>sony</dc:creator>
  <cp:lastModifiedBy>Fernando</cp:lastModifiedBy>
  <cp:revision>79</cp:revision>
  <dcterms:created xsi:type="dcterms:W3CDTF">2011-05-29T19:28:42Z</dcterms:created>
  <dcterms:modified xsi:type="dcterms:W3CDTF">2011-06-22T17:04:17Z</dcterms:modified>
</cp:coreProperties>
</file>