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176F9B0B-B427-4BAB-987B-7B5E5EFFFF42}" type="datetimeFigureOut">
              <a:rPr lang="pt-BR" smtClean="0"/>
              <a:t>29/08/2011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B9C98EF-A51D-4C37-B424-1EBFEB7D26A1}"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76F9B0B-B427-4BAB-987B-7B5E5EFFFF42}" type="datetimeFigureOut">
              <a:rPr lang="pt-BR" smtClean="0"/>
              <a:t>29/08/2011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B9C98EF-A51D-4C37-B424-1EBFEB7D26A1}"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76F9B0B-B427-4BAB-987B-7B5E5EFFFF42}" type="datetimeFigureOut">
              <a:rPr lang="pt-BR" smtClean="0"/>
              <a:t>29/08/2011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B9C98EF-A51D-4C37-B424-1EBFEB7D26A1}"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76F9B0B-B427-4BAB-987B-7B5E5EFFFF42}" type="datetimeFigureOut">
              <a:rPr lang="pt-BR" smtClean="0"/>
              <a:t>29/08/2011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B9C98EF-A51D-4C37-B424-1EBFEB7D26A1}"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176F9B0B-B427-4BAB-987B-7B5E5EFFFF42}" type="datetimeFigureOut">
              <a:rPr lang="pt-BR" smtClean="0"/>
              <a:t>29/08/2011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B9C98EF-A51D-4C37-B424-1EBFEB7D26A1}"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176F9B0B-B427-4BAB-987B-7B5E5EFFFF42}" type="datetimeFigureOut">
              <a:rPr lang="pt-BR" smtClean="0"/>
              <a:t>29/08/2011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B9C98EF-A51D-4C37-B424-1EBFEB7D26A1}"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76F9B0B-B427-4BAB-987B-7B5E5EFFFF42}" type="datetimeFigureOut">
              <a:rPr lang="pt-BR" smtClean="0"/>
              <a:t>29/08/2011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0B9C98EF-A51D-4C37-B424-1EBFEB7D26A1}"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176F9B0B-B427-4BAB-987B-7B5E5EFFFF42}" type="datetimeFigureOut">
              <a:rPr lang="pt-BR" smtClean="0"/>
              <a:t>29/08/2011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0B9C98EF-A51D-4C37-B424-1EBFEB7D26A1}"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76F9B0B-B427-4BAB-987B-7B5E5EFFFF42}" type="datetimeFigureOut">
              <a:rPr lang="pt-BR" smtClean="0"/>
              <a:t>29/08/2011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0B9C98EF-A51D-4C37-B424-1EBFEB7D26A1}"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176F9B0B-B427-4BAB-987B-7B5E5EFFFF42}" type="datetimeFigureOut">
              <a:rPr lang="pt-BR" smtClean="0"/>
              <a:t>29/08/2011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B9C98EF-A51D-4C37-B424-1EBFEB7D26A1}"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176F9B0B-B427-4BAB-987B-7B5E5EFFFF42}" type="datetimeFigureOut">
              <a:rPr lang="pt-BR" smtClean="0"/>
              <a:t>29/08/2011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B9C98EF-A51D-4C37-B424-1EBFEB7D26A1}"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F9B0B-B427-4BAB-987B-7B5E5EFFFF42}" type="datetimeFigureOut">
              <a:rPr lang="pt-BR" smtClean="0"/>
              <a:t>29/08/2011</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9C98EF-A51D-4C37-B424-1EBFEB7D26A1}"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Análise da Historiografia Musical Brasileira</a:t>
            </a:r>
            <a:endParaRPr lang="pt-BR" dirty="0"/>
          </a:p>
        </p:txBody>
      </p:sp>
      <p:sp>
        <p:nvSpPr>
          <p:cNvPr id="3" name="Subtítulo 2"/>
          <p:cNvSpPr>
            <a:spLocks noGrp="1"/>
          </p:cNvSpPr>
          <p:nvPr>
            <p:ph type="subTitle" idx="1"/>
          </p:nvPr>
        </p:nvSpPr>
        <p:spPr/>
        <p:txBody>
          <a:bodyPr/>
          <a:lstStyle/>
          <a:p>
            <a:r>
              <a:rPr lang="pt-BR" dirty="0" smtClean="0"/>
              <a:t>A historiografia colonial: viajantes, missionários e cronistas</a:t>
            </a:r>
            <a:endParaRPr lang="pt-BR" dirty="0" smtClean="0"/>
          </a:p>
          <a:p>
            <a:r>
              <a:rPr lang="pt-BR" dirty="0" smtClean="0"/>
              <a:t>Aula </a:t>
            </a:r>
            <a:r>
              <a:rPr lang="pt-BR" dirty="0"/>
              <a:t>2</a:t>
            </a:r>
            <a:endParaRPr lang="pt-BR" dirty="0"/>
          </a:p>
        </p:txBody>
      </p:sp>
    </p:spTree>
    <p:extLst>
      <p:ext uri="{BB962C8B-B14F-4D97-AF65-F5344CB8AC3E}">
        <p14:creationId xmlns="" xmlns:p14="http://schemas.microsoft.com/office/powerpoint/2010/main" val="3650518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fontScale="92500" lnSpcReduction="20000"/>
          </a:bodyPr>
          <a:lstStyle/>
          <a:p>
            <a:pPr algn="just">
              <a:buNone/>
            </a:pPr>
            <a:r>
              <a:rPr lang="pt-BR" i="1" dirty="0"/>
              <a:t>O Novo Mundo tornou-se um receptáculo de vários elementos do imaginário medieval [...]. Isto resultava da sensibilidade medieval, ainda presente no século XVI, segundo a qual se via aquilo que ouvira. Mais presos ao imaginário que traziam dentro de si do que às imagens que tinham diante dos olhos, os primeiros navegadores e colonizadores, de forma geral, não descobriam coisas novas, apenas identificavam no Novo Mundo coisas anteriormente conhecidas</a:t>
            </a:r>
            <a:r>
              <a:rPr lang="pt-BR" dirty="0"/>
              <a:t> (FRANCO JUNIOR, 1998, p. 218).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A viagem como laboratório</a:t>
            </a:r>
            <a:endParaRPr lang="pt-BR" dirty="0"/>
          </a:p>
        </p:txBody>
      </p:sp>
      <p:sp>
        <p:nvSpPr>
          <p:cNvPr id="3" name="Espaço Reservado para Conteúdo 2"/>
          <p:cNvSpPr>
            <a:spLocks noGrp="1"/>
          </p:cNvSpPr>
          <p:nvPr>
            <p:ph idx="1"/>
          </p:nvPr>
        </p:nvSpPr>
        <p:spPr/>
        <p:txBody>
          <a:bodyPr>
            <a:normAutofit fontScale="77500" lnSpcReduction="20000"/>
          </a:bodyPr>
          <a:lstStyle/>
          <a:p>
            <a:pPr algn="just"/>
            <a:r>
              <a:rPr lang="pt-BR" dirty="0" smtClean="0"/>
              <a:t>Uma </a:t>
            </a:r>
            <a:r>
              <a:rPr lang="pt-BR" dirty="0"/>
              <a:t>oportunidade de observação </a:t>
            </a:r>
            <a:r>
              <a:rPr lang="pt-BR" i="1" dirty="0"/>
              <a:t>in </a:t>
            </a:r>
            <a:r>
              <a:rPr lang="pt-BR" i="1" dirty="0" err="1"/>
              <a:t>locus</a:t>
            </a:r>
            <a:r>
              <a:rPr lang="pt-BR" dirty="0"/>
              <a:t> dos padrões do conhecimento estabelecidos e que regem as sociedades (TORRÃO FILHO, 2010, p.72). </a:t>
            </a:r>
            <a:endParaRPr lang="pt-BR" dirty="0" smtClean="0"/>
          </a:p>
          <a:p>
            <a:pPr algn="just"/>
            <a:r>
              <a:rPr lang="pt-BR" dirty="0" smtClean="0"/>
              <a:t>As </a:t>
            </a:r>
            <a:r>
              <a:rPr lang="pt-BR" dirty="0"/>
              <a:t>viagens expõem também a própria consciência que coloniza, pela retroação de novas metáforas da vida</a:t>
            </a:r>
            <a:r>
              <a:rPr lang="pt-BR" dirty="0" smtClean="0"/>
              <a:t>:</a:t>
            </a:r>
            <a:endParaRPr lang="pt-BR" dirty="0"/>
          </a:p>
          <a:p>
            <a:pPr algn="just"/>
            <a:r>
              <a:rPr lang="pt-BR" dirty="0" smtClean="0"/>
              <a:t>Opera </a:t>
            </a:r>
            <a:r>
              <a:rPr lang="pt-BR" dirty="0"/>
              <a:t>uma função de impacto que redimensiona os padrões evolutivos da sociedade </a:t>
            </a:r>
            <a:r>
              <a:rPr lang="pt-BR" dirty="0" err="1"/>
              <a:t>europeia</a:t>
            </a:r>
            <a:r>
              <a:rPr lang="pt-BR" dirty="0"/>
              <a:t>. </a:t>
            </a:r>
            <a:endParaRPr lang="pt-BR" dirty="0" smtClean="0"/>
          </a:p>
          <a:p>
            <a:pPr lvl="1" algn="just"/>
            <a:r>
              <a:rPr lang="pt-BR" dirty="0" smtClean="0"/>
              <a:t>Isso </a:t>
            </a:r>
            <a:r>
              <a:rPr lang="pt-BR" dirty="0"/>
              <a:t>porque se acreditava que os ciclos da evolução social seriam sempre os mesmos, independente da região ou raça. Logo, observar os padrões de civilização das regiões marginais era um verdadeiro laboratório experimental para projetar, inclusive, a crítica da sociedade moderna </a:t>
            </a:r>
            <a:r>
              <a:rPr lang="pt-BR" dirty="0" err="1"/>
              <a:t>europeia</a:t>
            </a:r>
            <a:r>
              <a:rPr lang="pt-BR" dirty="0"/>
              <a:t> ou o seu elogio, como o fez </a:t>
            </a:r>
            <a:r>
              <a:rPr lang="pt-BR" dirty="0" err="1"/>
              <a:t>Guillaume</a:t>
            </a:r>
            <a:r>
              <a:rPr lang="pt-BR" dirty="0"/>
              <a:t> </a:t>
            </a:r>
            <a:r>
              <a:rPr lang="pt-BR" dirty="0" err="1"/>
              <a:t>Raynal</a:t>
            </a:r>
            <a:r>
              <a:rPr lang="pt-BR" dirty="0"/>
              <a:t> (1713-1798).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Capacidade de absorção das sociedades nativas</a:t>
            </a:r>
            <a:endParaRPr lang="pt-BR" dirty="0"/>
          </a:p>
        </p:txBody>
      </p:sp>
      <p:sp>
        <p:nvSpPr>
          <p:cNvPr id="3" name="Espaço Reservado para Conteúdo 2"/>
          <p:cNvSpPr>
            <a:spLocks noGrp="1"/>
          </p:cNvSpPr>
          <p:nvPr>
            <p:ph idx="1"/>
          </p:nvPr>
        </p:nvSpPr>
        <p:spPr/>
        <p:txBody>
          <a:bodyPr>
            <a:normAutofit fontScale="70000" lnSpcReduction="20000"/>
          </a:bodyPr>
          <a:lstStyle/>
          <a:p>
            <a:r>
              <a:rPr lang="pt-BR" dirty="0" smtClean="0"/>
              <a:t>Independente da postura crítica-filosófica, a percepção do Novo Mundo pode igualmente medir a capacidade de assimilação dos padrões de mercado, ou seja, o desenvolvimento da condição capitalista.</a:t>
            </a:r>
          </a:p>
          <a:p>
            <a:pPr lvl="1"/>
            <a:r>
              <a:rPr lang="pt-BR" dirty="0" smtClean="0"/>
              <a:t>A consolidação do capitalismo introduziu uma nova forma de comunicação através da informação, que diluiu as formas narrativas épicas plasmadas no miraculoso e no extraordinário. </a:t>
            </a:r>
          </a:p>
          <a:p>
            <a:pPr lvl="1"/>
            <a:r>
              <a:rPr lang="pt-BR" dirty="0" smtClean="0"/>
              <a:t>O livro de viagem oitocentista é a realização de um indivíduo solitário, que reforça no seu relato a auto-reflexão psicológica, num movimento sem fim do sujeito à procura de uma verdade sobre si, que rompe com as formas épicas de narração. </a:t>
            </a:r>
          </a:p>
          <a:p>
            <a:pPr lvl="1"/>
            <a:r>
              <a:rPr lang="pt-BR" dirty="0" smtClean="0"/>
              <a:t>A difusão do livro e da imprensa transformou o ato de leitura num prazer único e pessoal, reafirmando na dimensão do sujeito um movimento infindável de </a:t>
            </a:r>
            <a:r>
              <a:rPr lang="pt-BR" dirty="0" err="1" smtClean="0"/>
              <a:t>autodescoberta</a:t>
            </a:r>
            <a:r>
              <a:rPr lang="pt-BR" dirty="0" smtClean="0"/>
              <a:t> e de afirmação da individualidade. </a:t>
            </a:r>
          </a:p>
          <a:p>
            <a:pPr lvl="2"/>
            <a:r>
              <a:rPr lang="pt-BR" dirty="0" smtClean="0"/>
              <a:t>E se firmava, então, um pacto entre narrador e leitor na incomensurável busca de fruição na sacralização da existência (GONÇALVES, 2005, Internet).</a:t>
            </a:r>
          </a:p>
          <a:p>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Relatos de música do Brasil</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r>
              <a:rPr lang="pt-BR" dirty="0"/>
              <a:t>Em épocas remotas, destacam-se, em referências sobre a música, os textos </a:t>
            </a:r>
            <a:r>
              <a:rPr lang="pt-BR" dirty="0" smtClean="0"/>
              <a:t>de:</a:t>
            </a:r>
          </a:p>
          <a:p>
            <a:pPr lvl="1" algn="just"/>
            <a:r>
              <a:rPr lang="pt-BR" dirty="0" smtClean="0"/>
              <a:t>Hans </a:t>
            </a:r>
            <a:r>
              <a:rPr lang="pt-BR" dirty="0" err="1"/>
              <a:t>Staden</a:t>
            </a:r>
            <a:r>
              <a:rPr lang="pt-BR" dirty="0"/>
              <a:t> (</a:t>
            </a:r>
            <a:r>
              <a:rPr lang="pt-BR" i="1" dirty="0" err="1"/>
              <a:t>Warhaftige</a:t>
            </a:r>
            <a:r>
              <a:rPr lang="pt-BR" i="1" dirty="0"/>
              <a:t> Historia </a:t>
            </a:r>
            <a:r>
              <a:rPr lang="pt-BR" i="1" dirty="0" err="1"/>
              <a:t>und</a:t>
            </a:r>
            <a:r>
              <a:rPr lang="pt-BR" i="1" dirty="0"/>
              <a:t> </a:t>
            </a:r>
            <a:r>
              <a:rPr lang="pt-BR" dirty="0" err="1"/>
              <a:t>Beschreibung</a:t>
            </a:r>
            <a:r>
              <a:rPr lang="pt-BR" dirty="0"/>
              <a:t>, 1557); </a:t>
            </a:r>
          </a:p>
          <a:p>
            <a:pPr lvl="1" algn="just"/>
            <a:r>
              <a:rPr lang="pt-BR" dirty="0" smtClean="0"/>
              <a:t>André </a:t>
            </a:r>
            <a:r>
              <a:rPr lang="pt-BR" dirty="0" err="1"/>
              <a:t>Thévet</a:t>
            </a:r>
            <a:r>
              <a:rPr lang="pt-BR" dirty="0"/>
              <a:t> (</a:t>
            </a:r>
            <a:r>
              <a:rPr lang="pt-BR" i="1" dirty="0" err="1"/>
              <a:t>Les</a:t>
            </a:r>
            <a:r>
              <a:rPr lang="pt-BR" i="1" dirty="0"/>
              <a:t> </a:t>
            </a:r>
            <a:r>
              <a:rPr lang="pt-BR" i="1" dirty="0" err="1"/>
              <a:t>singularitez</a:t>
            </a:r>
            <a:r>
              <a:rPr lang="pt-BR" i="1" dirty="0"/>
              <a:t> de </a:t>
            </a:r>
            <a:r>
              <a:rPr lang="pt-BR" i="1" dirty="0" err="1"/>
              <a:t>la</a:t>
            </a:r>
            <a:r>
              <a:rPr lang="pt-BR" i="1" dirty="0"/>
              <a:t> France </a:t>
            </a:r>
            <a:r>
              <a:rPr lang="pt-BR" i="1" dirty="0" err="1"/>
              <a:t>Antarctique</a:t>
            </a:r>
            <a:r>
              <a:rPr lang="pt-BR" i="1" dirty="0"/>
              <a:t>, </a:t>
            </a:r>
            <a:r>
              <a:rPr lang="pt-BR" dirty="0"/>
              <a:t>1557); </a:t>
            </a:r>
            <a:endParaRPr lang="pt-BR" dirty="0" smtClean="0"/>
          </a:p>
          <a:p>
            <a:pPr lvl="1" algn="just"/>
            <a:r>
              <a:rPr lang="pt-BR" dirty="0" smtClean="0"/>
              <a:t>Jean </a:t>
            </a:r>
            <a:r>
              <a:rPr lang="pt-BR" dirty="0"/>
              <a:t>de </a:t>
            </a:r>
            <a:r>
              <a:rPr lang="pt-BR" dirty="0" err="1"/>
              <a:t>Lery</a:t>
            </a:r>
            <a:r>
              <a:rPr lang="pt-BR" dirty="0"/>
              <a:t> (</a:t>
            </a:r>
            <a:r>
              <a:rPr lang="pt-BR" i="1" dirty="0" err="1"/>
              <a:t>Histoire</a:t>
            </a:r>
            <a:r>
              <a:rPr lang="pt-BR" i="1" dirty="0"/>
              <a:t> d’</a:t>
            </a:r>
            <a:r>
              <a:rPr lang="pt-BR" i="1" dirty="0" err="1"/>
              <a:t>un</a:t>
            </a:r>
            <a:r>
              <a:rPr lang="pt-BR" i="1" dirty="0"/>
              <a:t> Voyage </a:t>
            </a:r>
            <a:r>
              <a:rPr lang="pt-BR" i="1" dirty="0" err="1"/>
              <a:t>fait</a:t>
            </a:r>
            <a:r>
              <a:rPr lang="pt-BR" i="1" dirty="0"/>
              <a:t> </a:t>
            </a:r>
            <a:r>
              <a:rPr lang="pt-BR" i="1" dirty="0" err="1"/>
              <a:t>en</a:t>
            </a:r>
            <a:r>
              <a:rPr lang="pt-BR" i="1" dirty="0"/>
              <a:t> </a:t>
            </a:r>
            <a:r>
              <a:rPr lang="pt-BR" i="1" dirty="0" err="1"/>
              <a:t>la</a:t>
            </a:r>
            <a:r>
              <a:rPr lang="pt-BR" i="1" dirty="0"/>
              <a:t> </a:t>
            </a:r>
            <a:r>
              <a:rPr lang="pt-BR" i="1" dirty="0" err="1"/>
              <a:t>terre</a:t>
            </a:r>
            <a:r>
              <a:rPr lang="pt-BR" i="1" dirty="0"/>
              <a:t> Du </a:t>
            </a:r>
            <a:r>
              <a:rPr lang="pt-BR" dirty="0" err="1"/>
              <a:t>Brésil</a:t>
            </a:r>
            <a:r>
              <a:rPr lang="pt-BR" dirty="0"/>
              <a:t>, 1578); </a:t>
            </a:r>
            <a:endParaRPr lang="pt-BR" dirty="0" smtClean="0"/>
          </a:p>
          <a:p>
            <a:pPr lvl="1" algn="just"/>
            <a:r>
              <a:rPr lang="pt-BR" dirty="0" err="1" smtClean="0"/>
              <a:t>Kaspar</a:t>
            </a:r>
            <a:r>
              <a:rPr lang="pt-BR" dirty="0" smtClean="0"/>
              <a:t> </a:t>
            </a:r>
            <a:r>
              <a:rPr lang="pt-BR" dirty="0"/>
              <a:t>Von </a:t>
            </a:r>
            <a:r>
              <a:rPr lang="pt-BR" dirty="0" err="1"/>
              <a:t>Bearle</a:t>
            </a:r>
            <a:r>
              <a:rPr lang="pt-BR" dirty="0"/>
              <a:t> (</a:t>
            </a:r>
            <a:r>
              <a:rPr lang="pt-BR" i="1" dirty="0" err="1"/>
              <a:t>Casparis</a:t>
            </a:r>
            <a:r>
              <a:rPr lang="pt-BR" i="1" dirty="0"/>
              <a:t> </a:t>
            </a:r>
            <a:r>
              <a:rPr lang="pt-BR" i="1" dirty="0" err="1"/>
              <a:t>Barlaei</a:t>
            </a:r>
            <a:r>
              <a:rPr lang="pt-BR" i="1" dirty="0"/>
              <a:t>, </a:t>
            </a:r>
            <a:r>
              <a:rPr lang="pt-BR" i="1" dirty="0" err="1"/>
              <a:t>Rerum</a:t>
            </a:r>
            <a:r>
              <a:rPr lang="pt-BR" i="1" dirty="0"/>
              <a:t> per </a:t>
            </a:r>
            <a:r>
              <a:rPr lang="pt-BR" i="1" dirty="0" err="1"/>
              <a:t>octenium</a:t>
            </a:r>
            <a:r>
              <a:rPr lang="pt-BR" i="1" dirty="0"/>
              <a:t> in </a:t>
            </a:r>
            <a:r>
              <a:rPr lang="pt-BR" i="1" dirty="0" err="1"/>
              <a:t>Brasilia</a:t>
            </a:r>
            <a:r>
              <a:rPr lang="pt-BR" dirty="0"/>
              <a:t>, 1647) </a:t>
            </a:r>
            <a:endParaRPr lang="pt-BR" dirty="0" smtClean="0"/>
          </a:p>
          <a:p>
            <a:pPr lvl="1" algn="just"/>
            <a:r>
              <a:rPr lang="pt-BR" dirty="0" smtClean="0"/>
              <a:t>Pierre </a:t>
            </a:r>
            <a:r>
              <a:rPr lang="pt-BR" dirty="0" err="1"/>
              <a:t>Moureau</a:t>
            </a:r>
            <a:r>
              <a:rPr lang="pt-BR" dirty="0"/>
              <a:t> (</a:t>
            </a:r>
            <a:r>
              <a:rPr lang="pt-BR" i="1" dirty="0" err="1"/>
              <a:t>Relation</a:t>
            </a:r>
            <a:r>
              <a:rPr lang="pt-BR" i="1" dirty="0"/>
              <a:t> Du Voyage de </a:t>
            </a:r>
            <a:r>
              <a:rPr lang="pt-BR" i="1" dirty="0" err="1"/>
              <a:t>Roulox</a:t>
            </a:r>
            <a:r>
              <a:rPr lang="pt-BR" i="1" dirty="0"/>
              <a:t> </a:t>
            </a:r>
            <a:r>
              <a:rPr lang="pt-BR" i="1" dirty="0" err="1"/>
              <a:t>Baro</a:t>
            </a:r>
            <a:r>
              <a:rPr lang="pt-BR" dirty="0"/>
              <a:t>, 1651). </a:t>
            </a:r>
          </a:p>
          <a:p>
            <a:endParaRPr lang="pt-B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interesse no silvícola</a:t>
            </a:r>
            <a:endParaRPr lang="pt-BR" dirty="0"/>
          </a:p>
        </p:txBody>
      </p:sp>
      <p:sp>
        <p:nvSpPr>
          <p:cNvPr id="3" name="Espaço Reservado para Conteúdo 2"/>
          <p:cNvSpPr>
            <a:spLocks noGrp="1"/>
          </p:cNvSpPr>
          <p:nvPr>
            <p:ph idx="1"/>
          </p:nvPr>
        </p:nvSpPr>
        <p:spPr/>
        <p:txBody>
          <a:bodyPr/>
          <a:lstStyle/>
          <a:p>
            <a:r>
              <a:rPr lang="pt-BR" dirty="0"/>
              <a:t>Basicamente, descrevem a música indígena. </a:t>
            </a:r>
            <a:endParaRPr lang="pt-BR" dirty="0" smtClean="0"/>
          </a:p>
          <a:p>
            <a:pPr lvl="1"/>
            <a:r>
              <a:rPr lang="pt-BR" dirty="0" smtClean="0"/>
              <a:t>Consubstanciam </a:t>
            </a:r>
            <a:r>
              <a:rPr lang="pt-BR" dirty="0"/>
              <a:t>o roteiro de subjetivação cujo relato é mais quanto à pertença do que sobre o vivido. </a:t>
            </a:r>
            <a:endParaRPr lang="pt-BR" dirty="0" smtClean="0"/>
          </a:p>
          <a:p>
            <a:r>
              <a:rPr lang="pt-BR" dirty="0" smtClean="0"/>
              <a:t>O </a:t>
            </a:r>
            <a:r>
              <a:rPr lang="pt-BR" dirty="0"/>
              <a:t>que se pode concluir constatando que o impacto da escravidão ocupou poucas páginas dos viajantes em épocas anteriores à explosão da mineração.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Século XVIII</a:t>
            </a:r>
            <a:endParaRPr lang="pt-BR" dirty="0"/>
          </a:p>
        </p:txBody>
      </p:sp>
      <p:sp>
        <p:nvSpPr>
          <p:cNvPr id="3" name="Espaço Reservado para Conteúdo 2"/>
          <p:cNvSpPr>
            <a:spLocks noGrp="1"/>
          </p:cNvSpPr>
          <p:nvPr>
            <p:ph idx="1"/>
          </p:nvPr>
        </p:nvSpPr>
        <p:spPr/>
        <p:txBody>
          <a:bodyPr>
            <a:normAutofit fontScale="85000" lnSpcReduction="20000"/>
          </a:bodyPr>
          <a:lstStyle/>
          <a:p>
            <a:r>
              <a:rPr lang="pt-BR" dirty="0" smtClean="0"/>
              <a:t>Percebe-se </a:t>
            </a:r>
            <a:r>
              <a:rPr lang="pt-BR" dirty="0"/>
              <a:t>uma profunda alteração nos temas e abordagens. </a:t>
            </a:r>
            <a:endParaRPr lang="pt-BR" dirty="0" smtClean="0"/>
          </a:p>
          <a:p>
            <a:pPr lvl="1"/>
            <a:r>
              <a:rPr lang="pt-BR" dirty="0" smtClean="0"/>
              <a:t>O </a:t>
            </a:r>
            <a:r>
              <a:rPr lang="pt-BR" dirty="0"/>
              <a:t>indígena e seu hábitat deixaram de ser o foco. </a:t>
            </a:r>
            <a:endParaRPr lang="pt-BR" dirty="0" smtClean="0"/>
          </a:p>
          <a:p>
            <a:pPr lvl="1"/>
            <a:r>
              <a:rPr lang="pt-BR" dirty="0" smtClean="0"/>
              <a:t>A </a:t>
            </a:r>
            <a:r>
              <a:rPr lang="pt-BR" dirty="0"/>
              <a:t>descrição ocupou-se dos hábitos sociais e dos rituais das populações inseridas no sistema civilizacional europeu. </a:t>
            </a:r>
            <a:endParaRPr lang="pt-BR" dirty="0" smtClean="0"/>
          </a:p>
          <a:p>
            <a:r>
              <a:rPr lang="pt-BR" dirty="0" smtClean="0"/>
              <a:t>Os </a:t>
            </a:r>
            <a:r>
              <a:rPr lang="pt-BR" dirty="0"/>
              <a:t>pilares da narração </a:t>
            </a:r>
            <a:r>
              <a:rPr lang="pt-BR" dirty="0" smtClean="0"/>
              <a:t>sustentaram-se, </a:t>
            </a:r>
            <a:r>
              <a:rPr lang="pt-BR" dirty="0"/>
              <a:t>assim, na observação das práticas religiosas e domésticas. </a:t>
            </a:r>
          </a:p>
          <a:p>
            <a:pPr lvl="1"/>
            <a:r>
              <a:rPr lang="pt-BR" dirty="0"/>
              <a:t>A comparação com os padrões de decoro europeu era sempre inevitável. </a:t>
            </a:r>
            <a:endParaRPr lang="pt-BR" dirty="0" smtClean="0"/>
          </a:p>
          <a:p>
            <a:pPr lvl="2"/>
            <a:r>
              <a:rPr lang="pt-BR" dirty="0" smtClean="0"/>
              <a:t>Num </a:t>
            </a:r>
            <a:r>
              <a:rPr lang="pt-BR" dirty="0"/>
              <a:t>texto de 1717, </a:t>
            </a:r>
            <a:r>
              <a:rPr lang="pt-BR" i="1" dirty="0" err="1"/>
              <a:t>Nouveau</a:t>
            </a:r>
            <a:r>
              <a:rPr lang="pt-BR" i="1" dirty="0"/>
              <a:t> Voyage em tour </a:t>
            </a:r>
            <a:r>
              <a:rPr lang="pt-BR" i="1" dirty="0" err="1"/>
              <a:t>du</a:t>
            </a:r>
            <a:r>
              <a:rPr lang="pt-BR" i="1" dirty="0"/>
              <a:t> monde</a:t>
            </a:r>
            <a:r>
              <a:rPr lang="pt-BR" dirty="0"/>
              <a:t>, o comerciante francês Gentil de La </a:t>
            </a:r>
            <a:r>
              <a:rPr lang="pt-BR" dirty="0" err="1"/>
              <a:t>Barbinais</a:t>
            </a:r>
            <a:r>
              <a:rPr lang="pt-BR" dirty="0"/>
              <a:t> escandalizou-se com as licenciosidades das monjas </a:t>
            </a:r>
            <a:r>
              <a:rPr lang="pt-BR" dirty="0" err="1"/>
              <a:t>clarissas</a:t>
            </a:r>
            <a:r>
              <a:rPr lang="pt-BR" dirty="0"/>
              <a:t> do Convento do Desterro na </a:t>
            </a:r>
            <a:r>
              <a:rPr lang="pt-BR" dirty="0" smtClean="0"/>
              <a:t>Bahia (duvida-se da presença de </a:t>
            </a:r>
            <a:r>
              <a:rPr lang="pt-BR" dirty="0" err="1" smtClean="0"/>
              <a:t>Barbinais</a:t>
            </a:r>
            <a:r>
              <a:rPr lang="pt-BR" dirty="0" smtClean="0"/>
              <a:t> na Bahia)</a:t>
            </a:r>
            <a:endParaRPr lang="pt-B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projeção da alteridade</a:t>
            </a:r>
            <a:endParaRPr lang="pt-BR" dirty="0"/>
          </a:p>
        </p:txBody>
      </p:sp>
      <p:sp>
        <p:nvSpPr>
          <p:cNvPr id="3" name="Espaço Reservado para Conteúdo 2"/>
          <p:cNvSpPr>
            <a:spLocks noGrp="1"/>
          </p:cNvSpPr>
          <p:nvPr>
            <p:ph idx="1"/>
          </p:nvPr>
        </p:nvSpPr>
        <p:spPr/>
        <p:txBody>
          <a:bodyPr>
            <a:normAutofit/>
          </a:bodyPr>
          <a:lstStyle/>
          <a:p>
            <a:pPr algn="just"/>
            <a:r>
              <a:rPr lang="pt-BR" sz="2400" dirty="0"/>
              <a:t>Quase cem anos após, o princípio comparativo persistia. Louis François de </a:t>
            </a:r>
            <a:r>
              <a:rPr lang="pt-BR" sz="2400" dirty="0" err="1"/>
              <a:t>Tollenaire</a:t>
            </a:r>
            <a:r>
              <a:rPr lang="pt-BR" sz="2400" dirty="0"/>
              <a:t>, em </a:t>
            </a:r>
            <a:r>
              <a:rPr lang="pt-BR" sz="2400" i="1" dirty="0"/>
              <a:t>Notas dominicais tomadas durante uma viagem em Portugal e no Brasil em 1816, 1817 e 1818</a:t>
            </a:r>
            <a:r>
              <a:rPr lang="pt-BR" sz="2400" dirty="0"/>
              <a:t>, assim descreve um salão da elite baiana: </a:t>
            </a:r>
          </a:p>
          <a:p>
            <a:pPr>
              <a:buNone/>
            </a:pPr>
            <a:endParaRPr lang="pt-BR" dirty="0"/>
          </a:p>
        </p:txBody>
      </p:sp>
      <p:sp>
        <p:nvSpPr>
          <p:cNvPr id="4" name="CaixaDeTexto 3"/>
          <p:cNvSpPr txBox="1"/>
          <p:nvPr/>
        </p:nvSpPr>
        <p:spPr>
          <a:xfrm>
            <a:off x="467544" y="3501008"/>
            <a:ext cx="8352928" cy="2585323"/>
          </a:xfrm>
          <a:prstGeom prst="rect">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x-none" sz="2400" smtClean="0"/>
              <a:t>A senhora que executou ao piano fê-lo com graça verdadeiramente francesa [...] Em seguida dançaram uma gavota e uma alemanda; Mme. B [...] trajando de ninfa executou lindamente a gavota; a alemanda foi dançada por uma criança [...] entre 43 damas [...] conseguiu reunir umas 14 ou 15 para executar as danças inglesas” (apud SIMÕES, 2001, p.62).</a:t>
            </a:r>
            <a:endParaRPr lang="pt-BR" sz="2400" dirty="0" smtClean="0"/>
          </a:p>
          <a:p>
            <a:endParaRPr lang="pt-B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Formação de cânones</a:t>
            </a:r>
            <a:endParaRPr lang="pt-BR" dirty="0"/>
          </a:p>
        </p:txBody>
      </p:sp>
      <p:sp>
        <p:nvSpPr>
          <p:cNvPr id="3" name="Espaço Reservado para Conteúdo 2"/>
          <p:cNvSpPr>
            <a:spLocks noGrp="1"/>
          </p:cNvSpPr>
          <p:nvPr>
            <p:ph idx="1"/>
          </p:nvPr>
        </p:nvSpPr>
        <p:spPr/>
        <p:txBody>
          <a:bodyPr>
            <a:normAutofit fontScale="70000" lnSpcReduction="20000"/>
          </a:bodyPr>
          <a:lstStyle/>
          <a:p>
            <a:pPr algn="just"/>
            <a:r>
              <a:rPr lang="pt-BR" dirty="0"/>
              <a:t>Narrativas como as citadas são lugar-comum nos relatos de viajantes. </a:t>
            </a:r>
            <a:endParaRPr lang="pt-BR" dirty="0" smtClean="0"/>
          </a:p>
          <a:p>
            <a:pPr lvl="1" algn="just"/>
            <a:r>
              <a:rPr lang="pt-BR" dirty="0" smtClean="0"/>
              <a:t>A </a:t>
            </a:r>
            <a:r>
              <a:rPr lang="pt-BR" dirty="0" err="1"/>
              <a:t>ideia</a:t>
            </a:r>
            <a:r>
              <a:rPr lang="pt-BR" dirty="0"/>
              <a:t> da alteridade é o padrão de julgamento. </a:t>
            </a:r>
            <a:endParaRPr lang="pt-BR" dirty="0" smtClean="0"/>
          </a:p>
          <a:p>
            <a:pPr lvl="1" algn="just"/>
            <a:r>
              <a:rPr lang="pt-BR" dirty="0" smtClean="0"/>
              <a:t>Os </a:t>
            </a:r>
            <a:r>
              <a:rPr lang="pt-BR" dirty="0"/>
              <a:t>autores que comungam dessa visão são muitos, senão a totalidade: John </a:t>
            </a:r>
            <a:r>
              <a:rPr lang="pt-BR" dirty="0" err="1"/>
              <a:t>Turnbull</a:t>
            </a:r>
            <a:r>
              <a:rPr lang="pt-BR" dirty="0"/>
              <a:t> (1805); Thomas </a:t>
            </a:r>
            <a:r>
              <a:rPr lang="pt-BR" dirty="0" err="1"/>
              <a:t>Lindley</a:t>
            </a:r>
            <a:r>
              <a:rPr lang="pt-BR" dirty="0"/>
              <a:t> (1805); John </a:t>
            </a:r>
            <a:r>
              <a:rPr lang="pt-BR" dirty="0" err="1"/>
              <a:t>Barrow</a:t>
            </a:r>
            <a:r>
              <a:rPr lang="pt-BR" dirty="0"/>
              <a:t> (1807); John </a:t>
            </a:r>
            <a:r>
              <a:rPr lang="pt-BR" dirty="0" err="1"/>
              <a:t>Mawe</a:t>
            </a:r>
            <a:r>
              <a:rPr lang="pt-BR" dirty="0"/>
              <a:t> (1812); Henry </a:t>
            </a:r>
            <a:r>
              <a:rPr lang="pt-BR" dirty="0" err="1"/>
              <a:t>Koster</a:t>
            </a:r>
            <a:r>
              <a:rPr lang="pt-BR" dirty="0"/>
              <a:t> (1816); John </a:t>
            </a:r>
            <a:r>
              <a:rPr lang="pt-BR" dirty="0" err="1"/>
              <a:t>Luccock</a:t>
            </a:r>
            <a:r>
              <a:rPr lang="pt-BR" dirty="0"/>
              <a:t> (1820); L. F. de </a:t>
            </a:r>
            <a:r>
              <a:rPr lang="pt-BR" dirty="0" err="1"/>
              <a:t>Tollenare</a:t>
            </a:r>
            <a:r>
              <a:rPr lang="pt-BR" dirty="0"/>
              <a:t> (publicado em 1905); Theodor Von </a:t>
            </a:r>
            <a:r>
              <a:rPr lang="pt-BR" dirty="0" err="1"/>
              <a:t>Leithold</a:t>
            </a:r>
            <a:r>
              <a:rPr lang="pt-BR" dirty="0"/>
              <a:t>; Henry </a:t>
            </a:r>
            <a:r>
              <a:rPr lang="pt-BR" dirty="0" err="1"/>
              <a:t>Koster</a:t>
            </a:r>
            <a:r>
              <a:rPr lang="pt-BR" dirty="0"/>
              <a:t>; Carl </a:t>
            </a:r>
            <a:r>
              <a:rPr lang="pt-BR" dirty="0" err="1"/>
              <a:t>Seidler</a:t>
            </a:r>
            <a:r>
              <a:rPr lang="pt-BR" dirty="0"/>
              <a:t>; Hercules Florence (1825); Maria Graham (1821-1823); entre outros. </a:t>
            </a:r>
          </a:p>
          <a:p>
            <a:pPr algn="just"/>
            <a:r>
              <a:rPr lang="pt-BR" dirty="0"/>
              <a:t>Formou-se um verdadeiro cânone discursivo, sempre na perspectiva do atraso social, da luxúria da elite, do escárnio da escravidão, da indolência e luxo da vida religiosa, da prática escancarada da </a:t>
            </a:r>
            <a:r>
              <a:rPr lang="pt-BR" dirty="0" err="1"/>
              <a:t>simonia</a:t>
            </a:r>
            <a:r>
              <a:rPr lang="pt-BR" dirty="0"/>
              <a:t> e da corrupção das autoridades régias. </a:t>
            </a:r>
            <a:endParaRPr lang="pt-BR" dirty="0" smtClean="0"/>
          </a:p>
          <a:p>
            <a:pPr lvl="1" algn="just"/>
            <a:r>
              <a:rPr lang="pt-BR" dirty="0" smtClean="0"/>
              <a:t>As </a:t>
            </a:r>
            <a:r>
              <a:rPr lang="pt-BR" dirty="0"/>
              <a:t>luzes estavam justamente em observar o sistema escravocrata anacrônico que corrompia as relações humanas, religiosas e governamentais. </a:t>
            </a:r>
          </a:p>
          <a:p>
            <a:endParaRPr lang="pt-B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crítica aos hábitos</a:t>
            </a:r>
            <a:endParaRPr lang="pt-BR" dirty="0"/>
          </a:p>
        </p:txBody>
      </p:sp>
      <p:sp>
        <p:nvSpPr>
          <p:cNvPr id="3" name="Espaço Reservado para Conteúdo 2"/>
          <p:cNvSpPr>
            <a:spLocks noGrp="1"/>
          </p:cNvSpPr>
          <p:nvPr>
            <p:ph idx="1"/>
          </p:nvPr>
        </p:nvSpPr>
        <p:spPr>
          <a:xfrm>
            <a:off x="457200" y="1340768"/>
            <a:ext cx="8229600" cy="5256584"/>
          </a:xfrm>
        </p:spPr>
        <p:txBody>
          <a:bodyPr>
            <a:normAutofit fontScale="70000" lnSpcReduction="20000"/>
          </a:bodyPr>
          <a:lstStyle/>
          <a:p>
            <a:pPr algn="just"/>
            <a:r>
              <a:rPr lang="pt-BR" dirty="0"/>
              <a:t>O encontro multicultural, sob o catolicismo, não era compreendido como uma expressão natural da sociedade sincrética. </a:t>
            </a:r>
            <a:endParaRPr lang="pt-BR" dirty="0" smtClean="0"/>
          </a:p>
          <a:p>
            <a:pPr algn="just"/>
            <a:r>
              <a:rPr lang="pt-BR" dirty="0" smtClean="0"/>
              <a:t>O </a:t>
            </a:r>
            <a:r>
              <a:rPr lang="pt-BR" dirty="0"/>
              <a:t>sistema de governo, anacrônico por sustentar um absolutismo local, é o motor dos padrões sociais. </a:t>
            </a:r>
            <a:endParaRPr lang="pt-BR" dirty="0" smtClean="0"/>
          </a:p>
          <a:p>
            <a:pPr lvl="1" algn="just"/>
            <a:r>
              <a:rPr lang="pt-BR" dirty="0" smtClean="0"/>
              <a:t>Ressalta-se </a:t>
            </a:r>
            <a:r>
              <a:rPr lang="pt-BR" dirty="0"/>
              <a:t>até mesmo o caráter geral da população como naturalmente indolente. </a:t>
            </a:r>
            <a:endParaRPr lang="pt-BR" dirty="0" smtClean="0"/>
          </a:p>
          <a:p>
            <a:pPr lvl="2" algn="just"/>
            <a:r>
              <a:rPr lang="pt-BR" dirty="0" smtClean="0"/>
              <a:t>Para </a:t>
            </a:r>
            <a:r>
              <a:rPr lang="pt-BR" dirty="0" err="1"/>
              <a:t>Debret</a:t>
            </a:r>
            <a:r>
              <a:rPr lang="pt-BR" dirty="0"/>
              <a:t> e José Bonifácio, o espírito nacional define-se na preguiça. </a:t>
            </a:r>
            <a:endParaRPr lang="pt-BR" dirty="0" smtClean="0"/>
          </a:p>
          <a:p>
            <a:pPr lvl="2" algn="just"/>
            <a:r>
              <a:rPr lang="pt-BR" dirty="0" smtClean="0"/>
              <a:t>Até </a:t>
            </a:r>
            <a:r>
              <a:rPr lang="pt-BR" dirty="0"/>
              <a:t>mesmo a iconografia musical representa, em muitas lâminas, essa característica: o homem jogado sobre si, dedilhando uma viola! </a:t>
            </a:r>
          </a:p>
          <a:p>
            <a:pPr algn="just"/>
            <a:r>
              <a:rPr lang="pt-BR" dirty="0"/>
              <a:t>Igualmente, era deplorado o decoro social. </a:t>
            </a:r>
            <a:endParaRPr lang="pt-BR" dirty="0" smtClean="0"/>
          </a:p>
          <a:p>
            <a:pPr lvl="1" algn="just"/>
            <a:r>
              <a:rPr lang="pt-BR" dirty="0" err="1" smtClean="0"/>
              <a:t>Lindley</a:t>
            </a:r>
            <a:r>
              <a:rPr lang="pt-BR" dirty="0"/>
              <a:t>, por exemplo, anotou, em 1802, que, numa reunião da sociedade, “pouco durava a música dos brancos” (LINDLEY, 1802 apud PINHO, 1959, p.28). </a:t>
            </a:r>
            <a:r>
              <a:rPr lang="pt-BR" dirty="0" err="1"/>
              <a:t>Tollenare</a:t>
            </a:r>
            <a:r>
              <a:rPr lang="pt-BR" dirty="0"/>
              <a:t> (1817) afirmou que, no Brasil, não se podia reconhecer uma sofisticação social pelas ciências e belas artes. </a:t>
            </a:r>
            <a:endParaRPr lang="pt-BR" dirty="0" smtClean="0"/>
          </a:p>
          <a:p>
            <a:pPr lvl="2" algn="just"/>
            <a:r>
              <a:rPr lang="pt-BR" dirty="0" smtClean="0"/>
              <a:t>Para </a:t>
            </a:r>
            <a:r>
              <a:rPr lang="pt-BR" dirty="0"/>
              <a:t>ele, as atividades sociais resumiam-se às “aventuras galantes, um pouco de música, jogo forte e o doce prazer do ‘far-niente’ geralmente silencioso” (apud PINHO, 1959, p.28). </a:t>
            </a:r>
          </a:p>
          <a:p>
            <a:pPr algn="just"/>
            <a:endParaRPr lang="pt-B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Suspensão da crítica</a:t>
            </a:r>
            <a:endParaRPr lang="pt-BR" dirty="0"/>
          </a:p>
        </p:txBody>
      </p:sp>
      <p:sp>
        <p:nvSpPr>
          <p:cNvPr id="3" name="Espaço Reservado para Conteúdo 2"/>
          <p:cNvSpPr>
            <a:spLocks noGrp="1"/>
          </p:cNvSpPr>
          <p:nvPr>
            <p:ph idx="1"/>
          </p:nvPr>
        </p:nvSpPr>
        <p:spPr>
          <a:xfrm>
            <a:off x="457200" y="1600200"/>
            <a:ext cx="8229600" cy="4781128"/>
          </a:xfrm>
        </p:spPr>
        <p:txBody>
          <a:bodyPr>
            <a:normAutofit fontScale="77500" lnSpcReduction="20000"/>
          </a:bodyPr>
          <a:lstStyle/>
          <a:p>
            <a:pPr algn="just"/>
            <a:r>
              <a:rPr lang="pt-BR" dirty="0"/>
              <a:t>Evidentemente, a suspensão da crítica da alteridade determinava a distorção. </a:t>
            </a:r>
            <a:endParaRPr lang="pt-BR" dirty="0" smtClean="0"/>
          </a:p>
          <a:p>
            <a:pPr lvl="1" algn="just"/>
            <a:r>
              <a:rPr lang="pt-BR" dirty="0" smtClean="0"/>
              <a:t>Porém </a:t>
            </a:r>
            <a:r>
              <a:rPr lang="pt-BR" dirty="0"/>
              <a:t>existem algumas aberturas ao observar que, em alguns discursos, os preconceitos se mitigavam na medida em que o relato de viagem se tornou um elo que rompia a mera associação sintagmática da presença e projetava uma óptica de análise e compreensão de uma sociedade e natureza a serem dominadas. </a:t>
            </a:r>
          </a:p>
          <a:p>
            <a:pPr algn="just"/>
            <a:r>
              <a:rPr lang="pt-BR" dirty="0"/>
              <a:t>Tal afirmação reconhece-se em autores como Auguste </a:t>
            </a:r>
            <a:r>
              <a:rPr lang="pt-BR" dirty="0" err="1"/>
              <a:t>Saint-Hilaire</a:t>
            </a:r>
            <a:r>
              <a:rPr lang="pt-BR" dirty="0" smtClean="0"/>
              <a:t>.</a:t>
            </a:r>
          </a:p>
          <a:p>
            <a:pPr lvl="1" algn="just"/>
            <a:r>
              <a:rPr lang="pt-BR" dirty="0" smtClean="0"/>
              <a:t>Apesar </a:t>
            </a:r>
            <a:r>
              <a:rPr lang="pt-BR" dirty="0"/>
              <a:t>de estranhamentos inevitáveis em inúmeras passagens dos seus muitos livros sobre o Brasil, o autor justifica as atitudes dos habitantes locais e mitiga as relações de corrupção pelo sistema espoliativo da administração pública no Brasil, ou seja, a referência à monarquia portuguesa (TORRÃO FILHO, 2010, p.79). </a:t>
            </a:r>
          </a:p>
          <a:p>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304800"/>
            <a:ext cx="7772400" cy="685800"/>
          </a:xfrm>
        </p:spPr>
        <p:txBody>
          <a:bodyPr/>
          <a:lstStyle/>
          <a:p>
            <a:r>
              <a:rPr lang="pt-BR" sz="3600"/>
              <a:t>Carta de Antônio Rodrigues de 1553</a:t>
            </a:r>
          </a:p>
        </p:txBody>
      </p:sp>
      <p:sp>
        <p:nvSpPr>
          <p:cNvPr id="8195" name="Rectangle 3"/>
          <p:cNvSpPr>
            <a:spLocks noGrp="1" noChangeArrowheads="1"/>
          </p:cNvSpPr>
          <p:nvPr>
            <p:ph type="body" sz="half" idx="1"/>
          </p:nvPr>
        </p:nvSpPr>
        <p:spPr>
          <a:xfrm>
            <a:off x="685800" y="1371600"/>
            <a:ext cx="7772400" cy="4724400"/>
          </a:xfrm>
        </p:spPr>
        <p:txBody>
          <a:bodyPr/>
          <a:lstStyle/>
          <a:p>
            <a:pPr algn="just">
              <a:buFontTx/>
              <a:buNone/>
            </a:pPr>
            <a:r>
              <a:rPr lang="pt-BR" sz="2400" i="1" dirty="0">
                <a:latin typeface="Arial" charset="0"/>
                <a:cs typeface="Arial" charset="0"/>
              </a:rPr>
              <a:t>Tornado a nossa cidade, achamos admirável fruto feito com os gentios, porque um Padre, chamado Nuno Gabriel, deixando uma </a:t>
            </a:r>
            <a:r>
              <a:rPr lang="pt-BR" sz="2400" i="1" dirty="0" err="1">
                <a:latin typeface="Arial" charset="0"/>
                <a:cs typeface="Arial" charset="0"/>
              </a:rPr>
              <a:t>capelania</a:t>
            </a:r>
            <a:r>
              <a:rPr lang="pt-BR" sz="2400" i="1" dirty="0">
                <a:latin typeface="Arial" charset="0"/>
                <a:cs typeface="Arial" charset="0"/>
              </a:rPr>
              <a:t> que tinha na igreja se deu todo a doutrinar estes gentios; tomava os principais deles e os filhos dos principais e os tinha em uma casa grande e ali os ensinava a ler e escrever e sabiam o </a:t>
            </a:r>
            <a:r>
              <a:rPr lang="pt-BR" sz="2400" i="1" dirty="0" err="1">
                <a:latin typeface="Arial" charset="0"/>
                <a:cs typeface="Arial" charset="0"/>
              </a:rPr>
              <a:t>Pater</a:t>
            </a:r>
            <a:r>
              <a:rPr lang="pt-BR" sz="2400" i="1" dirty="0">
                <a:latin typeface="Arial" charset="0"/>
                <a:cs typeface="Arial" charset="0"/>
              </a:rPr>
              <a:t> </a:t>
            </a:r>
            <a:r>
              <a:rPr lang="pt-BR" sz="2400" i="1" dirty="0" err="1">
                <a:latin typeface="Arial" charset="0"/>
                <a:cs typeface="Arial" charset="0"/>
              </a:rPr>
              <a:t>Noster</a:t>
            </a:r>
            <a:r>
              <a:rPr lang="pt-BR" sz="2400" i="1" dirty="0">
                <a:latin typeface="Arial" charset="0"/>
                <a:cs typeface="Arial" charset="0"/>
              </a:rPr>
              <a:t> e Ave-Maria, Credo e </a:t>
            </a:r>
            <a:r>
              <a:rPr lang="pt-BR" sz="2400" i="1" dirty="0" err="1">
                <a:latin typeface="Arial" charset="0"/>
                <a:cs typeface="Arial" charset="0"/>
              </a:rPr>
              <a:t>Salve-Regina</a:t>
            </a:r>
            <a:r>
              <a:rPr lang="pt-BR" sz="2400" i="1" dirty="0">
                <a:latin typeface="Arial" charset="0"/>
                <a:cs typeface="Arial" charset="0"/>
              </a:rPr>
              <a:t>, Mandamentos e finalmente toda a doutrina. Fez-lhes cantigas contra todos os seus vícios, a saber, para não comerem carne humana, para não se pintarem, para não matarem, </a:t>
            </a:r>
            <a:r>
              <a:rPr lang="pt-BR" sz="2400" i="1" dirty="0" err="1" smtClean="0">
                <a:latin typeface="Arial" charset="0"/>
                <a:cs typeface="Arial" charset="0"/>
              </a:rPr>
              <a:t>etc</a:t>
            </a:r>
            <a:endParaRPr lang="pt-BR" sz="2800" i="1" dirty="0">
              <a:latin typeface="Arial" charset="0"/>
              <a:cs typeface="Arial"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Fontes empíricas</a:t>
            </a:r>
            <a:endParaRPr lang="pt-BR" dirty="0"/>
          </a:p>
        </p:txBody>
      </p:sp>
      <p:sp>
        <p:nvSpPr>
          <p:cNvPr id="3" name="Espaço Reservado para Conteúdo 2"/>
          <p:cNvSpPr>
            <a:spLocks noGrp="1"/>
          </p:cNvSpPr>
          <p:nvPr>
            <p:ph idx="1"/>
          </p:nvPr>
        </p:nvSpPr>
        <p:spPr/>
        <p:txBody>
          <a:bodyPr>
            <a:normAutofit fontScale="70000" lnSpcReduction="20000"/>
          </a:bodyPr>
          <a:lstStyle/>
          <a:p>
            <a:pPr algn="just"/>
            <a:r>
              <a:rPr lang="pt-BR" dirty="0" smtClean="0"/>
              <a:t>Nos relatos dos viajantes encontram-se fontes importantes para o conhecimento da atividade musical no Brasil colonial</a:t>
            </a:r>
          </a:p>
          <a:p>
            <a:pPr lvl="1" algn="just"/>
            <a:r>
              <a:rPr lang="pt-PT" dirty="0"/>
              <a:t>Louis Antoine de Bougainville </a:t>
            </a:r>
            <a:r>
              <a:rPr lang="pt-BR" dirty="0"/>
              <a:t>(1729- 1811), aluno de D’</a:t>
            </a:r>
            <a:r>
              <a:rPr lang="pt-BR" dirty="0" err="1"/>
              <a:t>Alambert</a:t>
            </a:r>
            <a:r>
              <a:rPr lang="pt-BR" dirty="0"/>
              <a:t>, forjou-se uma das memórias mais singelas sobre ópera no Brasil colonial. </a:t>
            </a:r>
            <a:endParaRPr lang="pt-BR" dirty="0" smtClean="0"/>
          </a:p>
          <a:p>
            <a:pPr algn="just"/>
            <a:r>
              <a:rPr lang="pt-BR" dirty="0" err="1" smtClean="0"/>
              <a:t>Sigismund</a:t>
            </a:r>
            <a:r>
              <a:rPr lang="pt-BR" dirty="0" smtClean="0"/>
              <a:t> </a:t>
            </a:r>
            <a:r>
              <a:rPr lang="pt-BR" dirty="0" err="1"/>
              <a:t>Neukomm</a:t>
            </a:r>
            <a:r>
              <a:rPr lang="pt-BR" dirty="0"/>
              <a:t> (1778 - </a:t>
            </a:r>
            <a:r>
              <a:rPr lang="pt-BR" dirty="0" smtClean="0"/>
              <a:t>1858)</a:t>
            </a:r>
          </a:p>
          <a:p>
            <a:pPr lvl="1" algn="just"/>
            <a:r>
              <a:rPr lang="pt-BR" dirty="0" smtClean="0"/>
              <a:t>O </a:t>
            </a:r>
            <a:r>
              <a:rPr lang="pt-BR" dirty="0"/>
              <a:t>compositor nascido em Salzburg, aluno dos irmãos Haydn, </a:t>
            </a:r>
            <a:r>
              <a:rPr lang="pt-BR" dirty="0" smtClean="0"/>
              <a:t>viveu</a:t>
            </a:r>
            <a:r>
              <a:rPr lang="pt-BR" dirty="0"/>
              <a:t>, no Brasil, durante cinco anos (1816 - 1821). </a:t>
            </a:r>
          </a:p>
          <a:p>
            <a:pPr lvl="1" algn="just"/>
            <a:r>
              <a:rPr lang="pt-BR" dirty="0" err="1" smtClean="0"/>
              <a:t>Neukomm</a:t>
            </a:r>
            <a:r>
              <a:rPr lang="pt-BR" dirty="0" smtClean="0"/>
              <a:t> publicou, </a:t>
            </a:r>
            <a:r>
              <a:rPr lang="pt-BR" dirty="0"/>
              <a:t>em 1820, um artigo, na revista </a:t>
            </a:r>
            <a:r>
              <a:rPr lang="pt-BR" i="1" dirty="0" err="1"/>
              <a:t>Allgemeine</a:t>
            </a:r>
            <a:r>
              <a:rPr lang="pt-BR" i="1" dirty="0"/>
              <a:t> </a:t>
            </a:r>
            <a:r>
              <a:rPr lang="pt-BR" i="1" dirty="0" err="1"/>
              <a:t>Musikalische</a:t>
            </a:r>
            <a:r>
              <a:rPr lang="pt-BR" i="1" dirty="0"/>
              <a:t> </a:t>
            </a:r>
            <a:r>
              <a:rPr lang="pt-BR" i="1" dirty="0" err="1"/>
              <a:t>Zeitung</a:t>
            </a:r>
            <a:r>
              <a:rPr lang="pt-BR" i="1" dirty="0"/>
              <a:t>,</a:t>
            </a:r>
            <a:r>
              <a:rPr lang="pt-BR" dirty="0"/>
              <a:t> a respeito da vida musical do Rio de Janeiro, então, elogiando inúmeros fatos. </a:t>
            </a:r>
            <a:endParaRPr lang="pt-BR" dirty="0" smtClean="0"/>
          </a:p>
          <a:p>
            <a:pPr lvl="2" algn="just"/>
            <a:r>
              <a:rPr lang="pt-BR" dirty="0" smtClean="0"/>
              <a:t>Se</a:t>
            </a:r>
            <a:r>
              <a:rPr lang="pt-BR" dirty="0"/>
              <a:t>, pelo olhar da alteridade, destaca a execução do </a:t>
            </a:r>
            <a:r>
              <a:rPr lang="pt-BR" i="1" dirty="0" err="1"/>
              <a:t>Requiem</a:t>
            </a:r>
            <a:r>
              <a:rPr lang="pt-BR" i="1" dirty="0"/>
              <a:t> </a:t>
            </a:r>
            <a:r>
              <a:rPr lang="pt-BR" dirty="0"/>
              <a:t>de Mozart, não deixa de demonstrar mais uma vez sua flexibilidade ao destacar o talento do padre José Maurício Nunes Garcia, para quem “tem o mais merecido direito desta honrosa distinção, visto que sua formação é a sua própria obra”</a:t>
            </a:r>
          </a:p>
          <a:p>
            <a:pPr lvl="1"/>
            <a:endParaRPr lang="pt-B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Missionários</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dirty="0"/>
              <a:t>A diferença dos missionários com os viajantes é a finalidade. </a:t>
            </a:r>
            <a:endParaRPr lang="pt-BR" dirty="0" smtClean="0"/>
          </a:p>
          <a:p>
            <a:pPr algn="just"/>
            <a:r>
              <a:rPr lang="pt-BR" dirty="0" smtClean="0"/>
              <a:t>Nos </a:t>
            </a:r>
            <a:r>
              <a:rPr lang="pt-BR" dirty="0"/>
              <a:t>missionários as memórias definem-se na catequização ou no exercício da religião. </a:t>
            </a:r>
            <a:endParaRPr lang="pt-BR" dirty="0" smtClean="0"/>
          </a:p>
          <a:p>
            <a:pPr lvl="1" algn="just"/>
            <a:r>
              <a:rPr lang="pt-BR" dirty="0" smtClean="0"/>
              <a:t>Evidentemente</a:t>
            </a:r>
            <a:r>
              <a:rPr lang="pt-BR" dirty="0"/>
              <a:t>, as estruturas de mentalidade, a condição do pensável, estavam sobre a mesma plataforma dos viajantes, quando o missionário vinha da </a:t>
            </a:r>
            <a:r>
              <a:rPr lang="pt-BR" dirty="0" smtClean="0"/>
              <a:t>Europa </a:t>
            </a:r>
          </a:p>
          <a:p>
            <a:pPr lvl="1" algn="just"/>
            <a:r>
              <a:rPr lang="pt-BR" dirty="0" smtClean="0"/>
              <a:t>Porém </a:t>
            </a:r>
            <a:r>
              <a:rPr lang="pt-BR" dirty="0"/>
              <a:t>o desenvolvimento de sua atividade acarretava mudanças drásticas na forma de ver a realidade e interagir com </a:t>
            </a:r>
            <a:r>
              <a:rPr lang="pt-BR" dirty="0" smtClean="0"/>
              <a:t>ela</a:t>
            </a:r>
            <a:endParaRPr lang="pt-B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O relato transformado pelo ato de catequização</a:t>
            </a:r>
            <a:endParaRPr lang="pt-BR" dirty="0"/>
          </a:p>
        </p:txBody>
      </p:sp>
      <p:sp>
        <p:nvSpPr>
          <p:cNvPr id="3" name="Espaço Reservado para Conteúdo 2"/>
          <p:cNvSpPr>
            <a:spLocks noGrp="1"/>
          </p:cNvSpPr>
          <p:nvPr>
            <p:ph idx="1"/>
          </p:nvPr>
        </p:nvSpPr>
        <p:spPr/>
        <p:txBody>
          <a:bodyPr>
            <a:normAutofit fontScale="77500" lnSpcReduction="20000"/>
          </a:bodyPr>
          <a:lstStyle/>
          <a:p>
            <a:pPr algn="just"/>
            <a:r>
              <a:rPr lang="pt-BR" dirty="0" smtClean="0"/>
              <a:t>Observar </a:t>
            </a:r>
            <a:r>
              <a:rPr lang="pt-BR" dirty="0"/>
              <a:t>padrões de religiosidade; as formas de observação da liturgia; e a relação entre o Estado e a Igreja eram requisitos básicos de viajantes, eclesiásticos ou não. </a:t>
            </a:r>
            <a:endParaRPr lang="pt-BR" dirty="0" smtClean="0"/>
          </a:p>
          <a:p>
            <a:pPr lvl="1" algn="just"/>
            <a:r>
              <a:rPr lang="pt-BR" dirty="0" smtClean="0"/>
              <a:t>Até </a:t>
            </a:r>
            <a:r>
              <a:rPr lang="pt-BR" dirty="0"/>
              <a:t>porque o “agente” de observação vinha inexoravelmente de uma sociedade que tinha seu índice de redenção nos princípios religiosos de base </a:t>
            </a:r>
            <a:r>
              <a:rPr lang="pt-BR" dirty="0" smtClean="0"/>
              <a:t>cristã</a:t>
            </a:r>
            <a:endParaRPr lang="pt-BR" dirty="0"/>
          </a:p>
          <a:p>
            <a:pPr algn="just"/>
            <a:r>
              <a:rPr lang="pt-BR" dirty="0"/>
              <a:t>No missionário, tal característica acentuava-se por sua própria teleologia. </a:t>
            </a:r>
            <a:endParaRPr lang="pt-BR" dirty="0" smtClean="0"/>
          </a:p>
          <a:p>
            <a:pPr lvl="1" algn="just"/>
            <a:r>
              <a:rPr lang="pt-BR" dirty="0" smtClean="0"/>
              <a:t>Não </a:t>
            </a:r>
            <a:r>
              <a:rPr lang="pt-BR" dirty="0"/>
              <a:t>foram poucos, e de diversas ordens ou doutrinas (católicos, calvinistas, luteranos), que estiveram no Brasil e deixaram seus relatos. </a:t>
            </a:r>
            <a:endParaRPr lang="pt-BR" dirty="0" smtClean="0"/>
          </a:p>
          <a:p>
            <a:pPr lvl="1" algn="just"/>
            <a:r>
              <a:rPr lang="pt-BR" dirty="0" smtClean="0"/>
              <a:t>Basicamente</a:t>
            </a:r>
            <a:r>
              <a:rPr lang="pt-BR" dirty="0"/>
              <a:t>, para o exercício da correção ou grau de doutrinação, os missionários focavam os costumes culturais e as formas de cultos dos nativos.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Jesuítas</a:t>
            </a:r>
            <a:endParaRPr lang="pt-BR" dirty="0"/>
          </a:p>
        </p:txBody>
      </p:sp>
      <p:sp>
        <p:nvSpPr>
          <p:cNvPr id="3" name="Espaço Reservado para Conteúdo 2"/>
          <p:cNvSpPr>
            <a:spLocks noGrp="1"/>
          </p:cNvSpPr>
          <p:nvPr>
            <p:ph idx="1"/>
          </p:nvPr>
        </p:nvSpPr>
        <p:spPr>
          <a:xfrm>
            <a:off x="457200" y="1600200"/>
            <a:ext cx="8229600" cy="4853136"/>
          </a:xfrm>
        </p:spPr>
        <p:txBody>
          <a:bodyPr>
            <a:normAutofit fontScale="55000" lnSpcReduction="20000"/>
          </a:bodyPr>
          <a:lstStyle/>
          <a:p>
            <a:pPr algn="just"/>
            <a:r>
              <a:rPr lang="pt-BR" dirty="0" smtClean="0"/>
              <a:t>Evangelizar os jovens habitantes, educando-os nos valores da cristandade </a:t>
            </a:r>
            <a:r>
              <a:rPr lang="pt-BR" dirty="0" err="1" smtClean="0"/>
              <a:t>europeia</a:t>
            </a:r>
            <a:r>
              <a:rPr lang="pt-BR" dirty="0" smtClean="0"/>
              <a:t>, na qual a música era fator essencial. </a:t>
            </a:r>
          </a:p>
          <a:p>
            <a:pPr lvl="1" algn="just"/>
            <a:r>
              <a:rPr lang="pt-BR" dirty="0" smtClean="0"/>
              <a:t>A ação educativa congregava vários interesses, pois, ao serem os ameríndios permeáveis a danças e música, a catequização tornou-se menos árida e, ao mesmo tempo, o próprio mecanismo do espetáculo litúrgico desenvolveu-se pelas vozes e instrumentos das almas “resgatadas” para a Igreja.</a:t>
            </a:r>
          </a:p>
          <a:p>
            <a:pPr algn="just"/>
            <a:r>
              <a:rPr lang="pt-BR" dirty="0" smtClean="0"/>
              <a:t>Os </a:t>
            </a:r>
            <a:r>
              <a:rPr lang="pt-BR" dirty="0"/>
              <a:t>indígenas foram, desde o início, a fonte de suas investidas. </a:t>
            </a:r>
            <a:endParaRPr lang="pt-BR" dirty="0" smtClean="0"/>
          </a:p>
          <a:p>
            <a:pPr lvl="1" algn="just"/>
            <a:r>
              <a:rPr lang="pt-BR" dirty="0" smtClean="0"/>
              <a:t>Entre </a:t>
            </a:r>
            <a:r>
              <a:rPr lang="pt-BR" dirty="0"/>
              <a:t>muitas ordens, os Jesuítas sobressaíram-se pela própria natureza que assumiram após a Contra Reforma. A sua organização, absolutamente verticalizada, fomentou inúmeros relatórios das missões. </a:t>
            </a:r>
            <a:endParaRPr lang="pt-BR" dirty="0" smtClean="0"/>
          </a:p>
          <a:p>
            <a:pPr lvl="1" algn="just"/>
            <a:r>
              <a:rPr lang="pt-BR" dirty="0" smtClean="0"/>
              <a:t>Conhecidos </a:t>
            </a:r>
            <a:r>
              <a:rPr lang="pt-BR" dirty="0"/>
              <a:t>como “cartas”, são fontes e, simultaneamente, historiografia de valor incomensurável sobre o Brasil. </a:t>
            </a:r>
          </a:p>
          <a:p>
            <a:pPr algn="just"/>
            <a:r>
              <a:rPr lang="pt-BR" dirty="0" smtClean="0"/>
              <a:t>O </a:t>
            </a:r>
            <a:r>
              <a:rPr lang="pt-BR" dirty="0"/>
              <a:t>profundo sentido secular tornou os jesuítas partidários radicais de uma doutrina étnica particular. </a:t>
            </a:r>
            <a:endParaRPr lang="pt-BR" dirty="0" smtClean="0"/>
          </a:p>
          <a:p>
            <a:pPr lvl="1" algn="just"/>
            <a:r>
              <a:rPr lang="pt-BR" dirty="0" smtClean="0"/>
              <a:t>A </a:t>
            </a:r>
            <a:r>
              <a:rPr lang="pt-BR" dirty="0"/>
              <a:t>estratégia de evangelização dos padres da Companhia acabou enfraquecendo os rígidos limites discursivos da religião católica </a:t>
            </a:r>
            <a:r>
              <a:rPr lang="pt-BR" dirty="0" err="1"/>
              <a:t>europeia</a:t>
            </a:r>
            <a:r>
              <a:rPr lang="pt-BR" dirty="0"/>
              <a:t> na busca de um intenso diálogo com as possibilidades de operacionalidade da realidade dos povos “reduzidos”. </a:t>
            </a:r>
            <a:endParaRPr lang="pt-BR" dirty="0" smtClean="0"/>
          </a:p>
          <a:p>
            <a:pPr lvl="1" algn="just"/>
            <a:r>
              <a:rPr lang="pt-BR" dirty="0" smtClean="0"/>
              <a:t>As </a:t>
            </a:r>
            <a:r>
              <a:rPr lang="pt-BR" dirty="0"/>
              <a:t>práticas artísticas, aliadas à educação convencional das letras e das contas, formaram, então, um complexo unívoco de concepção doutrinária secular. </a:t>
            </a:r>
            <a:endParaRPr lang="pt-BR" dirty="0" smtClean="0"/>
          </a:p>
          <a:p>
            <a:pPr lvl="1" algn="just"/>
            <a:r>
              <a:rPr lang="pt-BR" dirty="0" smtClean="0"/>
              <a:t>O </a:t>
            </a:r>
            <a:r>
              <a:rPr lang="pt-BR" dirty="0"/>
              <a:t>canto, nesse sistema, articulava a inserção de valores morais ao mesmo tempo em que utilizava o costume do ameríndio de expressar seus padrões de sociabilidade de forma coletiva.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profusão de relatos musicais</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r>
              <a:rPr lang="pt-BR" dirty="0" smtClean="0"/>
              <a:t>As </a:t>
            </a:r>
            <a:r>
              <a:rPr lang="pt-BR" dirty="0"/>
              <a:t>cartas dos jesuítas tornaram-se uma das primeiras manifestações sobre os costumes musicais dos indígenas e sua estratégia de evangelização usando dita arte. </a:t>
            </a:r>
            <a:endParaRPr lang="pt-BR" dirty="0" smtClean="0"/>
          </a:p>
          <a:p>
            <a:pPr lvl="1" algn="just"/>
            <a:r>
              <a:rPr lang="pt-BR" dirty="0" smtClean="0"/>
              <a:t>Entre </a:t>
            </a:r>
            <a:r>
              <a:rPr lang="pt-BR" dirty="0"/>
              <a:t>eles, os missionários Fernão de </a:t>
            </a:r>
            <a:r>
              <a:rPr lang="pt-BR" dirty="0" err="1"/>
              <a:t>Cardim</a:t>
            </a:r>
            <a:r>
              <a:rPr lang="pt-BR" dirty="0"/>
              <a:t>, </a:t>
            </a:r>
            <a:r>
              <a:rPr lang="pt-BR" dirty="0" err="1"/>
              <a:t>Jácome</a:t>
            </a:r>
            <a:r>
              <a:rPr lang="pt-BR" dirty="0"/>
              <a:t> Monteiro, Antônio Rodrigues, Manuel da Nóbrega, Simão de Vasconcelos e Antônio </a:t>
            </a:r>
            <a:r>
              <a:rPr lang="pt-BR" dirty="0" err="1"/>
              <a:t>Zepp</a:t>
            </a:r>
            <a:r>
              <a:rPr lang="pt-BR" dirty="0"/>
              <a:t> (</a:t>
            </a:r>
            <a:r>
              <a:rPr lang="pt-BR" i="1" dirty="0"/>
              <a:t>Viagens às Missões Jesuíticas e Trabalhos Apostólicos</a:t>
            </a:r>
            <a:r>
              <a:rPr lang="pt-BR" dirty="0"/>
              <a:t>) formam uma coluna vertebral indispensável para o trato do problema. </a:t>
            </a:r>
            <a:endParaRPr lang="pt-BR" dirty="0" smtClean="0"/>
          </a:p>
          <a:p>
            <a:pPr lvl="2" algn="just"/>
            <a:r>
              <a:rPr lang="pt-BR" dirty="0" smtClean="0"/>
              <a:t>Por </a:t>
            </a:r>
            <a:r>
              <a:rPr lang="pt-BR" dirty="0"/>
              <a:t>suas cartas, a musicologia pôde, em tempos recentes, principalmente a partir do trabalho de Serafim Leite (obras publicadas entre 1938 e 1950), descrever a </a:t>
            </a:r>
            <a:r>
              <a:rPr lang="pt-BR" i="1" dirty="0" smtClean="0"/>
              <a:t>divinização</a:t>
            </a:r>
            <a:endParaRPr lang="pt-BR" dirty="0"/>
          </a:p>
          <a:p>
            <a:endParaRPr lang="pt-B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Outras ordens</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dirty="0" smtClean="0"/>
              <a:t>Longe </a:t>
            </a:r>
            <a:r>
              <a:rPr lang="pt-BR" dirty="0"/>
              <a:t>do sistema montado pelos jesuítas, outros missionários deixaram registradas suas visões sobre a música no Brasil. </a:t>
            </a:r>
            <a:endParaRPr lang="pt-BR" dirty="0" smtClean="0"/>
          </a:p>
          <a:p>
            <a:pPr lvl="1" algn="just"/>
            <a:r>
              <a:rPr lang="pt-BR" dirty="0" smtClean="0"/>
              <a:t>Destacam-se </a:t>
            </a:r>
            <a:r>
              <a:rPr lang="pt-BR" dirty="0"/>
              <a:t>o calvinista francês Jean de </a:t>
            </a:r>
            <a:r>
              <a:rPr lang="pt-BR" dirty="0" err="1"/>
              <a:t>Lery</a:t>
            </a:r>
            <a:r>
              <a:rPr lang="pt-BR" dirty="0"/>
              <a:t> (publicação de 1578, um livro com pequenos fragmentos de canções de nações indígenas); </a:t>
            </a:r>
            <a:endParaRPr lang="pt-BR" dirty="0" smtClean="0"/>
          </a:p>
          <a:p>
            <a:pPr lvl="1" algn="just"/>
            <a:r>
              <a:rPr lang="pt-BR" dirty="0" smtClean="0"/>
              <a:t>Os </a:t>
            </a:r>
            <a:r>
              <a:rPr lang="pt-BR" dirty="0"/>
              <a:t>capuchinhos Claude D’</a:t>
            </a:r>
            <a:r>
              <a:rPr lang="pt-BR" dirty="0" err="1"/>
              <a:t>Abbeville</a:t>
            </a:r>
            <a:r>
              <a:rPr lang="pt-BR" dirty="0"/>
              <a:t> e Ives D’</a:t>
            </a:r>
            <a:r>
              <a:rPr lang="pt-BR" dirty="0" err="1"/>
              <a:t>Evreux</a:t>
            </a:r>
            <a:r>
              <a:rPr lang="pt-BR" dirty="0"/>
              <a:t> (que deixaram importantes relatos sobre a música da nação tupinambá); </a:t>
            </a:r>
            <a:endParaRPr lang="pt-BR" dirty="0" smtClean="0"/>
          </a:p>
          <a:p>
            <a:pPr lvl="1" algn="just"/>
            <a:r>
              <a:rPr lang="pt-BR" dirty="0" smtClean="0"/>
              <a:t>E o </a:t>
            </a:r>
            <a:r>
              <a:rPr lang="pt-BR" dirty="0"/>
              <a:t>franciscano Vicente de Salvador (CASTAGNA, 1991, p.34).</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Ângelo de Siqueira</a:t>
            </a:r>
            <a:endParaRPr lang="pt-BR" dirty="0"/>
          </a:p>
        </p:txBody>
      </p:sp>
      <p:sp>
        <p:nvSpPr>
          <p:cNvPr id="3" name="Espaço Reservado para Conteúdo 2"/>
          <p:cNvSpPr>
            <a:spLocks noGrp="1"/>
          </p:cNvSpPr>
          <p:nvPr>
            <p:ph idx="1"/>
          </p:nvPr>
        </p:nvSpPr>
        <p:spPr/>
        <p:txBody>
          <a:bodyPr>
            <a:normAutofit fontScale="70000" lnSpcReduction="20000"/>
          </a:bodyPr>
          <a:lstStyle/>
          <a:p>
            <a:r>
              <a:rPr lang="pt-BR" dirty="0" smtClean="0"/>
              <a:t>Nascido </a:t>
            </a:r>
            <a:r>
              <a:rPr lang="pt-BR" dirty="0"/>
              <a:t>em São Paulo, no seio de uma tradicional família de músicos, o padre tornou-se uma das referências da religião católica no Brasil e no norte de Portugal, onde enraizou a devoção à Nossa Senhora da Lapa. </a:t>
            </a:r>
            <a:endParaRPr lang="pt-BR" dirty="0" smtClean="0"/>
          </a:p>
          <a:p>
            <a:pPr lvl="1"/>
            <a:r>
              <a:rPr lang="pt-BR" dirty="0" smtClean="0"/>
              <a:t>Deixou </a:t>
            </a:r>
            <a:r>
              <a:rPr lang="pt-BR" dirty="0"/>
              <a:t>seis livros de devoção que tiveram ampla circulação no território luso-brasileiro (existem inúmeros exemplares nas bibliotecas de Portugal e Brasil). Nele, entre outras coisas, descrevia as formas de devoção, inclusive, indicando a participação da música.</a:t>
            </a:r>
          </a:p>
          <a:p>
            <a:r>
              <a:rPr lang="pt-BR" dirty="0"/>
              <a:t>Músico, pela força da unidade de produção familiar, jesuíta de formação, clérigo secular por opção, cristão novo por despojo e representante de sua pátria por aclamação e confirmação do 1.º Bispo de São Paulo, o padre-músico iniciou sua vida pública cantando e tocando nas igrejas paulistanas, porém, como muitos colegas de sua época, como referido, transcenderam a capela </a:t>
            </a:r>
            <a:r>
              <a:rPr lang="pt-BR" dirty="0" smtClean="0"/>
              <a:t>musical</a:t>
            </a:r>
            <a:endParaRPr lang="pt-BR" dirty="0"/>
          </a:p>
          <a:p>
            <a:endParaRPr lang="pt-BR"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i="1" dirty="0" smtClean="0"/>
              <a:t>Botica Preciosa...</a:t>
            </a:r>
            <a:endParaRPr lang="pt-BR" i="1" dirty="0"/>
          </a:p>
        </p:txBody>
      </p:sp>
      <p:sp>
        <p:nvSpPr>
          <p:cNvPr id="3" name="Espaço Reservado para Conteúdo 2"/>
          <p:cNvSpPr>
            <a:spLocks noGrp="1"/>
          </p:cNvSpPr>
          <p:nvPr>
            <p:ph idx="1"/>
          </p:nvPr>
        </p:nvSpPr>
        <p:spPr/>
        <p:txBody>
          <a:bodyPr>
            <a:normAutofit fontScale="70000" lnSpcReduction="20000"/>
          </a:bodyPr>
          <a:lstStyle/>
          <a:p>
            <a:r>
              <a:rPr lang="pt-BR" dirty="0" smtClean="0"/>
              <a:t>Seus </a:t>
            </a:r>
            <a:r>
              <a:rPr lang="pt-BR" dirty="0"/>
              <a:t>livros tornaram-se, para os olhos acadêmicos, representantes de uma religiosidade popular mística desprovida de valor crítico. Independentemente de refletir o sentimento de parte da intelectualidade local, ao não se formalizar dentro dos cânones do discurso científico coevo, os escritos de Siqueira perdiam a base necessária para se estabelecerem na construção de uma história digna e capaz de influir nas direções do Reino. </a:t>
            </a:r>
          </a:p>
          <a:p>
            <a:r>
              <a:rPr lang="x-none" i="1" smtClean="0"/>
              <a:t>Botica </a:t>
            </a:r>
            <a:r>
              <a:rPr lang="x-none" i="1"/>
              <a:t>preciosa</a:t>
            </a:r>
            <a:r>
              <a:rPr lang="x-none"/>
              <a:t>, de 1754</a:t>
            </a:r>
            <a:r>
              <a:rPr lang="x-none"/>
              <a:t>. </a:t>
            </a:r>
            <a:endParaRPr lang="pt-BR" dirty="0" smtClean="0"/>
          </a:p>
          <a:p>
            <a:pPr lvl="1"/>
            <a:r>
              <a:rPr lang="x-none" smtClean="0"/>
              <a:t>Ao </a:t>
            </a:r>
            <a:r>
              <a:rPr lang="x-none"/>
              <a:t>enaltecer os paulistas, o padre-músico relata detalhes da fauna e flora dos sertões do Brasil</a:t>
            </a:r>
            <a:r>
              <a:rPr lang="x-none"/>
              <a:t>. </a:t>
            </a:r>
            <a:endParaRPr lang="pt-BR" dirty="0" smtClean="0"/>
          </a:p>
          <a:p>
            <a:pPr lvl="2"/>
            <a:r>
              <a:rPr lang="x-none" smtClean="0"/>
              <a:t>No </a:t>
            </a:r>
            <a:r>
              <a:rPr lang="x-none"/>
              <a:t>estilo da época descreve, entre outros, a “cobra Boy” que esmaga suas vítimas; as águas venenosas que se empoçam na lama; o peixe que devora aqueles que sangrando entram nos rios, que em português se conhecia como “peixe tesoura”, mas que “na língua brasílica lhe chamam piranhas</a:t>
            </a:r>
            <a:r>
              <a:rPr lang="x-none"/>
              <a:t>”. </a:t>
            </a:r>
            <a:endParaRPr lang="pt-BR" dirty="0" smtClean="0"/>
          </a:p>
          <a:p>
            <a:pPr lvl="1"/>
            <a:r>
              <a:rPr lang="pt-BR" dirty="0" smtClean="0"/>
              <a:t>Relata indiretamente as práticas musicais da religiosidade popular, inclusive transcrevendo hinos usados em para-liturgias</a:t>
            </a:r>
            <a:endParaRPr lang="pt-B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Cronistas</a:t>
            </a:r>
            <a:endParaRPr lang="pt-BR" dirty="0"/>
          </a:p>
        </p:txBody>
      </p:sp>
      <p:sp>
        <p:nvSpPr>
          <p:cNvPr id="3" name="Espaço Reservado para Conteúdo 2"/>
          <p:cNvSpPr>
            <a:spLocks noGrp="1"/>
          </p:cNvSpPr>
          <p:nvPr>
            <p:ph idx="1"/>
          </p:nvPr>
        </p:nvSpPr>
        <p:spPr>
          <a:xfrm>
            <a:off x="457200" y="1600200"/>
            <a:ext cx="8229600" cy="4853136"/>
          </a:xfrm>
        </p:spPr>
        <p:txBody>
          <a:bodyPr>
            <a:normAutofit fontScale="77500" lnSpcReduction="20000"/>
          </a:bodyPr>
          <a:lstStyle/>
          <a:p>
            <a:pPr algn="just"/>
            <a:r>
              <a:rPr lang="pt-BR" dirty="0"/>
              <a:t>Universo absolutamente complexo, o cronista atende a realidade imediata, </a:t>
            </a:r>
            <a:endParaRPr lang="pt-BR" dirty="0" smtClean="0"/>
          </a:p>
          <a:p>
            <a:pPr lvl="1" algn="just"/>
            <a:r>
              <a:rPr lang="pt-BR" dirty="0" smtClean="0"/>
              <a:t>vivida </a:t>
            </a:r>
            <a:r>
              <a:rPr lang="pt-BR" dirty="0"/>
              <a:t>no senso de comunhão de valores, com as pertenças que tangenciam a si na descrição dos índices que representam uma sociedade ou comunidade. </a:t>
            </a:r>
            <a:endParaRPr lang="pt-BR" dirty="0" smtClean="0"/>
          </a:p>
          <a:p>
            <a:pPr lvl="1" algn="just"/>
            <a:r>
              <a:rPr lang="pt-BR" dirty="0" smtClean="0"/>
              <a:t>É </a:t>
            </a:r>
            <a:r>
              <a:rPr lang="pt-BR" dirty="0"/>
              <a:t>um jogo retroativo cuja identificação não separa os interesses imediatos das zonas de influência e poder e, ao mesmo tempo, ativa os entreatos e fendas do narrador como agente orgânico do sistema que narra. </a:t>
            </a:r>
            <a:endParaRPr lang="pt-BR" dirty="0" smtClean="0"/>
          </a:p>
          <a:p>
            <a:pPr algn="just"/>
            <a:r>
              <a:rPr lang="pt-BR" dirty="0" smtClean="0"/>
              <a:t>Aqui</a:t>
            </a:r>
            <a:r>
              <a:rPr lang="pt-BR" dirty="0"/>
              <a:t>, a alteridade projeta seus valores como se fossem universais e de forma coletiva. </a:t>
            </a:r>
            <a:endParaRPr lang="pt-BR" dirty="0" smtClean="0"/>
          </a:p>
          <a:p>
            <a:pPr lvl="1" algn="just"/>
            <a:r>
              <a:rPr lang="pt-BR" dirty="0" smtClean="0"/>
              <a:t>Alteridade </a:t>
            </a:r>
            <a:r>
              <a:rPr lang="pt-BR" dirty="0"/>
              <a:t>que afeta a própria consciência de gênero, pois os limites de historiar e narrar ingenuamente a realidade e as fronteiras entre a ciência e a subjetivação dos valores são absolutamente frágeis. </a:t>
            </a:r>
          </a:p>
          <a:p>
            <a:endParaRPr lang="pt-B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Cronistas no Brasil</a:t>
            </a:r>
            <a:endParaRPr lang="pt-BR" dirty="0"/>
          </a:p>
        </p:txBody>
      </p:sp>
      <p:sp>
        <p:nvSpPr>
          <p:cNvPr id="3" name="Espaço Reservado para Conteúdo 2"/>
          <p:cNvSpPr>
            <a:spLocks noGrp="1"/>
          </p:cNvSpPr>
          <p:nvPr>
            <p:ph idx="1"/>
          </p:nvPr>
        </p:nvSpPr>
        <p:spPr>
          <a:xfrm>
            <a:off x="457200" y="1600200"/>
            <a:ext cx="8229600" cy="4781128"/>
          </a:xfrm>
        </p:spPr>
        <p:txBody>
          <a:bodyPr>
            <a:normAutofit fontScale="77500" lnSpcReduction="20000"/>
          </a:bodyPr>
          <a:lstStyle/>
          <a:p>
            <a:r>
              <a:rPr lang="pt-BR" dirty="0"/>
              <a:t>No Brasil, os cronistas surgem naturalmente como atividade do </a:t>
            </a:r>
            <a:r>
              <a:rPr lang="pt-BR" dirty="0" err="1" smtClean="0"/>
              <a:t>memoriar</a:t>
            </a:r>
            <a:endParaRPr lang="pt-BR" dirty="0" smtClean="0"/>
          </a:p>
          <a:p>
            <a:pPr lvl="1"/>
            <a:r>
              <a:rPr lang="pt-BR" dirty="0" smtClean="0"/>
              <a:t>Memória </a:t>
            </a:r>
            <a:r>
              <a:rPr lang="pt-BR" dirty="0"/>
              <a:t>que pode atender ao ideal humanista de marcar os feitos notáveis dos “grandes” homens, suas conquistas ou protestar os elogios da gente da terra </a:t>
            </a:r>
            <a:endParaRPr lang="pt-BR" dirty="0" smtClean="0"/>
          </a:p>
          <a:p>
            <a:pPr lvl="2"/>
            <a:r>
              <a:rPr lang="pt-BR" dirty="0" smtClean="0"/>
              <a:t>Rocha </a:t>
            </a:r>
            <a:r>
              <a:rPr lang="pt-BR" dirty="0"/>
              <a:t>Pita, Frei Gaspar da Madre de Deus, Frei Antônio de Santa Maria Jaboatão, entre </a:t>
            </a:r>
            <a:r>
              <a:rPr lang="pt-BR" dirty="0" smtClean="0"/>
              <a:t>outros. </a:t>
            </a:r>
          </a:p>
          <a:p>
            <a:pPr lvl="1"/>
            <a:r>
              <a:rPr lang="pt-BR" dirty="0" smtClean="0"/>
              <a:t>Insere-se </a:t>
            </a:r>
            <a:r>
              <a:rPr lang="pt-BR" dirty="0"/>
              <a:t>também, nas crônicas, o desejo de expressar o cumprimento do sentido vassalar, revelado principalmente nas relações de festas </a:t>
            </a:r>
            <a:endParaRPr lang="pt-BR" dirty="0" smtClean="0"/>
          </a:p>
          <a:p>
            <a:pPr lvl="2"/>
            <a:r>
              <a:rPr lang="pt-BR" dirty="0" smtClean="0"/>
              <a:t>José </a:t>
            </a:r>
            <a:r>
              <a:rPr lang="pt-BR" dirty="0"/>
              <a:t>Ferreira de Matos, Felipe Neri Correa; Luiz Gonçalves dos Santos – o padre </a:t>
            </a:r>
            <a:r>
              <a:rPr lang="pt-BR" dirty="0" smtClean="0"/>
              <a:t>Perereca; </a:t>
            </a:r>
          </a:p>
          <a:p>
            <a:pPr lvl="1"/>
            <a:r>
              <a:rPr lang="pt-BR" dirty="0" smtClean="0"/>
              <a:t>ou</a:t>
            </a:r>
            <a:r>
              <a:rPr lang="pt-BR" dirty="0"/>
              <a:t>, ainda, revelar os descaminhos da sociedade para a correção moral, porém sem sentir-se agente de ruptura do sistema </a:t>
            </a:r>
            <a:endParaRPr lang="pt-BR" dirty="0" smtClean="0"/>
          </a:p>
          <a:p>
            <a:pPr lvl="2"/>
            <a:r>
              <a:rPr lang="pt-BR" dirty="0" smtClean="0"/>
              <a:t>Gregório </a:t>
            </a:r>
            <a:r>
              <a:rPr lang="pt-BR" dirty="0"/>
              <a:t>de Mattos, Antonil, Nuno Marques Pereira, Tomás Antônio Gonzaga, entre </a:t>
            </a:r>
            <a:r>
              <a:rPr lang="pt-BR" dirty="0" smtClean="0"/>
              <a:t>outros</a:t>
            </a:r>
            <a:endParaRPr lang="pt-BR" dirty="0"/>
          </a:p>
          <a:p>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Características</a:t>
            </a:r>
            <a:endParaRPr lang="pt-BR" dirty="0"/>
          </a:p>
        </p:txBody>
      </p:sp>
      <p:sp>
        <p:nvSpPr>
          <p:cNvPr id="3" name="Espaço Reservado para Conteúdo 2"/>
          <p:cNvSpPr>
            <a:spLocks noGrp="1"/>
          </p:cNvSpPr>
          <p:nvPr>
            <p:ph idx="1"/>
          </p:nvPr>
        </p:nvSpPr>
        <p:spPr>
          <a:xfrm>
            <a:off x="457200" y="1600200"/>
            <a:ext cx="8229600" cy="4781128"/>
          </a:xfrm>
        </p:spPr>
        <p:txBody>
          <a:bodyPr>
            <a:normAutofit fontScale="77500" lnSpcReduction="20000"/>
          </a:bodyPr>
          <a:lstStyle/>
          <a:p>
            <a:r>
              <a:rPr lang="pt-BR" dirty="0" smtClean="0"/>
              <a:t>Consubstanciada em governantes, viajantes, cronistas e religiosos, </a:t>
            </a:r>
          </a:p>
          <a:p>
            <a:pPr lvl="1"/>
            <a:r>
              <a:rPr lang="pt-BR" dirty="0" smtClean="0"/>
              <a:t>Distante de uma intenção histórica crítica</a:t>
            </a:r>
          </a:p>
          <a:p>
            <a:pPr lvl="2"/>
            <a:r>
              <a:rPr lang="pt-BR" dirty="0" smtClean="0"/>
              <a:t>Referências sobre o local e seus costumes visando uma ação ou visão sobre o “outro”. </a:t>
            </a:r>
          </a:p>
          <a:p>
            <a:pPr lvl="2"/>
            <a:r>
              <a:rPr lang="pt-BR" dirty="0" smtClean="0"/>
              <a:t>A característica principal é a base empírica, observada, na sua maioria, como confronto de realidades ou conquistas diante de processos civilizacionais. </a:t>
            </a:r>
          </a:p>
          <a:p>
            <a:pPr lvl="2"/>
            <a:r>
              <a:rPr lang="pt-BR" dirty="0" smtClean="0"/>
              <a:t>Nela, há sempre uma visão cuja alteridade não se reconhece como discurso, mas como critério necessário para a correção e ajuste da sociedade colonial. </a:t>
            </a:r>
          </a:p>
          <a:p>
            <a:r>
              <a:rPr lang="pt-BR" dirty="0" smtClean="0"/>
              <a:t>O logos desses textos define suas fronteiras, formas de discursos e pontos de observação</a:t>
            </a:r>
          </a:p>
          <a:p>
            <a:pPr lvl="1"/>
            <a:r>
              <a:rPr lang="pt-BR" dirty="0" smtClean="0"/>
              <a:t>Sua importância estava na sua função. </a:t>
            </a:r>
          </a:p>
          <a:p>
            <a:pPr lvl="2"/>
            <a:r>
              <a:rPr lang="pt-BR" dirty="0" err="1" smtClean="0"/>
              <a:t>Aprojeção</a:t>
            </a:r>
            <a:r>
              <a:rPr lang="pt-BR" dirty="0" smtClean="0"/>
              <a:t> de uma imaginação a priori do Novo Mundo, fundava sua manifestação em uma teleologia normativa </a:t>
            </a:r>
            <a:r>
              <a:rPr lang="pt-BR" dirty="0" err="1" smtClean="0"/>
              <a:t>eurocentrista</a:t>
            </a:r>
            <a:r>
              <a:rPr lang="pt-BR" dirty="0" smtClean="0"/>
              <a:t>. </a:t>
            </a:r>
            <a:endParaRPr lang="pt-B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Universo literário híbrido</a:t>
            </a:r>
            <a:endParaRPr lang="pt-BR" dirty="0"/>
          </a:p>
        </p:txBody>
      </p:sp>
      <p:sp>
        <p:nvSpPr>
          <p:cNvPr id="3" name="Espaço Reservado para Conteúdo 2"/>
          <p:cNvSpPr>
            <a:spLocks noGrp="1"/>
          </p:cNvSpPr>
          <p:nvPr>
            <p:ph idx="1"/>
          </p:nvPr>
        </p:nvSpPr>
        <p:spPr>
          <a:xfrm>
            <a:off x="457200" y="1600200"/>
            <a:ext cx="8229600" cy="4853136"/>
          </a:xfrm>
        </p:spPr>
        <p:txBody>
          <a:bodyPr>
            <a:normAutofit fontScale="92500" lnSpcReduction="20000"/>
          </a:bodyPr>
          <a:lstStyle/>
          <a:p>
            <a:pPr algn="just"/>
            <a:r>
              <a:rPr lang="pt-BR" dirty="0"/>
              <a:t>Por vezes, é difícil separar a ação de </a:t>
            </a:r>
            <a:r>
              <a:rPr lang="pt-BR" dirty="0" err="1"/>
              <a:t>memoriar</a:t>
            </a:r>
            <a:r>
              <a:rPr lang="pt-BR" dirty="0"/>
              <a:t> e a arte. </a:t>
            </a:r>
            <a:endParaRPr lang="pt-BR" dirty="0" smtClean="0"/>
          </a:p>
          <a:p>
            <a:pPr lvl="1" algn="just"/>
            <a:r>
              <a:rPr lang="pt-BR" dirty="0" smtClean="0"/>
              <a:t>Como </a:t>
            </a:r>
            <a:r>
              <a:rPr lang="pt-BR" dirty="0"/>
              <a:t>contestar o compromisso da realidade de Gregório de Mattos e Antônio Vieira? </a:t>
            </a:r>
            <a:endParaRPr lang="pt-BR" dirty="0" smtClean="0"/>
          </a:p>
          <a:p>
            <a:pPr lvl="2" algn="just"/>
            <a:r>
              <a:rPr lang="pt-BR" dirty="0" smtClean="0"/>
              <a:t>Aliás</a:t>
            </a:r>
            <a:r>
              <a:rPr lang="pt-BR" dirty="0"/>
              <a:t>, para o estudo da música temos, em Gregório de Mattos, uma fonte fundamental de referências que se desdobram em contextos múltiplos, desde a </a:t>
            </a:r>
            <a:r>
              <a:rPr lang="pt-BR" dirty="0" err="1"/>
              <a:t>organologia</a:t>
            </a:r>
            <a:r>
              <a:rPr lang="pt-BR" dirty="0"/>
              <a:t> até os gêneros musicais, em épocas remotas da </a:t>
            </a:r>
            <a:r>
              <a:rPr lang="pt-BR" dirty="0" smtClean="0"/>
              <a:t>colonização</a:t>
            </a:r>
          </a:p>
          <a:p>
            <a:pPr lvl="1" algn="just"/>
            <a:r>
              <a:rPr lang="pt-BR" dirty="0" smtClean="0"/>
              <a:t>Assim</a:t>
            </a:r>
            <a:r>
              <a:rPr lang="pt-BR" dirty="0"/>
              <a:t>, a poesia pode ser uma crônica da vida que revela elementos expressivos dos índices dramáticos de um tempo-espaço. </a:t>
            </a:r>
            <a:endParaRPr lang="pt-BR" dirty="0" smtClean="0"/>
          </a:p>
          <a:p>
            <a:pPr lvl="2" algn="just"/>
            <a:r>
              <a:rPr lang="pt-BR" dirty="0" smtClean="0"/>
              <a:t>As </a:t>
            </a:r>
            <a:r>
              <a:rPr lang="pt-BR" dirty="0"/>
              <a:t>genealogias, os sermões, os panegíricos e as academias, igualmente, podem considerar-se como crônicas de um tempo.</a:t>
            </a:r>
          </a:p>
          <a:p>
            <a:endParaRPr lang="pt-B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Fontes empíricas</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r>
              <a:rPr lang="pt-BR" dirty="0"/>
              <a:t>Nesse </a:t>
            </a:r>
            <a:r>
              <a:rPr lang="pt-BR" i="1" dirty="0"/>
              <a:t>corpus</a:t>
            </a:r>
            <a:r>
              <a:rPr lang="pt-BR" dirty="0"/>
              <a:t>, conhecem-se títulos de óperas executadas ou compostas especificamente para a ocasião; </a:t>
            </a:r>
            <a:endParaRPr lang="pt-BR" dirty="0" smtClean="0"/>
          </a:p>
          <a:p>
            <a:pPr algn="just"/>
            <a:r>
              <a:rPr lang="pt-BR" dirty="0" smtClean="0"/>
              <a:t>reconhecem-se </a:t>
            </a:r>
            <a:r>
              <a:rPr lang="pt-BR" dirty="0"/>
              <a:t>os alinhamentos com a tradição ou a mudança da sensibilidade ideológica (os bailes populares com canções e danças da terra que emergem da segunda metade do século XVIII); </a:t>
            </a:r>
            <a:endParaRPr lang="pt-BR" dirty="0" smtClean="0"/>
          </a:p>
          <a:p>
            <a:pPr algn="just"/>
            <a:r>
              <a:rPr lang="pt-BR" dirty="0" smtClean="0"/>
              <a:t>enfim</a:t>
            </a:r>
            <a:r>
              <a:rPr lang="pt-BR" dirty="0"/>
              <a:t>, é possível determinar os padrões de socialização e estruturas ideológicas subjacentes fundamentais para a contextualização da música.</a:t>
            </a:r>
          </a:p>
          <a:p>
            <a:pPr algn="just"/>
            <a:endParaRPr lang="pt-B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Os relatos de festas</a:t>
            </a:r>
            <a:endParaRPr lang="pt-BR" dirty="0"/>
          </a:p>
        </p:txBody>
      </p:sp>
      <p:sp>
        <p:nvSpPr>
          <p:cNvPr id="3" name="Espaço Reservado para Conteúdo 2"/>
          <p:cNvSpPr>
            <a:spLocks noGrp="1"/>
          </p:cNvSpPr>
          <p:nvPr>
            <p:ph idx="1"/>
          </p:nvPr>
        </p:nvSpPr>
        <p:spPr>
          <a:xfrm>
            <a:off x="457200" y="1600200"/>
            <a:ext cx="8229600" cy="4781128"/>
          </a:xfrm>
        </p:spPr>
        <p:txBody>
          <a:bodyPr>
            <a:normAutofit fontScale="62500" lnSpcReduction="20000"/>
          </a:bodyPr>
          <a:lstStyle/>
          <a:p>
            <a:pPr algn="just"/>
            <a:r>
              <a:rPr lang="pt-BR" dirty="0"/>
              <a:t>Em 1729, por exemplo, José Ferreira de Matos publicou seu Diário Histórico das Celebridades, que, na cidade da Bahia, em ação de graça pelos felicíssimos casamentos dos sereníssimos senhores príncipes de Portugal e Castela, em que relatou todos os eventos realizados na referida celebração. </a:t>
            </a:r>
            <a:endParaRPr lang="pt-BR" dirty="0" smtClean="0"/>
          </a:p>
          <a:p>
            <a:pPr lvl="1" algn="just"/>
            <a:r>
              <a:rPr lang="pt-BR" dirty="0" smtClean="0"/>
              <a:t>A </a:t>
            </a:r>
            <a:r>
              <a:rPr lang="pt-BR" dirty="0"/>
              <a:t>parte final dessa celebração, que durou quase um mês, constituiu-se da representação de seis comédias: </a:t>
            </a:r>
            <a:endParaRPr lang="pt-BR" dirty="0" smtClean="0"/>
          </a:p>
          <a:p>
            <a:pPr lvl="2" algn="just"/>
            <a:r>
              <a:rPr lang="pt-BR" i="1" dirty="0" err="1" smtClean="0"/>
              <a:t>Los</a:t>
            </a:r>
            <a:r>
              <a:rPr lang="pt-BR" i="1" dirty="0" smtClean="0"/>
              <a:t> </a:t>
            </a:r>
            <a:r>
              <a:rPr lang="pt-BR" i="1" dirty="0" err="1"/>
              <a:t>Juegos</a:t>
            </a:r>
            <a:r>
              <a:rPr lang="pt-BR" i="1" dirty="0"/>
              <a:t> Olímpicos</a:t>
            </a:r>
            <a:r>
              <a:rPr lang="pt-BR" dirty="0"/>
              <a:t>; </a:t>
            </a:r>
            <a:r>
              <a:rPr lang="pt-BR" i="1" dirty="0"/>
              <a:t>La </a:t>
            </a:r>
            <a:r>
              <a:rPr lang="pt-BR" i="1" dirty="0" err="1"/>
              <a:t>fuerza</a:t>
            </a:r>
            <a:r>
              <a:rPr lang="pt-BR" i="1" dirty="0"/>
              <a:t> natural</a:t>
            </a:r>
            <a:r>
              <a:rPr lang="pt-BR" dirty="0"/>
              <a:t>; </a:t>
            </a:r>
            <a:r>
              <a:rPr lang="pt-BR" i="1" dirty="0"/>
              <a:t>Fineza contra Fineza</a:t>
            </a:r>
            <a:r>
              <a:rPr lang="pt-BR" dirty="0"/>
              <a:t>; </a:t>
            </a:r>
            <a:r>
              <a:rPr lang="pt-BR" i="1" dirty="0"/>
              <a:t>El monstro de </a:t>
            </a:r>
            <a:r>
              <a:rPr lang="pt-BR" i="1" dirty="0" err="1"/>
              <a:t>los</a:t>
            </a:r>
            <a:r>
              <a:rPr lang="pt-BR" i="1" dirty="0"/>
              <a:t> jardines</a:t>
            </a:r>
            <a:r>
              <a:rPr lang="pt-BR" dirty="0"/>
              <a:t>, “cujo enredo foi aparecer o Mar e a Terra ardendo ao som de toda a música, que cantava o fogo” (MATOS, 1729, p.56); </a:t>
            </a:r>
            <a:r>
              <a:rPr lang="pt-BR" i="1" dirty="0"/>
              <a:t>El </a:t>
            </a:r>
            <a:r>
              <a:rPr lang="pt-BR" i="1" dirty="0" err="1"/>
              <a:t>desden</a:t>
            </a:r>
            <a:r>
              <a:rPr lang="pt-BR" i="1" dirty="0"/>
              <a:t> </a:t>
            </a:r>
            <a:r>
              <a:rPr lang="pt-BR" i="1" dirty="0" err="1"/>
              <a:t>con</a:t>
            </a:r>
            <a:r>
              <a:rPr lang="pt-BR" i="1" dirty="0"/>
              <a:t> </a:t>
            </a:r>
            <a:r>
              <a:rPr lang="pt-BR" i="1" dirty="0" err="1"/>
              <a:t>el</a:t>
            </a:r>
            <a:r>
              <a:rPr lang="pt-BR" i="1" dirty="0"/>
              <a:t> </a:t>
            </a:r>
            <a:r>
              <a:rPr lang="pt-BR" i="1" dirty="0" err="1"/>
              <a:t>Desden</a:t>
            </a:r>
            <a:r>
              <a:rPr lang="pt-BR" dirty="0"/>
              <a:t>, que representava a luta entre o judaísmo, a ingratidão e os zelos contra Deus; tal enredo “excitavam dois coros de música” (MATOS, 1729, p.58). A última apresentação foi </a:t>
            </a:r>
            <a:r>
              <a:rPr lang="pt-BR" i="1" dirty="0"/>
              <a:t>La </a:t>
            </a:r>
            <a:r>
              <a:rPr lang="pt-BR" i="1" dirty="0" err="1"/>
              <a:t>Fiera</a:t>
            </a:r>
            <a:r>
              <a:rPr lang="pt-BR" i="1" dirty="0"/>
              <a:t>, </a:t>
            </a:r>
            <a:r>
              <a:rPr lang="pt-BR" i="1" dirty="0" err="1"/>
              <a:t>el</a:t>
            </a:r>
            <a:r>
              <a:rPr lang="pt-BR" i="1" dirty="0"/>
              <a:t> </a:t>
            </a:r>
            <a:r>
              <a:rPr lang="pt-BR" i="1" dirty="0" err="1"/>
              <a:t>Rayo</a:t>
            </a:r>
            <a:r>
              <a:rPr lang="pt-BR" i="1" dirty="0"/>
              <a:t>, y </a:t>
            </a:r>
            <a:r>
              <a:rPr lang="pt-BR" i="1" dirty="0" err="1"/>
              <a:t>la</a:t>
            </a:r>
            <a:r>
              <a:rPr lang="pt-BR" i="1" dirty="0"/>
              <a:t> </a:t>
            </a:r>
            <a:r>
              <a:rPr lang="pt-BR" i="1" dirty="0" err="1"/>
              <a:t>Piedra</a:t>
            </a:r>
            <a:r>
              <a:rPr lang="pt-BR" dirty="0"/>
              <a:t>, que se realizou quase um mês após o início das celebrações. </a:t>
            </a:r>
            <a:endParaRPr lang="pt-BR" dirty="0" smtClean="0"/>
          </a:p>
          <a:p>
            <a:pPr algn="just"/>
            <a:r>
              <a:rPr lang="pt-BR" dirty="0" smtClean="0"/>
              <a:t>Em </a:t>
            </a:r>
            <a:r>
              <a:rPr lang="pt-BR" dirty="0"/>
              <a:t>Pernambuco, na celebração da aclamação de D. José I, em 1751, o Padre Antônio da Silva Alcântara compôs a música para quatro comédias, encenadas em um “suntuoso tablado” de quatro cenários, que se alternavam movidos por um sistema de trilhos. </a:t>
            </a:r>
            <a:endParaRPr lang="pt-BR" dirty="0" smtClean="0"/>
          </a:p>
          <a:p>
            <a:pPr lvl="1" algn="just"/>
            <a:r>
              <a:rPr lang="pt-BR" dirty="0" smtClean="0"/>
              <a:t>As </a:t>
            </a:r>
            <a:r>
              <a:rPr lang="pt-BR" dirty="0"/>
              <a:t>comédias representadas foram: </a:t>
            </a:r>
            <a:r>
              <a:rPr lang="pt-BR" i="1" dirty="0"/>
              <a:t>La Ciência de </a:t>
            </a:r>
            <a:r>
              <a:rPr lang="pt-BR" i="1" dirty="0" err="1"/>
              <a:t>Reynar</a:t>
            </a:r>
            <a:r>
              <a:rPr lang="pt-BR" i="1" dirty="0"/>
              <a:t>, Cueba, y </a:t>
            </a:r>
            <a:r>
              <a:rPr lang="pt-BR" i="1" dirty="0" err="1"/>
              <a:t>Castillo</a:t>
            </a:r>
            <a:r>
              <a:rPr lang="pt-BR" i="1" dirty="0"/>
              <a:t> de amor</a:t>
            </a:r>
            <a:r>
              <a:rPr lang="pt-BR" dirty="0"/>
              <a:t> e </a:t>
            </a:r>
            <a:r>
              <a:rPr lang="pt-BR" i="1" dirty="0"/>
              <a:t>La </a:t>
            </a:r>
            <a:r>
              <a:rPr lang="pt-BR" i="1" dirty="0" err="1"/>
              <a:t>Piedra</a:t>
            </a:r>
            <a:r>
              <a:rPr lang="pt-BR" i="1" dirty="0"/>
              <a:t> </a:t>
            </a:r>
            <a:r>
              <a:rPr lang="pt-BR" i="1" dirty="0" err="1"/>
              <a:t>Phylosophal</a:t>
            </a:r>
            <a:r>
              <a:rPr lang="pt-BR" dirty="0"/>
              <a:t> (NERI, 1751 apud MORAES, 1969), ou seja, comédias alusivas às virtudes excelsas do soberano recém-empossado.</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3600" dirty="0" smtClean="0"/>
              <a:t>As crônicas como plataforma de observação dos padrões de vassalagem</a:t>
            </a:r>
            <a:endParaRPr lang="pt-BR" sz="3600" dirty="0"/>
          </a:p>
        </p:txBody>
      </p:sp>
      <p:sp>
        <p:nvSpPr>
          <p:cNvPr id="3" name="Espaço Reservado para Conteúdo 2"/>
          <p:cNvSpPr>
            <a:spLocks noGrp="1"/>
          </p:cNvSpPr>
          <p:nvPr>
            <p:ph idx="1"/>
          </p:nvPr>
        </p:nvSpPr>
        <p:spPr/>
        <p:txBody>
          <a:bodyPr>
            <a:normAutofit fontScale="85000" lnSpcReduction="20000"/>
          </a:bodyPr>
          <a:lstStyle/>
          <a:p>
            <a:pPr algn="just"/>
            <a:r>
              <a:rPr lang="pt-BR" dirty="0" smtClean="0"/>
              <a:t>Num </a:t>
            </a:r>
            <a:r>
              <a:rPr lang="pt-BR" dirty="0"/>
              <a:t>sistema onde o simbolismo da existência prevalecia e as relações de estabilidade social eram absolutamente frágeis, as crônicas ganhavam uma dimensão fundamental para a estabilidade do sistema. </a:t>
            </a:r>
            <a:endParaRPr lang="pt-BR" dirty="0" smtClean="0"/>
          </a:p>
          <a:p>
            <a:pPr lvl="1" algn="just"/>
            <a:r>
              <a:rPr lang="pt-BR" dirty="0" smtClean="0"/>
              <a:t>Pode-se </a:t>
            </a:r>
            <a:r>
              <a:rPr lang="pt-BR" dirty="0"/>
              <a:t>imaginar, até mesmo, a forja coletiva de uma ação, escamoteando faltas em vista das censuras que poderiam ocorrer. Da mesma forma, sobrevalorizar os eventos e colocá-los sempre à altura da qualidade vista na metrópole. </a:t>
            </a:r>
          </a:p>
          <a:p>
            <a:pPr algn="just"/>
            <a:r>
              <a:rPr lang="pt-BR" dirty="0"/>
              <a:t>Concluindo, a crônica, principalmente a áulica, era um fator de ajustamento dos padrões de vassalagem, de correção dos costumes e percepção dos níveis de civilização.</a:t>
            </a:r>
          </a:p>
          <a:p>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O estranhamento como pauta discursiva</a:t>
            </a:r>
            <a:endParaRPr lang="pt-BR" dirty="0"/>
          </a:p>
        </p:txBody>
      </p:sp>
      <p:sp>
        <p:nvSpPr>
          <p:cNvPr id="3" name="Espaço Reservado para Conteúdo 2"/>
          <p:cNvSpPr>
            <a:spLocks noGrp="1"/>
          </p:cNvSpPr>
          <p:nvPr>
            <p:ph idx="1"/>
          </p:nvPr>
        </p:nvSpPr>
        <p:spPr/>
        <p:txBody>
          <a:bodyPr>
            <a:normAutofit fontScale="77500" lnSpcReduction="20000"/>
          </a:bodyPr>
          <a:lstStyle/>
          <a:p>
            <a:pPr algn="just"/>
            <a:r>
              <a:rPr lang="pt-BR" dirty="0" smtClean="0"/>
              <a:t>O ponto de tangência desses escritos, convertidos como gêneros historiográficos, é justamente a sua negação como historiografia. </a:t>
            </a:r>
          </a:p>
          <a:p>
            <a:pPr lvl="1" algn="just"/>
            <a:r>
              <a:rPr lang="pt-BR" dirty="0" smtClean="0"/>
              <a:t>O relato é sempre realizado na perspectiva das pertenças individuais, da subjetivação de valores que emergem do distanciamento crítico da alteridade. </a:t>
            </a:r>
          </a:p>
          <a:p>
            <a:pPr lvl="2" algn="just"/>
            <a:r>
              <a:rPr lang="pt-BR" dirty="0" smtClean="0"/>
              <a:t>Assim, os textos comportam-se como fontes e não como historiografia, porque a imensa maioria não é estudos sistemáticos, é explicitações das fronteiras de estranhamento, quando não de repugnância.</a:t>
            </a:r>
            <a:endParaRPr lang="pt-BR" dirty="0" smtClean="0"/>
          </a:p>
          <a:p>
            <a:pPr algn="just"/>
            <a:r>
              <a:rPr lang="pt-BR" dirty="0" smtClean="0"/>
              <a:t>A formação de uma idéia que dá suporte a uma linha editorial que surge na Europa, a partir do século XVIII</a:t>
            </a:r>
          </a:p>
          <a:p>
            <a:pPr lvl="1" algn="just"/>
            <a:r>
              <a:rPr lang="pt-BR" dirty="0" smtClean="0"/>
              <a:t>As </a:t>
            </a:r>
            <a:r>
              <a:rPr lang="pt-BR" dirty="0"/>
              <a:t>hipérboles tornam-se lugar comum, tanto para sublinhar o exótico como para defender uma terra de região marginal. </a:t>
            </a:r>
          </a:p>
          <a:p>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Os relatos como plataforma </a:t>
            </a:r>
            <a:r>
              <a:rPr lang="pt-BR" dirty="0"/>
              <a:t>teórica de projetos de civilização</a:t>
            </a:r>
          </a:p>
        </p:txBody>
      </p:sp>
      <p:sp>
        <p:nvSpPr>
          <p:cNvPr id="3" name="Espaço Reservado para Conteúdo 2"/>
          <p:cNvSpPr>
            <a:spLocks noGrp="1"/>
          </p:cNvSpPr>
          <p:nvPr>
            <p:ph idx="1"/>
          </p:nvPr>
        </p:nvSpPr>
        <p:spPr/>
        <p:txBody>
          <a:bodyPr>
            <a:normAutofit fontScale="55000" lnSpcReduction="20000"/>
          </a:bodyPr>
          <a:lstStyle/>
          <a:p>
            <a:r>
              <a:rPr lang="pt-BR" dirty="0" smtClean="0"/>
              <a:t>“Manual </a:t>
            </a:r>
            <a:r>
              <a:rPr lang="pt-BR" dirty="0"/>
              <a:t>de viagem” escrito por um intelectual inglês do século XVIII, </a:t>
            </a:r>
            <a:r>
              <a:rPr lang="pt-BR" dirty="0" err="1"/>
              <a:t>Josiah</a:t>
            </a:r>
            <a:r>
              <a:rPr lang="pt-BR" dirty="0"/>
              <a:t> </a:t>
            </a:r>
            <a:r>
              <a:rPr lang="pt-BR" dirty="0" err="1"/>
              <a:t>Tucker</a:t>
            </a:r>
            <a:r>
              <a:rPr lang="pt-BR" dirty="0"/>
              <a:t> (1733-1799):</a:t>
            </a:r>
          </a:p>
          <a:p>
            <a:pPr>
              <a:buNone/>
            </a:pPr>
            <a:endParaRPr lang="pt-BR" dirty="0" smtClean="0"/>
          </a:p>
          <a:p>
            <a:pPr algn="just">
              <a:buNone/>
            </a:pPr>
            <a:r>
              <a:rPr lang="x-none" i="1" smtClean="0"/>
              <a:t>Seu </a:t>
            </a:r>
            <a:r>
              <a:rPr lang="x-none" i="1"/>
              <a:t>objetivo é descrever os efeitos e consequências dos vários sistemas de religião, governo e comércio no mundo, e como eles operam “em povos diferentes, ou no mesmo povo em diferentes períodos”. Aborda ainda como estes povos aumentam ou contraem os “poderes ativos da Natureza humana, ou se eles tornam esses poderes mais úteis, ou perniciosos à Sociedade”. Inicia com a religião, pois esta é algo que o viajante deve ter muito claro antes de sua partida, pois se ele sai de seu país sem firmeza em seus princípios religiosos, corre o risco de voltar sem nenhum ou converter-se a uma má religião, ou seja, tornar-se um papista. Pois o objetivo da viagem não é que ele conheça novas religiões, mas que o contato com elas reforce as suas convicções protestantes por meio da comparação e o reconhecimento das suas maiores qualidades em relação às demais, fazendo-o “indiferente a todas elas”, sobretudo os “artifícios e falsidades da Igreja de Roma”, que podem tentá-lo em algum momento</a:t>
            </a:r>
            <a:r>
              <a:rPr lang="x-none"/>
              <a:t> (TORRÃO FILHO, 2010, p.73)</a:t>
            </a:r>
            <a:r>
              <a:rPr lang="pt-BR" dirty="0"/>
              <a:t>.</a:t>
            </a:r>
          </a:p>
          <a:p>
            <a:endParaRPr lang="pt-B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As artes como objeto de discurso</a:t>
            </a:r>
            <a:endParaRPr lang="pt-BR" dirty="0"/>
          </a:p>
        </p:txBody>
      </p:sp>
      <p:sp>
        <p:nvSpPr>
          <p:cNvPr id="3" name="Espaço Reservado para Conteúdo 2"/>
          <p:cNvSpPr>
            <a:spLocks noGrp="1"/>
          </p:cNvSpPr>
          <p:nvPr>
            <p:ph idx="1"/>
          </p:nvPr>
        </p:nvSpPr>
        <p:spPr/>
        <p:txBody>
          <a:bodyPr>
            <a:normAutofit fontScale="70000" lnSpcReduction="20000"/>
          </a:bodyPr>
          <a:lstStyle/>
          <a:p>
            <a:pPr>
              <a:buNone/>
            </a:pPr>
            <a:endParaRPr lang="pt-BR" dirty="0" smtClean="0"/>
          </a:p>
          <a:p>
            <a:pPr algn="just">
              <a:buNone/>
            </a:pPr>
            <a:r>
              <a:rPr lang="pt-BR" i="1" dirty="0" smtClean="0"/>
              <a:t>Não poderíamos esperar desses corpus, é verdade, análises estilísticas e técnicas detalhadas das obras dos compositores luso-brasileiros, mas não podemos esquecer-nos que tanto a aristocracia e a grande burguesia européia como amplos setores das próprias classes médias urbanas valorizavam a formação e as práticas musicais como um componente relevante da educação dos jovens [...] A prática amadora do canto ou de um instrumento como o cravo – e mais tarde o piano e a guitarra – era frequentemente estimulada, e os jovens da sociedade contatavam no seu dia a dia com diversos contextos de execução de um repertório por vezes sofisticados, tanto no âmbito estritamente doméstico e de salão como no que respeita à ópera e aos concertos públicos </a:t>
            </a:r>
            <a:r>
              <a:rPr lang="pt-BR" dirty="0" smtClean="0"/>
              <a:t>(NERY, 2001, p.84).</a:t>
            </a:r>
            <a:endParaRPr lang="pt-B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Viajantes</a:t>
            </a:r>
            <a:endParaRPr lang="pt-BR" dirty="0"/>
          </a:p>
        </p:txBody>
      </p:sp>
      <p:sp>
        <p:nvSpPr>
          <p:cNvPr id="3" name="Espaço Reservado para Conteúdo 2"/>
          <p:cNvSpPr>
            <a:spLocks noGrp="1"/>
          </p:cNvSpPr>
          <p:nvPr>
            <p:ph idx="1"/>
          </p:nvPr>
        </p:nvSpPr>
        <p:spPr/>
        <p:txBody>
          <a:bodyPr>
            <a:normAutofit fontScale="77500" lnSpcReduction="20000"/>
          </a:bodyPr>
          <a:lstStyle/>
          <a:p>
            <a:pPr algn="just"/>
            <a:r>
              <a:rPr lang="pt-BR" dirty="0"/>
              <a:t>No final do século XVIII, os relatos de viajantes fizeram parte de uma plataforma de alterações das formas de entretenimento </a:t>
            </a:r>
            <a:r>
              <a:rPr lang="pt-BR" dirty="0" smtClean="0"/>
              <a:t>doméstico</a:t>
            </a:r>
          </a:p>
          <a:p>
            <a:pPr lvl="1" algn="just"/>
            <a:r>
              <a:rPr lang="pt-BR" dirty="0" smtClean="0"/>
              <a:t>Adaptando</a:t>
            </a:r>
            <a:r>
              <a:rPr lang="pt-BR" dirty="0"/>
              <a:t>, então, o espaço doméstico burguês aos padrões dos dotes sociais necessários à elevação da civilidade, assim, instruía-se a política e os discursos estéticos. </a:t>
            </a:r>
            <a:endParaRPr lang="pt-BR" dirty="0" smtClean="0"/>
          </a:p>
          <a:p>
            <a:pPr lvl="1" algn="just"/>
            <a:r>
              <a:rPr lang="pt-BR" dirty="0" smtClean="0"/>
              <a:t>Nesse </a:t>
            </a:r>
            <a:r>
              <a:rPr lang="pt-BR" dirty="0"/>
              <a:t>vórtice de um desejo de novas formas de socialização, os textos de terras longínquas assim como a canção ou a sonata para teclado, ambas destinadas “</a:t>
            </a:r>
            <a:r>
              <a:rPr lang="pt-BR" i="1" dirty="0"/>
              <a:t>à </a:t>
            </a:r>
            <a:r>
              <a:rPr lang="pt-BR" i="1" dirty="0" err="1"/>
              <a:t>l’usage</a:t>
            </a:r>
            <a:r>
              <a:rPr lang="pt-BR" i="1" dirty="0"/>
              <a:t> dês </a:t>
            </a:r>
            <a:r>
              <a:rPr lang="pt-BR" i="1" dirty="0" err="1"/>
              <a:t>Dames</a:t>
            </a:r>
            <a:r>
              <a:rPr lang="pt-BR" i="1" dirty="0"/>
              <a:t>”</a:t>
            </a:r>
            <a:r>
              <a:rPr lang="pt-BR" dirty="0"/>
              <a:t> (DOWNS, 1998, p.141), inseriam-se numa estrutura de desenvolvimento da capacidade pública de discernimento do “bem-comum”. </a:t>
            </a:r>
            <a:endParaRPr lang="pt-BR" dirty="0" smtClean="0"/>
          </a:p>
          <a:p>
            <a:pPr lvl="1" algn="just"/>
            <a:r>
              <a:rPr lang="pt-BR" dirty="0" smtClean="0"/>
              <a:t>A </a:t>
            </a:r>
            <a:r>
              <a:rPr lang="pt-BR" dirty="0"/>
              <a:t>ambiguidade, como afirma Habermas (1984 apud TORRÃO FILHO, 2006, p.153) está “no interior da família patriarcal burguesa, que não exclui ninguém, mas exige formação cultural e propriedade para a participação política”.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Conteúdo 5"/>
          <p:cNvSpPr>
            <a:spLocks noGrp="1"/>
          </p:cNvSpPr>
          <p:nvPr>
            <p:ph idx="1"/>
          </p:nvPr>
        </p:nvSpPr>
        <p:spPr/>
        <p:txBody>
          <a:bodyPr>
            <a:normAutofit fontScale="77500" lnSpcReduction="20000"/>
          </a:bodyPr>
          <a:lstStyle/>
          <a:p>
            <a:pPr algn="just">
              <a:buNone/>
            </a:pPr>
            <a:r>
              <a:rPr lang="x-none" i="1"/>
              <a:t>Estes leitores esperam da literatura de viagens, em primeiro lugar, que lhes forneça, no plano informativo, ‘noções úteis’, sobre outras terras e outros povos, nos termos dos ideais iluministas e liberais da ‘ilustração’ como fator de progresso individual e social. Esperam também que ela lhes permita, pela diversidade e pelo colorido das descrições, compensar de algum modo, ao nível do imaginário, um cotidiano citadino insípido, repetitivo e assente de valores rígidos e constrangedores. mas esperam ainda encontrar nela, em última análise, a validação desses valores e a convicção da respectiva superioridade moral e cultural face às realidades exteriores descritas </a:t>
            </a:r>
            <a:r>
              <a:rPr lang="x-none"/>
              <a:t>(NERY, 2001, p.74)</a:t>
            </a:r>
            <a:r>
              <a:rPr lang="pt-BR" dirty="0"/>
              <a:t>.</a:t>
            </a:r>
          </a:p>
          <a:p>
            <a:endParaRPr lang="pt-B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formação da projeção mítica</a:t>
            </a:r>
            <a:endParaRPr lang="pt-BR" dirty="0"/>
          </a:p>
        </p:txBody>
      </p:sp>
      <p:sp>
        <p:nvSpPr>
          <p:cNvPr id="3" name="Espaço Reservado para Conteúdo 2"/>
          <p:cNvSpPr>
            <a:spLocks noGrp="1"/>
          </p:cNvSpPr>
          <p:nvPr>
            <p:ph idx="1"/>
          </p:nvPr>
        </p:nvSpPr>
        <p:spPr>
          <a:xfrm>
            <a:off x="457200" y="1600200"/>
            <a:ext cx="8229600" cy="4781128"/>
          </a:xfrm>
        </p:spPr>
        <p:txBody>
          <a:bodyPr>
            <a:normAutofit fontScale="70000" lnSpcReduction="20000"/>
          </a:bodyPr>
          <a:lstStyle/>
          <a:p>
            <a:pPr algn="just"/>
            <a:r>
              <a:rPr lang="pt-BR" dirty="0"/>
              <a:t>Nessas distintas perspectivas, pode-se afirmar que, no século XVI e XVII, ocorreu frequentemente uma projeção de um imaginário que se sobrepunha ao </a:t>
            </a:r>
            <a:r>
              <a:rPr lang="pt-BR" dirty="0" smtClean="0"/>
              <a:t>real</a:t>
            </a:r>
          </a:p>
          <a:p>
            <a:pPr lvl="1" algn="just"/>
            <a:r>
              <a:rPr lang="pt-BR" dirty="0" smtClean="0"/>
              <a:t>Em </a:t>
            </a:r>
            <a:r>
              <a:rPr lang="pt-BR" dirty="0"/>
              <a:t>muitos relatos, há uma “substituição” ou preenchimento por uma realidade sentida, mas não vivida. </a:t>
            </a:r>
            <a:endParaRPr lang="pt-BR" dirty="0" smtClean="0"/>
          </a:p>
          <a:p>
            <a:pPr lvl="1" algn="just"/>
            <a:r>
              <a:rPr lang="pt-BR" dirty="0" smtClean="0"/>
              <a:t>Nesses </a:t>
            </a:r>
            <a:r>
              <a:rPr lang="pt-BR" dirty="0"/>
              <a:t>relatos, a imaginação de um consciente coletivo diante do absolutamente desconhecido, como seria o encontro com a sociedade nativa da colônia, mesmo nos centros urbanos, desloca as pertenças da narração. </a:t>
            </a:r>
            <a:endParaRPr lang="pt-BR" dirty="0" smtClean="0"/>
          </a:p>
          <a:p>
            <a:pPr algn="just"/>
            <a:r>
              <a:rPr lang="pt-BR" dirty="0" smtClean="0"/>
              <a:t>O </a:t>
            </a:r>
            <a:r>
              <a:rPr lang="pt-BR" dirty="0"/>
              <a:t>“eu” narrativo se expressa, então, pelos artifícios retóricos, como as hipérboles, que transformam os animais em bestas do inferno, demonizam os rituais religiosos e deploram a moral da vida </a:t>
            </a:r>
            <a:r>
              <a:rPr lang="pt-BR" dirty="0" smtClean="0"/>
              <a:t>cotidiana</a:t>
            </a:r>
          </a:p>
          <a:p>
            <a:pPr lvl="1" algn="just"/>
            <a:r>
              <a:rPr lang="pt-BR" dirty="0" smtClean="0"/>
              <a:t>É </a:t>
            </a:r>
            <a:r>
              <a:rPr lang="pt-BR" dirty="0"/>
              <a:t>a ação das fronteiras do estranhamento para os valores cristalizados na perspectiva de uma cultura: a cristã ocidental. Tal impacto </a:t>
            </a:r>
            <a:r>
              <a:rPr lang="pt-BR" dirty="0" err="1"/>
              <a:t>emergea</a:t>
            </a:r>
            <a:r>
              <a:rPr lang="pt-BR" dirty="0"/>
              <a:t> de uma narrativa fantasiosa, construída no imaginário das lendas e mitos da tradição mística</a:t>
            </a:r>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4343</Words>
  <Application>Microsoft Office PowerPoint</Application>
  <PresentationFormat>Apresentação na tela (4:3)</PresentationFormat>
  <Paragraphs>173</Paragraphs>
  <Slides>33</Slides>
  <Notes>0</Notes>
  <HiddenSlides>0</HiddenSlides>
  <MMClips>0</MMClips>
  <ScaleCrop>false</ScaleCrop>
  <HeadingPairs>
    <vt:vector size="4" baseType="variant">
      <vt:variant>
        <vt:lpstr>Tema</vt:lpstr>
      </vt:variant>
      <vt:variant>
        <vt:i4>1</vt:i4>
      </vt:variant>
      <vt:variant>
        <vt:lpstr>Títulos de slides</vt:lpstr>
      </vt:variant>
      <vt:variant>
        <vt:i4>33</vt:i4>
      </vt:variant>
    </vt:vector>
  </HeadingPairs>
  <TitlesOfParts>
    <vt:vector size="34" baseType="lpstr">
      <vt:lpstr>Tema do Office</vt:lpstr>
      <vt:lpstr>Análise da Historiografia Musical Brasileira</vt:lpstr>
      <vt:lpstr>Carta de Antônio Rodrigues de 1553</vt:lpstr>
      <vt:lpstr>Características</vt:lpstr>
      <vt:lpstr>O estranhamento como pauta discursiva</vt:lpstr>
      <vt:lpstr>Os relatos como plataforma teórica de projetos de civilização</vt:lpstr>
      <vt:lpstr>As artes como objeto de discurso</vt:lpstr>
      <vt:lpstr>Viajantes</vt:lpstr>
      <vt:lpstr>Slide 8</vt:lpstr>
      <vt:lpstr>A formação da projeção mítica</vt:lpstr>
      <vt:lpstr>Slide 10</vt:lpstr>
      <vt:lpstr>A viagem como laboratório</vt:lpstr>
      <vt:lpstr>Capacidade de absorção das sociedades nativas</vt:lpstr>
      <vt:lpstr>Relatos de música do Brasil</vt:lpstr>
      <vt:lpstr>O interesse no silvícola</vt:lpstr>
      <vt:lpstr>Século XVIII</vt:lpstr>
      <vt:lpstr>A projeção da alteridade</vt:lpstr>
      <vt:lpstr>Formação de cânones</vt:lpstr>
      <vt:lpstr>A crítica aos hábitos</vt:lpstr>
      <vt:lpstr>Suspensão da crítica</vt:lpstr>
      <vt:lpstr>Fontes empíricas</vt:lpstr>
      <vt:lpstr>Missionários</vt:lpstr>
      <vt:lpstr>O relato transformado pelo ato de catequização</vt:lpstr>
      <vt:lpstr>Jesuítas</vt:lpstr>
      <vt:lpstr>A profusão de relatos musicais</vt:lpstr>
      <vt:lpstr>Outras ordens</vt:lpstr>
      <vt:lpstr>Ângelo de Siqueira</vt:lpstr>
      <vt:lpstr>Botica Preciosa...</vt:lpstr>
      <vt:lpstr>Cronistas</vt:lpstr>
      <vt:lpstr>Cronistas no Brasil</vt:lpstr>
      <vt:lpstr>Universo literário híbrido</vt:lpstr>
      <vt:lpstr>Fontes empíricas</vt:lpstr>
      <vt:lpstr>Os relatos de festas</vt:lpstr>
      <vt:lpstr>As crônicas como plataforma de observação dos padrões de vassalagem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Análise da Historiografia Musical Brasileira</dc:title>
  <dc:creator>Neto</dc:creator>
  <cp:lastModifiedBy>Neto</cp:lastModifiedBy>
  <cp:revision>25</cp:revision>
  <dcterms:created xsi:type="dcterms:W3CDTF">2011-08-29T13:36:06Z</dcterms:created>
  <dcterms:modified xsi:type="dcterms:W3CDTF">2011-08-29T14:44:08Z</dcterms:modified>
</cp:coreProperties>
</file>