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4" r:id="rId16"/>
    <p:sldId id="266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rgbClr val="5E9EFF">
                <a:alpha val="27000"/>
              </a:srgbClr>
            </a:gs>
            <a:gs pos="100000">
              <a:srgbClr val="85C2FF">
                <a:alpha val="46000"/>
              </a:srgbClr>
            </a:gs>
            <a:gs pos="87000">
              <a:srgbClr val="C4D6EB">
                <a:alpha val="78000"/>
              </a:srgbClr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BF2C6-8797-4427-8F48-0F1C82C43E9A}" type="datetimeFigureOut">
              <a:rPr lang="pt-BR" smtClean="0"/>
              <a:pPr/>
              <a:t>23/08/2010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1D60-96F1-4A81-A17F-DEDB69A4D4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Organização curricular e conteúdos de biologia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4</a:t>
            </a:r>
          </a:p>
          <a:p>
            <a:r>
              <a:rPr lang="pt-BR" dirty="0" smtClean="0"/>
              <a:t>23/agosto/2010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0"/>
            <a:ext cx="6715172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Fernando 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Gewandsznajder</a:t>
            </a:r>
            <a:r>
              <a:rPr kumimoji="0" lang="pt-BR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 Sérgio Linhares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 livro está dividido em nove unidades: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- os fenômenos da vida e como o cientista procura testar suas hipóteses;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II - os conhecimentos sobre a célula, o que inclui tópicos atuais, como engenharia genética e alimentos transgênicos;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III - os tecidos animais;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IV - o sistema de classificação dos seres vivos, dos vírus e dos reinos Monera, Protista, </a:t>
            </a:r>
            <a:r>
              <a:rPr kumimoji="0" lang="pt-BR" sz="2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Fungi</a:t>
            </a: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pt-BR" sz="2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Plantae</a:t>
            </a: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 </a:t>
            </a:r>
            <a:r>
              <a:rPr kumimoji="0" lang="pt-BR" sz="22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Animalia</a:t>
            </a: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 - as funções vitais dos animais de forma comparada, apresentando com mais detalhes a fisiologia humana;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 - a anatomia e a fisiologia vegetais, com ênfase nas angiospermas;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VII - a Genética;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VIII - a evolução dos seres vivos e a origem da vida;</a:t>
            </a:r>
            <a:b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2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IX - a Ecologia, procurando enfatizar a necessidade de se preservarem os ecossistemas naturais e discutindo como a ação humana ameaça o equilíbrio desses ecossistemas.</a:t>
            </a:r>
            <a:endParaRPr kumimoji="0" lang="pt-BR" sz="2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214290"/>
            <a:ext cx="72866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>José Luís Soares </a:t>
            </a:r>
            <a:endParaRPr lang="pt-BR" dirty="0" smtClean="0"/>
          </a:p>
          <a:p>
            <a:pPr algn="ctr"/>
            <a:endParaRPr lang="pt-BR" dirty="0" smtClean="0"/>
          </a:p>
          <a:p>
            <a:r>
              <a:rPr lang="pt-BR" sz="2200" dirty="0" smtClean="0"/>
              <a:t>Introdução </a:t>
            </a:r>
            <a:r>
              <a:rPr lang="pt-BR" sz="2200" dirty="0"/>
              <a:t>ao estudo da Biologia</a:t>
            </a:r>
            <a:br>
              <a:rPr lang="pt-BR" sz="2200" dirty="0"/>
            </a:br>
            <a:r>
              <a:rPr lang="pt-BR" sz="2200" dirty="0"/>
              <a:t>1. A composição química dos organismos</a:t>
            </a:r>
            <a:br>
              <a:rPr lang="pt-BR" sz="2200" dirty="0"/>
            </a:br>
            <a:r>
              <a:rPr lang="pt-BR" sz="2200" dirty="0"/>
              <a:t>2. A organização celular dos seres vivos</a:t>
            </a:r>
            <a:br>
              <a:rPr lang="pt-BR" sz="2200" dirty="0"/>
            </a:br>
            <a:r>
              <a:rPr lang="pt-BR" sz="2200" dirty="0"/>
              <a:t>3. Consumo de energia pelo organismo e renovação contínua da matéria</a:t>
            </a:r>
            <a:br>
              <a:rPr lang="pt-BR" sz="2200" dirty="0"/>
            </a:br>
            <a:r>
              <a:rPr lang="pt-BR" sz="2200" dirty="0"/>
              <a:t>4. A organização estrutural dos seres a nível </a:t>
            </a:r>
            <a:r>
              <a:rPr lang="pt-BR" sz="2200" dirty="0" err="1"/>
              <a:t>supracelular</a:t>
            </a:r>
            <a:r>
              <a:rPr lang="pt-BR" sz="2200" dirty="0"/>
              <a:t>: os tecidos</a:t>
            </a:r>
            <a:br>
              <a:rPr lang="pt-BR" sz="2200" dirty="0"/>
            </a:br>
            <a:r>
              <a:rPr lang="pt-BR" sz="2200" dirty="0"/>
              <a:t>5. Estrutura e funções dos seres a nível de organismo</a:t>
            </a:r>
            <a:br>
              <a:rPr lang="pt-BR" sz="2200" dirty="0"/>
            </a:br>
            <a:r>
              <a:rPr lang="pt-BR" sz="2200" dirty="0"/>
              <a:t>6. Reprodução, a continuidade da vida</a:t>
            </a:r>
            <a:br>
              <a:rPr lang="pt-BR" sz="2200" dirty="0"/>
            </a:br>
            <a:r>
              <a:rPr lang="pt-BR" sz="2200" dirty="0"/>
              <a:t>7. Genética: o estudo da hereditariedade</a:t>
            </a:r>
            <a:br>
              <a:rPr lang="pt-BR" sz="2200" dirty="0"/>
            </a:br>
            <a:r>
              <a:rPr lang="pt-BR" sz="2200" dirty="0"/>
              <a:t>8. Origem e evolução dos sistemas vivos</a:t>
            </a:r>
            <a:br>
              <a:rPr lang="pt-BR" sz="2200" dirty="0"/>
            </a:br>
            <a:r>
              <a:rPr lang="pt-BR" sz="2200" dirty="0"/>
              <a:t>9. Ecologia: os ecossistemas e o equilíbrio natural</a:t>
            </a:r>
            <a:br>
              <a:rPr lang="pt-BR" sz="2200" dirty="0"/>
            </a:br>
            <a:r>
              <a:rPr lang="pt-BR" sz="2200" dirty="0"/>
              <a:t>10. A diversidade dos seres vivos</a:t>
            </a:r>
            <a:br>
              <a:rPr lang="pt-BR" sz="2200" dirty="0"/>
            </a:br>
            <a:r>
              <a:rPr lang="pt-BR" sz="2200" dirty="0"/>
              <a:t>11. Unidade de avaliação</a:t>
            </a:r>
            <a:br>
              <a:rPr lang="pt-BR" sz="2200" dirty="0"/>
            </a:br>
            <a:r>
              <a:rPr lang="pt-BR" sz="2200" dirty="0"/>
              <a:t>Gabarito da unidade de avaliação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14290"/>
            <a:ext cx="80010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Sonia Lopes</a:t>
            </a:r>
          </a:p>
          <a:p>
            <a:endParaRPr lang="pt-BR" dirty="0" smtClean="0"/>
          </a:p>
          <a:p>
            <a:r>
              <a:rPr lang="pt-BR" sz="2400" dirty="0" smtClean="0"/>
              <a:t>A obra é um volume único com conteúdo dividido em </a:t>
            </a:r>
            <a:r>
              <a:rPr lang="pt-BR" sz="2400" b="1" dirty="0" smtClean="0"/>
              <a:t>8</a:t>
            </a:r>
            <a:r>
              <a:rPr lang="pt-BR" sz="2400" dirty="0" smtClean="0"/>
              <a:t> unidades:</a:t>
            </a:r>
          </a:p>
          <a:p>
            <a:r>
              <a:rPr lang="pt-BR" sz="2400" b="1" dirty="0" smtClean="0"/>
              <a:t>1.</a:t>
            </a:r>
            <a:r>
              <a:rPr lang="pt-BR" sz="2400" dirty="0" smtClean="0"/>
              <a:t>         O mundo em que vivemos; </a:t>
            </a:r>
          </a:p>
          <a:p>
            <a:r>
              <a:rPr lang="pt-BR" sz="2400" b="1" dirty="0" smtClean="0"/>
              <a:t>2.</a:t>
            </a:r>
            <a:r>
              <a:rPr lang="pt-BR" sz="2400" dirty="0" smtClean="0"/>
              <a:t>         Origem da vida e Biologia celular; </a:t>
            </a:r>
          </a:p>
          <a:p>
            <a:r>
              <a:rPr lang="pt-BR" sz="2400" b="1" dirty="0" smtClean="0"/>
              <a:t>3.</a:t>
            </a:r>
            <a:r>
              <a:rPr lang="pt-BR" sz="2400" dirty="0" smtClean="0"/>
              <a:t>         Genética; </a:t>
            </a:r>
          </a:p>
          <a:p>
            <a:r>
              <a:rPr lang="pt-BR" sz="2400" b="1" dirty="0" smtClean="0"/>
              <a:t>4.</a:t>
            </a:r>
            <a:r>
              <a:rPr lang="pt-BR" sz="2400" dirty="0" smtClean="0"/>
              <a:t>         Evolução; </a:t>
            </a:r>
          </a:p>
          <a:p>
            <a:r>
              <a:rPr lang="pt-BR" sz="2400" b="1" dirty="0" smtClean="0"/>
              <a:t>5.</a:t>
            </a:r>
            <a:r>
              <a:rPr lang="pt-BR" sz="2400" dirty="0" smtClean="0"/>
              <a:t>         Vírus, procariontes e protistas;</a:t>
            </a:r>
          </a:p>
          <a:p>
            <a:r>
              <a:rPr lang="pt-BR" sz="2400" b="1" dirty="0" smtClean="0"/>
              <a:t>6.</a:t>
            </a:r>
            <a:r>
              <a:rPr lang="pt-BR" sz="2400" dirty="0" smtClean="0"/>
              <a:t>         Plantas; </a:t>
            </a:r>
          </a:p>
          <a:p>
            <a:r>
              <a:rPr lang="pt-BR" sz="2400" b="1" dirty="0" smtClean="0"/>
              <a:t>7.</a:t>
            </a:r>
            <a:r>
              <a:rPr lang="pt-BR" sz="2400" dirty="0" smtClean="0"/>
              <a:t>         Os fungos e os animais;</a:t>
            </a:r>
          </a:p>
          <a:p>
            <a:r>
              <a:rPr lang="pt-BR" sz="2400" b="1" dirty="0" smtClean="0"/>
              <a:t>8.</a:t>
            </a:r>
            <a:r>
              <a:rPr lang="pt-BR" sz="2400" dirty="0" smtClean="0"/>
              <a:t>         Espécie humana.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-8528119"/>
            <a:ext cx="85725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Unidade 1 – Citologia</a:t>
            </a:r>
          </a:p>
          <a:p>
            <a:endParaRPr lang="pt-BR" dirty="0" smtClean="0"/>
          </a:p>
          <a:p>
            <a:r>
              <a:rPr lang="pt-BR" dirty="0" smtClean="0"/>
              <a:t>Unidade 2 - Embriologia</a:t>
            </a:r>
          </a:p>
          <a:p>
            <a:endParaRPr lang="pt-BR" dirty="0" smtClean="0"/>
          </a:p>
          <a:p>
            <a:r>
              <a:rPr lang="pt-BR" dirty="0" smtClean="0"/>
              <a:t>Unidade 3 - Histologia animal</a:t>
            </a:r>
          </a:p>
          <a:p>
            <a:endParaRPr lang="pt-BR" dirty="0" smtClean="0"/>
          </a:p>
          <a:p>
            <a:r>
              <a:rPr lang="pt-BR" dirty="0" smtClean="0"/>
              <a:t>Unidade 4 – Biodiversidade</a:t>
            </a:r>
          </a:p>
          <a:p>
            <a:endParaRPr lang="pt-BR" dirty="0" smtClean="0"/>
          </a:p>
          <a:p>
            <a:r>
              <a:rPr lang="pt-BR" dirty="0" smtClean="0"/>
              <a:t>Unidade 5 – Zoologia</a:t>
            </a:r>
          </a:p>
          <a:p>
            <a:endParaRPr lang="pt-BR" dirty="0" smtClean="0"/>
          </a:p>
          <a:p>
            <a:r>
              <a:rPr lang="pt-BR" dirty="0" smtClean="0"/>
              <a:t>Unidade 6 - Fisiologia humana</a:t>
            </a:r>
          </a:p>
          <a:p>
            <a:endParaRPr lang="pt-BR" dirty="0" smtClean="0"/>
          </a:p>
          <a:p>
            <a:r>
              <a:rPr lang="pt-BR" dirty="0" smtClean="0"/>
              <a:t>Unidade 7 – Botânica</a:t>
            </a:r>
          </a:p>
          <a:p>
            <a:endParaRPr lang="pt-BR" dirty="0" smtClean="0"/>
          </a:p>
          <a:p>
            <a:r>
              <a:rPr lang="pt-BR" dirty="0" smtClean="0"/>
              <a:t>Unidade 8 – Genética</a:t>
            </a:r>
          </a:p>
          <a:p>
            <a:endParaRPr lang="pt-BR" dirty="0" smtClean="0"/>
          </a:p>
          <a:p>
            <a:r>
              <a:rPr lang="pt-BR" dirty="0" smtClean="0"/>
              <a:t>Unidade 9 – Evolução</a:t>
            </a:r>
          </a:p>
          <a:p>
            <a:endParaRPr lang="pt-BR" dirty="0" smtClean="0"/>
          </a:p>
          <a:p>
            <a:r>
              <a:rPr lang="pt-BR" dirty="0" smtClean="0"/>
              <a:t>Unidade 10 – Ecologia</a:t>
            </a:r>
          </a:p>
          <a:p>
            <a:endParaRPr lang="pt-BR" dirty="0" smtClean="0"/>
          </a:p>
          <a:p>
            <a:r>
              <a:rPr lang="pt-BR" dirty="0" smtClean="0"/>
              <a:t>Unidade 11 – Saúde</a:t>
            </a:r>
          </a:p>
          <a:p>
            <a:endParaRPr lang="pt-BR" dirty="0" smtClean="0"/>
          </a:p>
        </p:txBody>
      </p:sp>
      <p:sp>
        <p:nvSpPr>
          <p:cNvPr id="3" name="Retângulo 2"/>
          <p:cNvSpPr/>
          <p:nvPr/>
        </p:nvSpPr>
        <p:spPr>
          <a:xfrm>
            <a:off x="857224" y="335846"/>
            <a:ext cx="60007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Luiz Eduardo </a:t>
            </a:r>
            <a:r>
              <a:rPr lang="pt-BR" dirty="0" err="1" smtClean="0"/>
              <a:t>Cheida</a:t>
            </a:r>
            <a:endParaRPr lang="pt-BR" dirty="0" smtClean="0"/>
          </a:p>
          <a:p>
            <a:pPr algn="ctr"/>
            <a:endParaRPr lang="pt-BR" dirty="0" smtClean="0"/>
          </a:p>
          <a:p>
            <a:r>
              <a:rPr lang="pt-BR" sz="2400" dirty="0" smtClean="0"/>
              <a:t>Unidade 1 – Citologia</a:t>
            </a:r>
          </a:p>
          <a:p>
            <a:r>
              <a:rPr lang="pt-BR" sz="2400" dirty="0" smtClean="0"/>
              <a:t>Unidade 2 – Embriologia</a:t>
            </a:r>
          </a:p>
          <a:p>
            <a:r>
              <a:rPr lang="pt-BR" sz="2400" dirty="0" smtClean="0"/>
              <a:t>Unidade 3 - Histologia animal</a:t>
            </a:r>
          </a:p>
          <a:p>
            <a:r>
              <a:rPr lang="pt-BR" sz="2400" dirty="0" smtClean="0"/>
              <a:t>Unidade 4 – Biodiversidade</a:t>
            </a:r>
          </a:p>
          <a:p>
            <a:r>
              <a:rPr lang="pt-BR" sz="2400" dirty="0" smtClean="0"/>
              <a:t>Unidade 5 – Zoologia</a:t>
            </a:r>
          </a:p>
          <a:p>
            <a:r>
              <a:rPr lang="pt-BR" sz="2400" dirty="0" smtClean="0"/>
              <a:t>Unidade 6 - Fisiologia humana</a:t>
            </a:r>
          </a:p>
          <a:p>
            <a:r>
              <a:rPr lang="pt-BR" sz="2400" dirty="0" smtClean="0"/>
              <a:t>Unidade 7 – Botânica</a:t>
            </a:r>
          </a:p>
          <a:p>
            <a:r>
              <a:rPr lang="pt-BR" sz="2400" dirty="0" smtClean="0"/>
              <a:t>Unidade 8 – Genética</a:t>
            </a:r>
          </a:p>
          <a:p>
            <a:r>
              <a:rPr lang="pt-BR" sz="2400" dirty="0" smtClean="0"/>
              <a:t>Unidade 9 – Evolução</a:t>
            </a:r>
          </a:p>
          <a:p>
            <a:r>
              <a:rPr lang="pt-BR" sz="2400" dirty="0" smtClean="0"/>
              <a:t>Unidade 10 – Ecologia</a:t>
            </a:r>
          </a:p>
          <a:p>
            <a:r>
              <a:rPr lang="pt-BR" sz="2400" dirty="0" smtClean="0"/>
              <a:t>Unidade 11 – Saúde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Nos PCN do Ensino Médio</a:t>
            </a:r>
            <a:endParaRPr lang="pt-BR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3" y="1814513"/>
            <a:ext cx="886777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alternativa</a:t>
            </a:r>
            <a:endParaRPr lang="pt-BR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1866900"/>
            <a:ext cx="90201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 que enfatizar como conteúdos da biologia a serem ensinados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Discussão em grupos</a:t>
            </a:r>
          </a:p>
          <a:p>
            <a:pPr lvl="1"/>
            <a:r>
              <a:rPr lang="pt-BR" dirty="0" smtClean="0"/>
              <a:t>Analisar o trecho dos PCN com os temas estruturadores </a:t>
            </a:r>
          </a:p>
          <a:p>
            <a:pPr lvl="1"/>
            <a:r>
              <a:rPr lang="pt-BR" dirty="0" smtClean="0"/>
              <a:t>Discutir  como se distribuem os conteúdos conceituais, procedimentais e </a:t>
            </a:r>
            <a:r>
              <a:rPr lang="pt-BR" dirty="0" err="1" smtClean="0"/>
              <a:t>atitudinais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Defender cada uma das </a:t>
            </a:r>
            <a:r>
              <a:rPr lang="pt-BR" dirty="0" err="1" smtClean="0"/>
              <a:t>sequências</a:t>
            </a:r>
            <a:r>
              <a:rPr lang="pt-BR" dirty="0" smtClean="0"/>
              <a:t> sugeridas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Exercício individual</a:t>
            </a:r>
          </a:p>
          <a:p>
            <a:pPr lvl="1"/>
            <a:r>
              <a:rPr lang="pt-BR" dirty="0" smtClean="0"/>
              <a:t>Quais seriam os conteúdos importantes que deveriam ser trabalhados antes do tema que você sorteou?</a:t>
            </a:r>
          </a:p>
          <a:p>
            <a:pPr lvl="1"/>
            <a:r>
              <a:rPr lang="pt-BR" dirty="0" smtClean="0"/>
              <a:t>Que conteúdos (conceituais, procedimentais e </a:t>
            </a:r>
            <a:r>
              <a:rPr lang="pt-BR" dirty="0" err="1" smtClean="0"/>
              <a:t>atitudinais</a:t>
            </a:r>
            <a:r>
              <a:rPr lang="pt-BR" dirty="0" smtClean="0"/>
              <a:t>) estão vinculados ao tema sorteado?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se escolhem os conteúdos para o ensino de biologia?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pt-BR" dirty="0" smtClean="0"/>
              <a:t>Importância/centralidade</a:t>
            </a:r>
          </a:p>
          <a:p>
            <a:r>
              <a:rPr lang="pt-BR" dirty="0" smtClean="0"/>
              <a:t>Relevância</a:t>
            </a:r>
          </a:p>
          <a:p>
            <a:r>
              <a:rPr lang="pt-BR" dirty="0" smtClean="0"/>
              <a:t>Atualidade</a:t>
            </a:r>
          </a:p>
          <a:p>
            <a:r>
              <a:rPr lang="pt-BR" dirty="0" err="1"/>
              <a:t>P</a:t>
            </a:r>
            <a:r>
              <a:rPr lang="pt-BR" dirty="0" err="1" smtClean="0"/>
              <a:t>ré-requisito</a:t>
            </a:r>
            <a:endParaRPr lang="pt-BR" dirty="0" smtClean="0"/>
          </a:p>
          <a:p>
            <a:r>
              <a:rPr lang="pt-BR" dirty="0" smtClean="0"/>
              <a:t>Programa/avaliação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conteúdos de ensino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Conceituais</a:t>
            </a:r>
          </a:p>
          <a:p>
            <a:pPr lvl="1"/>
            <a:r>
              <a:rPr lang="pt-BR" dirty="0" smtClean="0"/>
              <a:t>Fatos, conceitos, princípios </a:t>
            </a:r>
          </a:p>
          <a:p>
            <a:r>
              <a:rPr lang="pt-BR" dirty="0" smtClean="0"/>
              <a:t>Procedimentais</a:t>
            </a:r>
          </a:p>
          <a:p>
            <a:pPr lvl="1"/>
            <a:r>
              <a:rPr lang="pt-BR" dirty="0" smtClean="0"/>
              <a:t>Ações ordenadas, ações motoras ou cognitivas, procedimentos</a:t>
            </a:r>
          </a:p>
          <a:p>
            <a:r>
              <a:rPr lang="pt-BR" dirty="0" err="1" smtClean="0"/>
              <a:t>Atitudinais</a:t>
            </a:r>
            <a:endParaRPr lang="pt-BR" dirty="0" smtClean="0"/>
          </a:p>
          <a:p>
            <a:pPr lvl="1"/>
            <a:r>
              <a:rPr lang="pt-BR" dirty="0" smtClean="0"/>
              <a:t>Normas, valores, atitudes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Conteúdos conceituais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Fatos, situações, nomes ou dados (a metamorfose de insetos, as estruturas vegetais, o ciclo celular,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r>
              <a:rPr lang="pt-BR" dirty="0" smtClean="0"/>
              <a:t>Conceitos – referem-se a conjunto de fatos, objetos ou símbolos que têm características comuns (mamíferos: características comuns a vários animais)</a:t>
            </a:r>
          </a:p>
          <a:p>
            <a:r>
              <a:rPr lang="pt-BR" dirty="0" smtClean="0"/>
              <a:t>Princípios – relações de causa e efeito ou correlações (elevação de temperatura acarreta aumento da atividade metabólica)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Conteúdos procedimentais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Ações motoras</a:t>
            </a:r>
          </a:p>
          <a:p>
            <a:pPr lvl="1"/>
            <a:r>
              <a:rPr lang="pt-BR" dirty="0" smtClean="0"/>
              <a:t>Recortar, pregar, colar, montar</a:t>
            </a:r>
          </a:p>
          <a:p>
            <a:r>
              <a:rPr lang="pt-BR" dirty="0" smtClean="0"/>
              <a:t>Ações cognitivas</a:t>
            </a:r>
          </a:p>
          <a:p>
            <a:pPr lvl="1"/>
            <a:r>
              <a:rPr lang="pt-BR" dirty="0" smtClean="0"/>
              <a:t>Ler, interpretar, observar, calcular, classificar, traduzir, interpretar, inferir</a:t>
            </a:r>
          </a:p>
          <a:p>
            <a:r>
              <a:rPr lang="pt-BR" dirty="0" smtClean="0"/>
              <a:t>Procedimentos nas aulas de ciências/biologia</a:t>
            </a:r>
          </a:p>
          <a:p>
            <a:pPr lvl="1"/>
            <a:r>
              <a:rPr lang="pt-BR" dirty="0" smtClean="0"/>
              <a:t>Seguir instruções para montar experimentos</a:t>
            </a:r>
          </a:p>
          <a:p>
            <a:pPr lvl="1"/>
            <a:r>
              <a:rPr lang="pt-BR" dirty="0" smtClean="0"/>
              <a:t>Classificar elementos de acordo co critérios</a:t>
            </a:r>
          </a:p>
          <a:p>
            <a:pPr lvl="1"/>
            <a:r>
              <a:rPr lang="pt-BR" dirty="0" smtClean="0"/>
              <a:t>Registrar dados e observações de maneira organizada</a:t>
            </a:r>
          </a:p>
          <a:p>
            <a:pPr lvl="1"/>
            <a:r>
              <a:rPr lang="pt-BR" dirty="0" smtClean="0"/>
              <a:t>Interpretar dados coletados</a:t>
            </a:r>
          </a:p>
          <a:p>
            <a:pPr lvl="1"/>
            <a:r>
              <a:rPr lang="pt-BR" dirty="0" smtClean="0"/>
              <a:t>Construir tabelas e gráficos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Conteúdos </a:t>
            </a:r>
            <a:r>
              <a:rPr lang="pt-BR" dirty="0" err="1" smtClean="0"/>
              <a:t>atitudinais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Dizem respeito a conhecimentos, crenças, sentimentos, preferências, ações e declarações de intenção</a:t>
            </a:r>
          </a:p>
          <a:p>
            <a:r>
              <a:rPr lang="pt-BR" dirty="0" smtClean="0"/>
              <a:t>Normas – comportamentos em situações compartilhadas por coletividade ou grupo social (regras sociais)</a:t>
            </a:r>
          </a:p>
          <a:p>
            <a:r>
              <a:rPr lang="pt-BR" dirty="0" smtClean="0"/>
              <a:t>Atitudes – tendências de atuação estáveis (colaboração, respeito, participação)</a:t>
            </a:r>
          </a:p>
          <a:p>
            <a:r>
              <a:rPr lang="pt-BR" dirty="0" smtClean="0"/>
              <a:t>Valores – </a:t>
            </a:r>
            <a:r>
              <a:rPr lang="pt-BR" dirty="0" err="1" smtClean="0"/>
              <a:t>ideias</a:t>
            </a:r>
            <a:r>
              <a:rPr lang="pt-BR" dirty="0" smtClean="0"/>
              <a:t> éticas que pautam condutas ou emissão de juízo (solidariedade, responsabilidade)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14612" y="500042"/>
            <a:ext cx="300039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Ciências da natureza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42976" y="1714488"/>
            <a:ext cx="185738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Corpo de conhecimentos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57818" y="1714488"/>
            <a:ext cx="200026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Metodologia de investigação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28992" y="2928934"/>
            <a:ext cx="157163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Formas de pensar e agir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786050" y="4714884"/>
            <a:ext cx="100013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Intenção de conduta</a:t>
            </a:r>
            <a:endParaRPr lang="pt-BR" sz="1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29124" y="4714884"/>
            <a:ext cx="1143008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Conduta</a:t>
            </a:r>
          </a:p>
          <a:p>
            <a:pPr algn="ctr"/>
            <a:r>
              <a:rPr lang="pt-BR" sz="1400" dirty="0" smtClean="0"/>
              <a:t>ou</a:t>
            </a:r>
          </a:p>
          <a:p>
            <a:r>
              <a:rPr lang="pt-BR" sz="1400" dirty="0" smtClean="0"/>
              <a:t>atuação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14282" y="2857497"/>
            <a:ext cx="2571768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Formado por</a:t>
            </a:r>
          </a:p>
          <a:p>
            <a:pPr marL="176213"/>
            <a:r>
              <a:rPr lang="pt-BR" dirty="0" smtClean="0"/>
              <a:t>-</a:t>
            </a:r>
            <a:r>
              <a:rPr lang="pt-BR" sz="1600" dirty="0" smtClean="0"/>
              <a:t>fatos e fenômenos</a:t>
            </a:r>
          </a:p>
          <a:p>
            <a:pPr marL="176213"/>
            <a:r>
              <a:rPr lang="pt-BR" sz="1600" dirty="0" smtClean="0"/>
              <a:t>-estruturas conceituais</a:t>
            </a:r>
          </a:p>
          <a:p>
            <a:pPr marL="176213"/>
            <a:r>
              <a:rPr lang="pt-BR" sz="1600" dirty="0" smtClean="0"/>
              <a:t>-leis fenomenológicas</a:t>
            </a:r>
          </a:p>
          <a:p>
            <a:pPr marL="176213"/>
            <a:r>
              <a:rPr lang="pt-BR" sz="1600" dirty="0" smtClean="0"/>
              <a:t>-leis hipotético-dedutivas</a:t>
            </a:r>
          </a:p>
          <a:p>
            <a:pPr marL="176213"/>
            <a:r>
              <a:rPr lang="pt-BR" sz="1600" dirty="0" smtClean="0"/>
              <a:t>-princípios e teorias</a:t>
            </a:r>
            <a:endParaRPr lang="pt-BR" sz="1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72132" y="2786058"/>
            <a:ext cx="3143272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Formada por</a:t>
            </a:r>
          </a:p>
          <a:p>
            <a:pPr marL="176213"/>
            <a:r>
              <a:rPr lang="pt-BR" dirty="0" smtClean="0"/>
              <a:t>-</a:t>
            </a:r>
            <a:r>
              <a:rPr lang="pt-BR" sz="1600" dirty="0" smtClean="0"/>
              <a:t>processos de exploração</a:t>
            </a:r>
          </a:p>
          <a:p>
            <a:pPr marL="176213"/>
            <a:r>
              <a:rPr lang="pt-BR" sz="1600" dirty="0" smtClean="0"/>
              <a:t>-habilidades técnicas</a:t>
            </a:r>
          </a:p>
          <a:p>
            <a:pPr marL="176213"/>
            <a:r>
              <a:rPr lang="pt-BR" sz="1600" dirty="0" smtClean="0"/>
              <a:t>-habilidades de investigação</a:t>
            </a:r>
          </a:p>
          <a:p>
            <a:pPr marL="176213"/>
            <a:r>
              <a:rPr lang="pt-BR" sz="1600" dirty="0" smtClean="0"/>
              <a:t>-habilidades de comunicação</a:t>
            </a:r>
            <a:endParaRPr lang="pt-BR" sz="1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71472" y="6120490"/>
            <a:ext cx="142876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Ciência e sua produção</a:t>
            </a:r>
            <a:endParaRPr lang="pt-BR" sz="1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428860" y="6191928"/>
            <a:ext cx="142876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Atividade científica</a:t>
            </a:r>
            <a:endParaRPr lang="pt-BR" sz="1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071934" y="6191928"/>
            <a:ext cx="157163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Conservação e sustentabilidade</a:t>
            </a:r>
            <a:endParaRPr lang="pt-BR" sz="1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357950" y="6161150"/>
            <a:ext cx="1428760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Hábitos saudávei</a:t>
            </a:r>
            <a:r>
              <a:rPr lang="pt-BR" sz="1600" dirty="0" smtClean="0"/>
              <a:t>s</a:t>
            </a:r>
            <a:endParaRPr lang="pt-BR" sz="1600" dirty="0"/>
          </a:p>
        </p:txBody>
      </p:sp>
      <p:cxnSp>
        <p:nvCxnSpPr>
          <p:cNvPr id="17" name="Conector reto 16"/>
          <p:cNvCxnSpPr/>
          <p:nvPr/>
        </p:nvCxnSpPr>
        <p:spPr>
          <a:xfrm>
            <a:off x="2071670" y="1357298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endCxn id="3" idx="0"/>
          </p:cNvCxnSpPr>
          <p:nvPr/>
        </p:nvCxnSpPr>
        <p:spPr>
          <a:xfrm rot="5400000">
            <a:off x="1893075" y="153589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stCxn id="2" idx="2"/>
          </p:cNvCxnSpPr>
          <p:nvPr/>
        </p:nvCxnSpPr>
        <p:spPr>
          <a:xfrm rot="5400000">
            <a:off x="3970848" y="1113336"/>
            <a:ext cx="4879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>
            <a:stCxn id="5" idx="2"/>
          </p:cNvCxnSpPr>
          <p:nvPr/>
        </p:nvCxnSpPr>
        <p:spPr>
          <a:xfrm rot="5400000">
            <a:off x="3752157" y="4037918"/>
            <a:ext cx="92530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6" idx="0"/>
          </p:cNvCxnSpPr>
          <p:nvPr/>
        </p:nvCxnSpPr>
        <p:spPr>
          <a:xfrm rot="5400000" flipH="1" flipV="1">
            <a:off x="3179757" y="4607731"/>
            <a:ext cx="213512" cy="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3286116" y="450057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endCxn id="7" idx="0"/>
          </p:cNvCxnSpPr>
          <p:nvPr/>
        </p:nvCxnSpPr>
        <p:spPr>
          <a:xfrm rot="5400000">
            <a:off x="4893471" y="4607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3286116" y="56435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1285852" y="5929330"/>
            <a:ext cx="57864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>
            <a:stCxn id="6" idx="2"/>
          </p:cNvCxnSpPr>
          <p:nvPr/>
        </p:nvCxnSpPr>
        <p:spPr>
          <a:xfrm rot="5400000">
            <a:off x="3083379" y="5440841"/>
            <a:ext cx="4054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>
            <a:stCxn id="7" idx="2"/>
          </p:cNvCxnSpPr>
          <p:nvPr/>
        </p:nvCxnSpPr>
        <p:spPr>
          <a:xfrm rot="5400000">
            <a:off x="4905613" y="5548563"/>
            <a:ext cx="1900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>
            <a:endCxn id="10" idx="0"/>
          </p:cNvCxnSpPr>
          <p:nvPr/>
        </p:nvCxnSpPr>
        <p:spPr>
          <a:xfrm rot="5400000">
            <a:off x="1190272" y="6024910"/>
            <a:ext cx="1911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 rot="5400000">
            <a:off x="2977016" y="6024116"/>
            <a:ext cx="1911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 rot="5400000">
            <a:off x="4762966" y="6024116"/>
            <a:ext cx="1911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 rot="5400000">
            <a:off x="6977544" y="6024116"/>
            <a:ext cx="1911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/>
          <p:nvPr/>
        </p:nvCxnSpPr>
        <p:spPr>
          <a:xfrm rot="5400000">
            <a:off x="4000496" y="578645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rot="5400000">
            <a:off x="1750199" y="260746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/>
          <p:nvPr/>
        </p:nvCxnSpPr>
        <p:spPr>
          <a:xfrm rot="5400000">
            <a:off x="6179355" y="260746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3357554" y="928670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Se caracterizam por</a:t>
            </a:r>
            <a:endParaRPr lang="pt-BR" sz="1400" dirty="0"/>
          </a:p>
        </p:txBody>
      </p:sp>
      <p:cxnSp>
        <p:nvCxnSpPr>
          <p:cNvPr id="75" name="Conector reto 74"/>
          <p:cNvCxnSpPr>
            <a:stCxn id="3" idx="3"/>
            <a:endCxn id="4" idx="1"/>
          </p:cNvCxnSpPr>
          <p:nvPr/>
        </p:nvCxnSpPr>
        <p:spPr>
          <a:xfrm>
            <a:off x="3000364" y="203765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>
            <a:endCxn id="4" idx="0"/>
          </p:cNvCxnSpPr>
          <p:nvPr/>
        </p:nvCxnSpPr>
        <p:spPr>
          <a:xfrm rot="5400000">
            <a:off x="6180149" y="1535893"/>
            <a:ext cx="35639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>
            <a:endCxn id="5" idx="0"/>
          </p:cNvCxnSpPr>
          <p:nvPr/>
        </p:nvCxnSpPr>
        <p:spPr>
          <a:xfrm rot="5400000">
            <a:off x="3750463" y="2464587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aixaDeTexto 81"/>
          <p:cNvSpPr txBox="1"/>
          <p:nvPr/>
        </p:nvSpPr>
        <p:spPr>
          <a:xfrm>
            <a:off x="3428992" y="242886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Que determinam</a:t>
            </a:r>
            <a:endParaRPr lang="pt-BR" sz="1400" dirty="0"/>
          </a:p>
        </p:txBody>
      </p:sp>
      <p:sp>
        <p:nvSpPr>
          <p:cNvPr id="83" name="CaixaDeTexto 82"/>
          <p:cNvSpPr txBox="1"/>
          <p:nvPr/>
        </p:nvSpPr>
        <p:spPr>
          <a:xfrm>
            <a:off x="7143768" y="7141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900" dirty="0" smtClean="0"/>
              <a:t>Pro Bueno,A. </a:t>
            </a:r>
            <a:r>
              <a:rPr lang="pt-BR" sz="900" i="1" dirty="0" smtClean="0"/>
              <a:t>in</a:t>
            </a:r>
            <a:r>
              <a:rPr lang="pt-BR" sz="900" dirty="0" smtClean="0"/>
              <a:t> Jimenez Aleixandre,</a:t>
            </a:r>
            <a:r>
              <a:rPr lang="pt-BR" sz="900" dirty="0" err="1" smtClean="0"/>
              <a:t>M.P.</a:t>
            </a:r>
            <a:r>
              <a:rPr lang="pt-BR" sz="900" dirty="0" smtClean="0"/>
              <a:t>(org.) 2009. </a:t>
            </a:r>
            <a:endParaRPr lang="pt-BR" sz="9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se define a </a:t>
            </a:r>
            <a:r>
              <a:rPr lang="pt-BR" dirty="0" err="1" smtClean="0"/>
              <a:t>sequência</a:t>
            </a:r>
            <a:r>
              <a:rPr lang="pt-BR" dirty="0" smtClean="0"/>
              <a:t> dos conteúdos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Existe uma lógica?</a:t>
            </a:r>
          </a:p>
          <a:p>
            <a:r>
              <a:rPr lang="pt-BR" dirty="0" smtClean="0"/>
              <a:t>Conceitual</a:t>
            </a:r>
          </a:p>
          <a:p>
            <a:pPr lvl="1"/>
            <a:r>
              <a:rPr lang="pt-BR" dirty="0" smtClean="0"/>
              <a:t>Célula; tecidos; órgãos; sistemas</a:t>
            </a:r>
          </a:p>
          <a:p>
            <a:r>
              <a:rPr lang="pt-BR" dirty="0" smtClean="0"/>
              <a:t>Histórica</a:t>
            </a:r>
          </a:p>
          <a:p>
            <a:pPr lvl="1"/>
            <a:r>
              <a:rPr lang="pt-BR" dirty="0" smtClean="0"/>
              <a:t>Genética mendeliana; comportamento dos cromossomos; bases moleculares da herança</a:t>
            </a:r>
          </a:p>
          <a:p>
            <a:r>
              <a:rPr lang="pt-BR" dirty="0" smtClean="0"/>
              <a:t>“Instrumental”  </a:t>
            </a:r>
          </a:p>
          <a:p>
            <a:pPr lvl="1"/>
            <a:r>
              <a:rPr lang="pt-BR" dirty="0" smtClean="0"/>
              <a:t>moléculas orgânicas; enzimas; digestão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Mesmo quanto ao critério “conceitual” há várias possibilidades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sequências</a:t>
            </a:r>
            <a:r>
              <a:rPr lang="pt-BR" dirty="0" smtClean="0"/>
              <a:t> selecionadas por diferentes materiais didáticos</a:t>
            </a:r>
          </a:p>
          <a:p>
            <a:pPr lvl="1"/>
            <a:r>
              <a:rPr lang="pt-BR" dirty="0" smtClean="0"/>
              <a:t>Livros didáticos em volume único para o ensino médio de diferentes autores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604</Words>
  <Application>Microsoft Office PowerPoint</Application>
  <PresentationFormat>Apresentação na tela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Organização curricular e conteúdos de biologia</vt:lpstr>
      <vt:lpstr>Como se escolhem os conteúdos para o ensino de biologia?</vt:lpstr>
      <vt:lpstr>Os conteúdos de ensino</vt:lpstr>
      <vt:lpstr>Conteúdos conceituais</vt:lpstr>
      <vt:lpstr>Conteúdos procedimentais</vt:lpstr>
      <vt:lpstr>Conteúdos atitudinais</vt:lpstr>
      <vt:lpstr>Slide 7</vt:lpstr>
      <vt:lpstr>Como se define a sequência dos conteúdos </vt:lpstr>
      <vt:lpstr>Mesmo quanto ao critério “conceitual” há várias possibilidades</vt:lpstr>
      <vt:lpstr>Slide 10</vt:lpstr>
      <vt:lpstr>Slide 11</vt:lpstr>
      <vt:lpstr>Slide 12</vt:lpstr>
      <vt:lpstr>Slide 13</vt:lpstr>
      <vt:lpstr>Nos PCN do Ensino Médio</vt:lpstr>
      <vt:lpstr>Como alternativa</vt:lpstr>
      <vt:lpstr>O que enfatizar como conteúdos da biologia a serem ensinados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curricular e conteúdos de biologia</dc:title>
  <dc:creator>silvia</dc:creator>
  <cp:lastModifiedBy>silvia</cp:lastModifiedBy>
  <cp:revision>27</cp:revision>
  <dcterms:created xsi:type="dcterms:W3CDTF">2010-08-22T16:01:59Z</dcterms:created>
  <dcterms:modified xsi:type="dcterms:W3CDTF">2010-08-23T15:11:58Z</dcterms:modified>
</cp:coreProperties>
</file>