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1" r:id="rId4"/>
    <p:sldId id="280" r:id="rId5"/>
    <p:sldId id="291" r:id="rId6"/>
    <p:sldId id="293" r:id="rId7"/>
    <p:sldId id="268" r:id="rId8"/>
    <p:sldId id="283" r:id="rId9"/>
    <p:sldId id="265" r:id="rId10"/>
    <p:sldId id="266" r:id="rId11"/>
    <p:sldId id="288" r:id="rId12"/>
    <p:sldId id="29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5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C19B-D190-42B7-AA81-6BA43E7804C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8579-16B8-4F9D-946C-B75887A0B33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2463-5C4D-4A92-9193-3B15D176076F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A126-F736-4269-8F09-1DFEE6EF17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DE1B-D955-4B80-A448-06072B062359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0618-3327-479B-B02A-5522B3A78A5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4F93-E76B-491F-A7B6-CD411557FF8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56DA-555C-4A00-9079-32D3F4CE4C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C3A8-0FC3-4C7C-B2BA-9AF5F25D99A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D576-3304-4DDD-96C6-DC2F098772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E333-8140-455A-8A21-A601EEEFEC9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1719-5E85-4439-A180-257B772D6C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9F00-0BE7-40E8-9E77-328AB12199EE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1B74-D8D4-4308-8E65-50C4F7B13FD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AA43-3922-4456-B387-7D314CE69233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100D-D5FB-4DDF-8AF5-FD73FD6188C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DE20-D091-4F2F-9F84-B0950450A5B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63C4-E56B-4D2B-B6CC-13854907EA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8887-F318-4655-8494-AB2DBA7D237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4644-2B8F-448A-AB75-9E3CF0BCCEC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ACED-CC67-49E5-910B-905CF789B7CA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B96F-FD7F-4D32-8A8D-4DF0B8658DD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2FF9D-DA4A-4ED7-9283-D5093C922E59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938C5-B12B-4C9C-9621-8802B9AE62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6912768" cy="12241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u="sng" dirty="0" smtClean="0"/>
              <a:t>Litografia Óptica 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7200900" cy="1033462"/>
          </a:xfrm>
        </p:spPr>
        <p:txBody>
          <a:bodyPr/>
          <a:lstStyle/>
          <a:p>
            <a:pPr algn="r">
              <a:lnSpc>
                <a:spcPct val="200000"/>
              </a:lnSpc>
            </a:pPr>
            <a:r>
              <a:rPr lang="pt-BR" sz="2400" dirty="0" smtClean="0"/>
              <a:t>Jeferson Tiago da Silva</a:t>
            </a:r>
          </a:p>
          <a:p>
            <a:pPr algn="r">
              <a:lnSpc>
                <a:spcPct val="200000"/>
              </a:lnSpc>
            </a:pPr>
            <a:r>
              <a:rPr lang="pt-BR" sz="2000" dirty="0" smtClean="0"/>
              <a:t>Professora: </a:t>
            </a:r>
            <a:r>
              <a:rPr lang="en-US" sz="2000" dirty="0" smtClean="0"/>
              <a:t>Helena Maria </a:t>
            </a:r>
            <a:r>
              <a:rPr lang="en-US" sz="2000" dirty="0" err="1" smtClean="0"/>
              <a:t>Petrilli</a:t>
            </a:r>
            <a:endParaRPr lang="pt-BR" sz="2000" dirty="0" smtClean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36104" cy="1026511"/>
          </a:xfrm>
          <a:prstGeom prst="rect">
            <a:avLst/>
          </a:prstGeom>
          <a:noFill/>
          <a:effectLst>
            <a:outerShdw blurRad="50800" dist="50800" dir="894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 t="-299" r="1398"/>
          <a:stretch>
            <a:fillRect/>
          </a:stretch>
        </p:blipFill>
        <p:spPr bwMode="auto">
          <a:xfrm>
            <a:off x="7236296" y="0"/>
            <a:ext cx="1512168" cy="79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130848" y="6105490"/>
            <a:ext cx="2881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 dirty="0"/>
              <a:t>São Paulo,</a:t>
            </a:r>
          </a:p>
          <a:p>
            <a:pPr algn="ctr">
              <a:spcBef>
                <a:spcPct val="50000"/>
              </a:spcBef>
            </a:pPr>
            <a:r>
              <a:rPr lang="pt-BR" sz="1600" b="1" dirty="0" smtClean="0"/>
              <a:t>2011</a:t>
            </a:r>
            <a:endParaRPr lang="pt-BR" sz="16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628816" y="683552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de Física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3131840" y="0"/>
            <a:ext cx="41044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O SNOM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89138"/>
            <a:ext cx="3784600" cy="3956050"/>
          </a:xfrm>
          <a:prstGeom prst="rect">
            <a:avLst/>
          </a:prstGeom>
          <a:noFill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3240087" cy="2428875"/>
          </a:xfrm>
          <a:prstGeom prst="rect">
            <a:avLst/>
          </a:prstGeom>
          <a:noFill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4148138"/>
            <a:ext cx="3529013" cy="2517775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– </a:t>
            </a:r>
            <a:r>
              <a:rPr lang="pt-BR" sz="1800" dirty="0" smtClean="0">
                <a:solidFill>
                  <a:schemeClr val="tx2"/>
                </a:solidFill>
              </a:rPr>
              <a:t>Motivação – Teoria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rgbClr val="0066CC"/>
                </a:solidFill>
              </a:rPr>
              <a:t>Aplicação</a:t>
            </a:r>
            <a:endParaRPr lang="pt-BR" sz="18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litografia no SNOM..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8" name="Imagem 7" descr="lito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1800200" cy="1911641"/>
          </a:xfrm>
          <a:prstGeom prst="rect">
            <a:avLst/>
          </a:prstGeom>
        </p:spPr>
      </p:pic>
      <p:sp>
        <p:nvSpPr>
          <p:cNvPr id="9" name="Seta dobrada 8"/>
          <p:cNvSpPr/>
          <p:nvPr/>
        </p:nvSpPr>
        <p:spPr>
          <a:xfrm rot="5400000">
            <a:off x="2267744" y="2348880"/>
            <a:ext cx="648072" cy="64807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872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 descr="gra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84784"/>
            <a:ext cx="2511870" cy="2440611"/>
          </a:xfrm>
          <a:prstGeom prst="rect">
            <a:avLst/>
          </a:prstGeom>
        </p:spPr>
      </p:pic>
      <p:pic>
        <p:nvPicPr>
          <p:cNvPr id="12" name="Imagem 11" descr="img_to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212976"/>
            <a:ext cx="2376264" cy="236613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465106" y="5535894"/>
            <a:ext cx="275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Topografia do objeto litografado.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256177" y="387971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Perfil da região exposta ao laser.</a:t>
            </a:r>
            <a:endParaRPr lang="pt-BR" sz="1400" dirty="0"/>
          </a:p>
        </p:txBody>
      </p:sp>
      <p:sp>
        <p:nvSpPr>
          <p:cNvPr id="16" name="Seta para a direita 15"/>
          <p:cNvSpPr/>
          <p:nvPr/>
        </p:nvSpPr>
        <p:spPr>
          <a:xfrm>
            <a:off x="5364088" y="3212976"/>
            <a:ext cx="576064" cy="36004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79512" y="3717032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projeto no software.</a:t>
            </a:r>
            <a:endParaRPr lang="pt-BR" sz="1400" dirty="0"/>
          </a:p>
        </p:txBody>
      </p:sp>
      <p:pic>
        <p:nvPicPr>
          <p:cNvPr id="18" name="Imagem 17" descr="img_estr_metal.JPG"/>
          <p:cNvPicPr>
            <a:picLocks noChangeAspect="1"/>
          </p:cNvPicPr>
          <p:nvPr/>
        </p:nvPicPr>
        <p:blipFill>
          <a:blip r:embed="rId5" cstate="print"/>
          <a:srcRect l="9780" t="8572"/>
          <a:stretch>
            <a:fillRect/>
          </a:stretch>
        </p:blipFill>
        <p:spPr>
          <a:xfrm>
            <a:off x="6156176" y="4365104"/>
            <a:ext cx="2928668" cy="216024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6228184" y="646266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Perfil da região exposta ao laser.</a:t>
            </a:r>
            <a:endParaRPr lang="pt-BR" sz="14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– </a:t>
            </a:r>
            <a:r>
              <a:rPr lang="pt-BR" sz="1800" dirty="0" smtClean="0">
                <a:solidFill>
                  <a:schemeClr val="tx2"/>
                </a:solidFill>
              </a:rPr>
              <a:t>Motivação – Teoria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rgbClr val="0066CC"/>
                </a:solidFill>
              </a:rPr>
              <a:t>Aplicação</a:t>
            </a:r>
            <a:endParaRPr lang="pt-BR" sz="1800" dirty="0">
              <a:solidFill>
                <a:srgbClr val="0066CC"/>
              </a:solidFill>
            </a:endParaRPr>
          </a:p>
        </p:txBody>
      </p:sp>
      <p:sp>
        <p:nvSpPr>
          <p:cNvPr id="22" name="Seta em curva para cima 21"/>
          <p:cNvSpPr/>
          <p:nvPr/>
        </p:nvSpPr>
        <p:spPr>
          <a:xfrm rot="6982333">
            <a:off x="5809190" y="3900404"/>
            <a:ext cx="433516" cy="298078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Referências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50825" y="0"/>
            <a:ext cx="8713788" cy="404813"/>
            <a:chOff x="158" y="0"/>
            <a:chExt cx="5489" cy="255"/>
          </a:xfrm>
        </p:grpSpPr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58" y="0"/>
              <a:ext cx="5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>
                  <a:solidFill>
                    <a:srgbClr val="0066CC"/>
                  </a:solidFill>
                </a:rPr>
                <a:t>– Referências</a:t>
              </a:r>
              <a:endParaRPr lang="pt-BR" sz="1800" dirty="0">
                <a:solidFill>
                  <a:srgbClr val="0066CC"/>
                </a:solidFill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703" y="255"/>
              <a:ext cx="4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9552" y="1988840"/>
            <a:ext cx="7848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pt-BR" dirty="0" smtClean="0"/>
              <a:t>“Litografia para microeletrônica”, </a:t>
            </a:r>
            <a:r>
              <a:rPr lang="en-US" dirty="0" smtClean="0"/>
              <a:t>Prof. Antonio C. </a:t>
            </a:r>
            <a:r>
              <a:rPr lang="en-US" dirty="0" err="1" smtClean="0"/>
              <a:t>Seabra</a:t>
            </a:r>
            <a:r>
              <a:rPr lang="en-US" dirty="0" smtClean="0"/>
              <a:t>, LSI </a:t>
            </a:r>
            <a:r>
              <a:rPr lang="en-US" dirty="0" err="1" smtClean="0"/>
              <a:t>Poli</a:t>
            </a:r>
            <a:r>
              <a:rPr lang="en-US" dirty="0" smtClean="0"/>
              <a:t>-USP.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PEASE, R.F.W. Nanolithography and its prospects as a manufacturing technology. Journal of Vacuum Science and Technology. v.B10, n.1, pp.278-85, Jan./Feb. 1992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Mariana </a:t>
            </a:r>
            <a:r>
              <a:rPr lang="pt-BR" dirty="0" err="1" smtClean="0"/>
              <a:t>Pojar</a:t>
            </a:r>
            <a:r>
              <a:rPr lang="pt-BR" dirty="0" smtClean="0"/>
              <a:t>, </a:t>
            </a:r>
            <a:r>
              <a:rPr lang="pt-BR" dirty="0" smtClean="0"/>
              <a:t>Dissertação </a:t>
            </a:r>
            <a:r>
              <a:rPr lang="pt-BR" dirty="0" smtClean="0"/>
              <a:t>de Doutorado, “Estudo de Materiais </a:t>
            </a:r>
            <a:r>
              <a:rPr lang="pt-BR" dirty="0" smtClean="0"/>
              <a:t>Magnéticos </a:t>
            </a:r>
            <a:r>
              <a:rPr lang="pt-BR" dirty="0" smtClean="0"/>
              <a:t>em Escala Micro e </a:t>
            </a:r>
            <a:r>
              <a:rPr lang="pt-BR" dirty="0" err="1" smtClean="0"/>
              <a:t>Nanoscópica</a:t>
            </a:r>
            <a:r>
              <a:rPr lang="pt-BR" dirty="0" smtClean="0"/>
              <a:t>, </a:t>
            </a:r>
            <a:r>
              <a:rPr lang="pt-BR" dirty="0" smtClean="0"/>
              <a:t>através </a:t>
            </a:r>
            <a:r>
              <a:rPr lang="pt-BR" dirty="0" smtClean="0"/>
              <a:t>do SNOM-MO” </a:t>
            </a:r>
            <a:r>
              <a:rPr lang="pt-BR" dirty="0" smtClean="0"/>
              <a:t>IFUSP, CAPES</a:t>
            </a:r>
            <a:r>
              <a:rPr lang="pt-BR" dirty="0" smtClean="0"/>
              <a:t>, (</a:t>
            </a:r>
            <a:r>
              <a:rPr lang="pt-BR" dirty="0" smtClean="0"/>
              <a:t>2008).</a:t>
            </a:r>
            <a:endParaRPr lang="en-US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908" y="4293096"/>
            <a:ext cx="184343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353538" y="6581001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Figura X: Imagem de litografia extraída de [1].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1645"/>
            <a:ext cx="21209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627313" y="4869160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dirty="0"/>
              <a:t>jeferson.tiago.silva@usp.br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t="-299" r="1398"/>
          <a:stretch>
            <a:fillRect/>
          </a:stretch>
        </p:blipFill>
        <p:spPr bwMode="auto">
          <a:xfrm>
            <a:off x="7956376" y="6259937"/>
            <a:ext cx="1187624" cy="5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395288" y="91784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700" u="sng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Conteúdo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5536" y="2204864"/>
            <a:ext cx="806489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que é litografia óptica;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Motivação;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Teoria (em linhas gerais);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Processos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Exemplo em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litografia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óptica de campo próximo.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250825" y="0"/>
            <a:ext cx="8713788" cy="404813"/>
            <a:chOff x="158" y="0"/>
            <a:chExt cx="5489" cy="25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58" y="0"/>
              <a:ext cx="5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1800" dirty="0">
                <a:solidFill>
                  <a:schemeClr val="tx2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03" y="255"/>
              <a:ext cx="4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395288" y="41433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pt-BR" sz="37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O que é a litografia óptica</a:t>
            </a:r>
            <a:r>
              <a:rPr lang="en-US" sz="37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?</a:t>
            </a:r>
            <a:endParaRPr lang="pt-BR" sz="37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9552" y="1844824"/>
            <a:ext cx="55446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É a técnica na qual </a:t>
            </a:r>
            <a:r>
              <a:rPr lang="pt-BR" dirty="0" smtClean="0"/>
              <a:t>se submete </a:t>
            </a:r>
            <a:r>
              <a:rPr lang="pt-BR" dirty="0" smtClean="0"/>
              <a:t>uma amostra com uma camada de polímero fotossensível à radiação luminosa de maneira controlada. Após este </a:t>
            </a:r>
            <a:r>
              <a:rPr lang="pt-BR" dirty="0" smtClean="0"/>
              <a:t>processo a </a:t>
            </a:r>
            <a:r>
              <a:rPr lang="pt-BR" dirty="0" smtClean="0"/>
              <a:t>remove a região exposta ou </a:t>
            </a:r>
            <a:r>
              <a:rPr lang="pt-BR" dirty="0" smtClean="0"/>
              <a:t>a não-exposta, </a:t>
            </a:r>
            <a:r>
              <a:rPr lang="pt-BR" dirty="0" smtClean="0"/>
              <a:t>dependendo do resiste, e deposita-se o material desejado para compor a estrutura.</a:t>
            </a:r>
            <a:endParaRPr lang="pt-B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016978" cy="20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699792" y="6381328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Circuito produzido por diversas etapas de litografia.</a:t>
            </a:r>
            <a:endParaRPr lang="en-US" sz="1100" dirty="0"/>
          </a:p>
        </p:txBody>
      </p:sp>
      <p:pic>
        <p:nvPicPr>
          <p:cNvPr id="14" name="Picture 19" descr="http://www.gdhpress.com.br/blog/fabricacao-dos-processadores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183" y="2276872"/>
            <a:ext cx="2109787" cy="295116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6623720" y="5182919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Esquema de litografia por máscara.</a:t>
            </a:r>
            <a:endParaRPr lang="en-US" sz="11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rgbClr val="0066CC"/>
                </a:solidFill>
              </a:rPr>
              <a:t>Introdução</a:t>
            </a:r>
            <a:r>
              <a:rPr lang="pt-BR" sz="1800" dirty="0" smtClean="0">
                <a:solidFill>
                  <a:schemeClr val="tx2"/>
                </a:solidFill>
              </a:rPr>
              <a:t>  </a:t>
            </a:r>
            <a:r>
              <a:rPr lang="pt-BR" sz="1800" dirty="0" smtClean="0">
                <a:solidFill>
                  <a:srgbClr val="0066CC"/>
                </a:solidFill>
              </a:rPr>
              <a:t>–</a:t>
            </a:r>
            <a:r>
              <a:rPr lang="pt-BR" sz="1800" dirty="0" smtClean="0">
                <a:solidFill>
                  <a:schemeClr val="tx2"/>
                </a:solidFill>
              </a:rPr>
              <a:t> Motivação </a:t>
            </a:r>
            <a:r>
              <a:rPr lang="pt-BR" sz="1800" dirty="0" smtClean="0">
                <a:solidFill>
                  <a:schemeClr val="tx2"/>
                </a:solidFill>
              </a:rPr>
              <a:t>– Teoria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Aplicação</a:t>
            </a:r>
            <a:endParaRPr lang="pt-BR" sz="1800" dirty="0">
              <a:solidFill>
                <a:schemeClr val="tx2"/>
              </a:solidFill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250825" y="0"/>
            <a:ext cx="8713788" cy="404813"/>
            <a:chOff x="158" y="0"/>
            <a:chExt cx="5489" cy="25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58" y="0"/>
              <a:ext cx="5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1800" dirty="0">
                <a:solidFill>
                  <a:schemeClr val="tx2"/>
                </a:solidFill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703" y="255"/>
              <a:ext cx="4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395288" y="41433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7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Motivação para a pesquisa...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23528" y="1916832"/>
            <a:ext cx="583264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b="1" dirty="0" smtClean="0"/>
              <a:t>Por que investir neste ramo de pesquisa: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800" dirty="0" smtClean="0"/>
              <a:t> Necessidade de circuitos mais complexos e menores;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800" dirty="0" smtClean="0"/>
              <a:t> </a:t>
            </a:r>
            <a:r>
              <a:rPr lang="pt-BR" sz="1800" dirty="0" smtClean="0"/>
              <a:t>Diminuir </a:t>
            </a:r>
            <a:r>
              <a:rPr lang="pt-BR" sz="1800" dirty="0" smtClean="0"/>
              <a:t>tempos de </a:t>
            </a:r>
            <a:r>
              <a:rPr lang="pt-BR" sz="1800" dirty="0" smtClean="0"/>
              <a:t>respostas entre comunicações;</a:t>
            </a:r>
            <a:endParaRPr lang="pt-BR" sz="1800" dirty="0" smtClean="0"/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800" dirty="0" smtClean="0"/>
              <a:t> Menor dissipação de calor;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800" dirty="0" smtClean="0"/>
              <a:t> Otimizar a sincronização de sinais;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800" dirty="0" smtClean="0"/>
              <a:t> Minimizar custos de produção...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pt-BR" sz="1800" dirty="0" smtClean="0"/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pt-BR" sz="1800" dirty="0"/>
          </a:p>
        </p:txBody>
      </p:sp>
      <p:pic>
        <p:nvPicPr>
          <p:cNvPr id="23554" name="Picture 2" descr="http://t3.gstatic.com/images?q=tbn:ANd9GcQ5mSGmyVFL1Hj2N4coMKVxIjHS7jddykfwlsZA6zvmTJ6em1J9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1305145" cy="803166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T0uCJZyIepMQe6XxYNzZD-ti3e7eBTWsNvvR9CFGs5yW4IsnKp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708920"/>
            <a:ext cx="1109496" cy="1373138"/>
          </a:xfrm>
          <a:prstGeom prst="rect">
            <a:avLst/>
          </a:prstGeom>
          <a:noFill/>
        </p:spPr>
      </p:pic>
      <p:pic>
        <p:nvPicPr>
          <p:cNvPr id="23560" name="Picture 8" descr="http://t2.gstatic.com/images?q=tbn:ANd9GcTb6vhwc4QpqS5Rj-MR7oeuISDHspMuuLz2HM_RzfPriD2S8PHq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13176"/>
            <a:ext cx="2752725" cy="1657351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rgbClr val="0066CC"/>
                </a:solidFill>
              </a:rPr>
              <a:t>Introdução</a:t>
            </a:r>
            <a:r>
              <a:rPr lang="pt-BR" sz="1800" dirty="0" smtClean="0">
                <a:solidFill>
                  <a:schemeClr val="tx2"/>
                </a:solidFill>
              </a:rPr>
              <a:t> </a:t>
            </a:r>
            <a:r>
              <a:rPr lang="pt-BR" sz="1800" dirty="0" smtClean="0">
                <a:solidFill>
                  <a:srgbClr val="0066CC"/>
                </a:solidFill>
              </a:rPr>
              <a:t> – </a:t>
            </a:r>
            <a:r>
              <a:rPr lang="pt-BR" sz="1800" dirty="0" smtClean="0">
                <a:solidFill>
                  <a:schemeClr val="tx2"/>
                </a:solidFill>
              </a:rPr>
              <a:t>Motivação – Teoria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Aplicação</a:t>
            </a:r>
            <a:endParaRPr lang="pt-BR" sz="1800" dirty="0">
              <a:solidFill>
                <a:schemeClr val="tx2"/>
              </a:solidFill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50825" y="0"/>
            <a:ext cx="8713788" cy="404813"/>
            <a:chOff x="158" y="0"/>
            <a:chExt cx="5489" cy="255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58" y="0"/>
              <a:ext cx="5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1800" dirty="0">
                <a:solidFill>
                  <a:schemeClr val="tx2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03" y="255"/>
              <a:ext cx="4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395288" y="41433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7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Motivação para a pesquisa...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2316942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“</a:t>
            </a:r>
            <a:r>
              <a:rPr lang="pt-BR" sz="1800" dirty="0" smtClean="0"/>
              <a:t>Por surpreendente que possa parecer, resolução não é e nunca foi o fator limitante em litografia para semicondutores. Já em 1960, G. MOLLENSTEDT e R. SPEIDEL</a:t>
            </a:r>
            <a:r>
              <a:rPr lang="pt-BR" sz="1800" baseline="30000" dirty="0" smtClean="0"/>
              <a:t>2</a:t>
            </a:r>
            <a:r>
              <a:rPr lang="pt-BR" sz="1800" dirty="0" smtClean="0"/>
              <a:t> publicaram micrografias de algumas poucas letras escritas com um microscópio de transmissão modificado apresentando linhas menores que 100 </a:t>
            </a:r>
            <a:r>
              <a:rPr lang="pt-BR" sz="1800" dirty="0" err="1" smtClean="0"/>
              <a:t>nm</a:t>
            </a:r>
            <a:r>
              <a:rPr lang="pt-BR" sz="1800" dirty="0" smtClean="0"/>
              <a:t> (figura 1), que ainda são pelo menos três vezes menores que as linhas empregadas na produção de </a:t>
            </a:r>
            <a:r>
              <a:rPr lang="pt-BR" sz="1800" dirty="0" err="1" smtClean="0"/>
              <a:t>CI’s</a:t>
            </a:r>
            <a:r>
              <a:rPr lang="pt-BR" sz="1800" dirty="0" smtClean="0"/>
              <a:t> atualmente.</a:t>
            </a:r>
            <a:r>
              <a:rPr lang="pt-BR" sz="2400" b="1" dirty="0" smtClean="0"/>
              <a:t>”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837222"/>
            <a:ext cx="2794895" cy="9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3059832" y="577332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1: Imagem de litografia extraída de [1].</a:t>
            </a:r>
            <a:endParaRPr lang="en-US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177281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quando...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</a:t>
            </a:r>
            <a:r>
              <a:rPr lang="pt-BR" sz="1800" dirty="0" smtClean="0">
                <a:solidFill>
                  <a:srgbClr val="0066CC"/>
                </a:solidFill>
              </a:rPr>
              <a:t>– Motivação </a:t>
            </a:r>
            <a:r>
              <a:rPr lang="pt-BR" sz="1800" dirty="0" smtClean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Teoria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Aplicação</a:t>
            </a:r>
            <a:endParaRPr lang="pt-B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395288" y="47667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7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Expressões matemáticas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743199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vez que é necessário manter a relação entre resolução de perfil e profundidade de foco, as principais expressões que determinam os parâmetros e limites da técnica são:</a:t>
            </a:r>
          </a:p>
          <a:p>
            <a:endParaRPr lang="en-US" sz="1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– Motivação </a:t>
            </a:r>
            <a:r>
              <a:rPr lang="pt-BR" sz="1800" dirty="0" smtClean="0">
                <a:solidFill>
                  <a:srgbClr val="0066CC"/>
                </a:solidFill>
              </a:rPr>
              <a:t>– Teoria </a:t>
            </a:r>
            <a:r>
              <a:rPr lang="pt-BR" sz="1800" dirty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Aplicação</a:t>
            </a: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2555776" y="318335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 smtClean="0"/>
              <a:t>resol</a:t>
            </a:r>
            <a:r>
              <a:rPr lang="pt-BR" sz="2400" dirty="0" smtClean="0"/>
              <a:t>.= k</a:t>
            </a:r>
            <a:r>
              <a:rPr lang="pt-BR" sz="2400" baseline="-25000" dirty="0" smtClean="0"/>
              <a:t>1</a:t>
            </a:r>
            <a:r>
              <a:rPr lang="he-IL" sz="2400" dirty="0" smtClean="0"/>
              <a:t> </a:t>
            </a:r>
            <a:r>
              <a:rPr lang="el-GR" sz="2400" dirty="0" smtClean="0"/>
              <a:t>λ</a:t>
            </a:r>
            <a:r>
              <a:rPr lang="pt-BR" sz="2400" dirty="0" smtClean="0"/>
              <a:t>/(N</a:t>
            </a:r>
            <a:r>
              <a:rPr lang="he-IL" sz="2400" dirty="0" smtClean="0"/>
              <a:t>ּ</a:t>
            </a:r>
            <a:r>
              <a:rPr lang="pt-BR" sz="2400" dirty="0" smtClean="0"/>
              <a:t>A)</a:t>
            </a:r>
            <a:endParaRPr lang="en-US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771800" y="397544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 smtClean="0"/>
              <a:t>pf</a:t>
            </a:r>
            <a:r>
              <a:rPr lang="pt-BR" sz="2400" i="1" dirty="0" smtClean="0"/>
              <a:t> </a:t>
            </a:r>
            <a:r>
              <a:rPr lang="pt-BR" sz="2400" dirty="0" smtClean="0"/>
              <a:t>= k</a:t>
            </a:r>
            <a:r>
              <a:rPr lang="pt-BR" sz="2400" baseline="-25000" dirty="0" smtClean="0"/>
              <a:t>2</a:t>
            </a:r>
            <a:r>
              <a:rPr lang="he-IL" sz="2400" dirty="0" smtClean="0"/>
              <a:t> </a:t>
            </a:r>
            <a:r>
              <a:rPr lang="el-GR" sz="2400" dirty="0" smtClean="0"/>
              <a:t>λ</a:t>
            </a:r>
            <a:r>
              <a:rPr lang="pt-BR" sz="2400" dirty="0" smtClean="0"/>
              <a:t>/(N</a:t>
            </a:r>
            <a:r>
              <a:rPr lang="he-IL" sz="2400" dirty="0" smtClean="0"/>
              <a:t>ּ</a:t>
            </a:r>
            <a:r>
              <a:rPr lang="pt-BR" sz="2400" dirty="0" smtClean="0"/>
              <a:t>A)</a:t>
            </a:r>
            <a:r>
              <a:rPr lang="pt-BR" sz="2400" baseline="30000" dirty="0" smtClean="0"/>
              <a:t>2</a:t>
            </a:r>
            <a:endParaRPr lang="en-US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04248" y="321529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Eq.1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840824" y="390343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Eq.2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11560" y="486916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A expressão Eq.1 fornece a resolução da técnica de modo que k</a:t>
            </a:r>
            <a:r>
              <a:rPr lang="pt-BR" sz="1800" baseline="-25000" dirty="0" smtClean="0"/>
              <a:t>1 </a:t>
            </a:r>
            <a:r>
              <a:rPr lang="pt-BR" sz="1800" dirty="0" smtClean="0"/>
              <a:t>é uma constante que depende das condições do processo. A expressão Eq.2 fornece a profundidade de foco (</a:t>
            </a:r>
            <a:r>
              <a:rPr lang="pt-BR" sz="1800" i="1" dirty="0" err="1" smtClean="0"/>
              <a:t>pf</a:t>
            </a:r>
            <a:r>
              <a:rPr lang="pt-BR" sz="1800" dirty="0" smtClean="0"/>
              <a:t>) e k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depende do sistema óptico empregado. Em ambas, </a:t>
            </a:r>
            <a:r>
              <a:rPr lang="el-GR" sz="1800" dirty="0" smtClean="0"/>
              <a:t>λ</a:t>
            </a:r>
            <a:r>
              <a:rPr lang="pt-BR" sz="1800" dirty="0" smtClean="0"/>
              <a:t> representa o comprimento de onda da radiação incidente e N</a:t>
            </a:r>
            <a:r>
              <a:rPr lang="he-IL" sz="1800" dirty="0" smtClean="0"/>
              <a:t>ּ</a:t>
            </a:r>
            <a:r>
              <a:rPr lang="pt-BR" sz="1800" dirty="0" smtClean="0"/>
              <a:t>A é a abertura numérica do sistema de lentes utilizado.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Processos das amostras..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2" cstate="print"/>
          <a:srcRect l="10211" r="12236" b="17087"/>
          <a:stretch>
            <a:fillRect/>
          </a:stretch>
        </p:blipFill>
        <p:spPr bwMode="auto">
          <a:xfrm>
            <a:off x="6012160" y="2852936"/>
            <a:ext cx="2736850" cy="2087562"/>
          </a:xfrm>
          <a:prstGeom prst="rect">
            <a:avLst/>
          </a:prstGeom>
          <a:noFill/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23850" y="2133600"/>
            <a:ext cx="48958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u="sng" dirty="0" smtClean="0"/>
              <a:t>Estrutura</a:t>
            </a:r>
            <a:r>
              <a:rPr lang="pt-BR" b="1" u="sng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</a:t>
            </a:r>
            <a:r>
              <a:rPr lang="pt-BR" sz="1800" dirty="0" smtClean="0"/>
              <a:t>Comumente são </a:t>
            </a:r>
            <a:r>
              <a:rPr lang="pt-BR" sz="1800" dirty="0"/>
              <a:t>confeccionadas em substratos de </a:t>
            </a:r>
            <a:r>
              <a:rPr lang="pt-BR" sz="1800" dirty="0" smtClean="0"/>
              <a:t>óxido de silício</a:t>
            </a:r>
            <a:r>
              <a:rPr lang="pt-BR" sz="1800" dirty="0"/>
              <a:t>.</a:t>
            </a:r>
          </a:p>
          <a:p>
            <a:pPr>
              <a:spcBef>
                <a:spcPct val="50000"/>
              </a:spcBef>
            </a:pP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endParaRPr lang="pt-BR" sz="1800" dirty="0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23850" y="3500438"/>
            <a:ext cx="48958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u="sng" dirty="0" smtClean="0"/>
              <a:t>Preparação</a:t>
            </a:r>
            <a:r>
              <a:rPr lang="pt-BR" b="1" u="sng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São limpas e </a:t>
            </a:r>
            <a:r>
              <a:rPr lang="pt-BR" sz="1800" dirty="0" err="1"/>
              <a:t>desumidificadas</a:t>
            </a:r>
            <a:r>
              <a:rPr lang="pt-BR" sz="1800" dirty="0"/>
              <a:t>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 smtClean="0"/>
              <a:t> Recebem </a:t>
            </a:r>
            <a:r>
              <a:rPr lang="pt-BR" sz="1800" dirty="0"/>
              <a:t>uma camada de substância </a:t>
            </a:r>
            <a:r>
              <a:rPr lang="pt-BR" sz="1800" dirty="0" err="1" smtClean="0"/>
              <a:t>fotorresistiva</a:t>
            </a:r>
            <a:r>
              <a:rPr lang="pt-BR" sz="1800" dirty="0" smtClean="0"/>
              <a:t> (positivo ou negativo);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 smtClean="0"/>
              <a:t> Faz o espalhamento e </a:t>
            </a:r>
            <a:r>
              <a:rPr lang="pt-BR" sz="1800" dirty="0" err="1" smtClean="0"/>
              <a:t>enduredimento</a:t>
            </a:r>
            <a:r>
              <a:rPr lang="pt-BR" sz="1800" dirty="0" smtClean="0"/>
              <a:t> do </a:t>
            </a:r>
            <a:r>
              <a:rPr lang="pt-BR" sz="1800" dirty="0" err="1" smtClean="0"/>
              <a:t>fotorresiste</a:t>
            </a:r>
            <a:r>
              <a:rPr lang="pt-BR" sz="1800" dirty="0" smtClean="0"/>
              <a:t>;</a:t>
            </a: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Leva-se </a:t>
            </a:r>
            <a:r>
              <a:rPr lang="pt-BR" sz="1800" dirty="0" smtClean="0"/>
              <a:t>o substrato para exposição.</a:t>
            </a:r>
            <a:endParaRPr lang="pt-BR" sz="1800" dirty="0"/>
          </a:p>
          <a:p>
            <a:pPr>
              <a:spcBef>
                <a:spcPct val="50000"/>
              </a:spcBef>
            </a:pP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endParaRPr lang="pt-BR" sz="1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– </a:t>
            </a:r>
            <a:r>
              <a:rPr lang="pt-BR" sz="1800" dirty="0" smtClean="0">
                <a:solidFill>
                  <a:schemeClr val="tx2"/>
                </a:solidFill>
              </a:rPr>
              <a:t>Motivação – Teoria </a:t>
            </a:r>
            <a:r>
              <a:rPr lang="pt-BR" sz="1800" dirty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rgbClr val="0066CC"/>
                </a:solidFill>
              </a:rPr>
              <a:t>Processos </a:t>
            </a:r>
            <a:r>
              <a:rPr lang="pt-BR" sz="1800" dirty="0">
                <a:solidFill>
                  <a:srgbClr val="0066CC"/>
                </a:solidFill>
              </a:rPr>
              <a:t>–</a:t>
            </a:r>
            <a:r>
              <a:rPr lang="pt-BR" sz="1800" dirty="0">
                <a:solidFill>
                  <a:schemeClr val="tx2"/>
                </a:solidFill>
              </a:rPr>
              <a:t> </a:t>
            </a:r>
            <a:r>
              <a:rPr lang="pt-BR" sz="1800" dirty="0" smtClean="0">
                <a:solidFill>
                  <a:schemeClr val="tx2"/>
                </a:solidFill>
              </a:rPr>
              <a:t>Aplicação</a:t>
            </a:r>
            <a:endParaRPr lang="pt-B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Processos das amostras..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84213" y="2492375"/>
            <a:ext cx="453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23850" y="1844675"/>
            <a:ext cx="532827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u="sng" dirty="0" smtClean="0"/>
              <a:t>Exposição:</a:t>
            </a: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</a:t>
            </a:r>
            <a:r>
              <a:rPr lang="pt-BR" sz="1800" dirty="0" smtClean="0"/>
              <a:t>A amostra fica submetida à dosagem de luz durante o tempo adequado para sensibilizar completamente o </a:t>
            </a:r>
            <a:r>
              <a:rPr lang="pt-BR" sz="1800" dirty="0" err="1" smtClean="0"/>
              <a:t>fotorresiste</a:t>
            </a:r>
            <a:r>
              <a:rPr lang="pt-BR" sz="18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pt-BR" b="1" u="sng" dirty="0" smtClean="0"/>
              <a:t>Revelaç</a:t>
            </a:r>
            <a:r>
              <a:rPr lang="pt-BR" sz="1800" b="1" u="sng" dirty="0" smtClean="0"/>
              <a:t>ão:</a:t>
            </a: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A região exposta à luz, quando revelada, </a:t>
            </a:r>
            <a:r>
              <a:rPr lang="pt-BR" sz="1800" dirty="0" smtClean="0"/>
              <a:t>gera uma diferença de relevo </a:t>
            </a:r>
            <a:r>
              <a:rPr lang="pt-BR" sz="1800" dirty="0"/>
              <a:t>na </a:t>
            </a:r>
            <a:r>
              <a:rPr lang="pt-BR" sz="1800" dirty="0" smtClean="0"/>
              <a:t>superfície da amostra;</a:t>
            </a: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No baixo relevo gerado, </a:t>
            </a:r>
            <a:r>
              <a:rPr lang="pt-BR" sz="1800" dirty="0" smtClean="0"/>
              <a:t>deposita-se </a:t>
            </a:r>
            <a:r>
              <a:rPr lang="pt-BR" sz="1800" dirty="0"/>
              <a:t>o material </a:t>
            </a:r>
            <a:r>
              <a:rPr lang="pt-BR" sz="1800" dirty="0" smtClean="0"/>
              <a:t>de interesse.</a:t>
            </a: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800" dirty="0"/>
              <a:t> Por fim, extrai-se toda a camada do </a:t>
            </a:r>
            <a:r>
              <a:rPr lang="pt-BR" sz="1800" dirty="0" err="1" smtClean="0"/>
              <a:t>fotorresiste</a:t>
            </a:r>
            <a:r>
              <a:rPr lang="pt-BR" sz="1800" dirty="0"/>
              <a:t>, restando, apenas, o dispositivo sobre o substrato.</a:t>
            </a:r>
          </a:p>
          <a:p>
            <a:pPr>
              <a:spcBef>
                <a:spcPct val="50000"/>
              </a:spcBef>
            </a:pPr>
            <a:endParaRPr lang="pt-BR" sz="1800" dirty="0"/>
          </a:p>
          <a:p>
            <a:pPr>
              <a:spcBef>
                <a:spcPct val="50000"/>
              </a:spcBef>
              <a:buFontTx/>
              <a:buChar char="•"/>
            </a:pPr>
            <a:endParaRPr lang="pt-BR" sz="1800" dirty="0"/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1193275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96952"/>
            <a:ext cx="1868342" cy="139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baixo 10"/>
          <p:cNvSpPr/>
          <p:nvPr/>
        </p:nvSpPr>
        <p:spPr>
          <a:xfrm>
            <a:off x="7452320" y="5013176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680" y="4599416"/>
            <a:ext cx="356978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ta dobrada 14"/>
          <p:cNvSpPr/>
          <p:nvPr/>
        </p:nvSpPr>
        <p:spPr>
          <a:xfrm rot="5400000">
            <a:off x="7596336" y="2204864"/>
            <a:ext cx="576064" cy="576064"/>
          </a:xfrm>
          <a:prstGeom prst="bentArrow">
            <a:avLst>
              <a:gd name="adj1" fmla="val 25000"/>
              <a:gd name="adj2" fmla="val 36993"/>
              <a:gd name="adj3" fmla="val 33466"/>
              <a:gd name="adj4" fmla="val 3863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cima 17"/>
          <p:cNvSpPr/>
          <p:nvPr/>
        </p:nvSpPr>
        <p:spPr>
          <a:xfrm rot="6810191">
            <a:off x="6186199" y="3932345"/>
            <a:ext cx="708143" cy="3604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– </a:t>
            </a:r>
            <a:r>
              <a:rPr lang="pt-BR" sz="1800" dirty="0" smtClean="0">
                <a:solidFill>
                  <a:schemeClr val="tx2"/>
                </a:solidFill>
              </a:rPr>
              <a:t>Motivação – Teoria </a:t>
            </a:r>
            <a:r>
              <a:rPr lang="pt-BR" sz="1800" dirty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rgbClr val="0066CC"/>
                </a:solidFill>
              </a:rPr>
              <a:t>Processos </a:t>
            </a:r>
            <a:r>
              <a:rPr lang="pt-BR" sz="1800" dirty="0">
                <a:solidFill>
                  <a:srgbClr val="0066CC"/>
                </a:solidFill>
              </a:rPr>
              <a:t>–</a:t>
            </a:r>
            <a:r>
              <a:rPr lang="pt-BR" sz="1800" dirty="0">
                <a:solidFill>
                  <a:schemeClr val="tx2"/>
                </a:solidFill>
              </a:rPr>
              <a:t> </a:t>
            </a:r>
            <a:r>
              <a:rPr lang="pt-BR" sz="1800" dirty="0" smtClean="0">
                <a:solidFill>
                  <a:schemeClr val="tx2"/>
                </a:solidFill>
              </a:rPr>
              <a:t>Aplicação</a:t>
            </a:r>
            <a:endParaRPr lang="pt-B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67544" y="476672"/>
            <a:ext cx="4176464" cy="10081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pt-BR" sz="28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O SNOM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068638"/>
            <a:ext cx="3024187" cy="2266950"/>
          </a:xfrm>
          <a:prstGeom prst="rect">
            <a:avLst/>
          </a:prstGeom>
          <a:noFill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341438"/>
            <a:ext cx="3240088" cy="2428875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05263"/>
            <a:ext cx="3529012" cy="2517775"/>
          </a:xfrm>
          <a:prstGeom prst="rect">
            <a:avLst/>
          </a:prstGeom>
          <a:noFill/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 rot="-912188">
            <a:off x="2195513" y="3933825"/>
            <a:ext cx="3611562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-1379969">
            <a:off x="6732588" y="3068638"/>
            <a:ext cx="1008062" cy="1943100"/>
          </a:xfrm>
          <a:prstGeom prst="curvedLeftArrow">
            <a:avLst>
              <a:gd name="adj1" fmla="val 11815"/>
              <a:gd name="adj2" fmla="val 70891"/>
              <a:gd name="adj3" fmla="val 6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4392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/>
              <a:t>Microscópio Óptico de Varredura em Campo Próximo</a:t>
            </a:r>
          </a:p>
          <a:p>
            <a:r>
              <a:rPr lang="pt-BR" sz="1200" b="1" i="1" dirty="0"/>
              <a:t>(</a:t>
            </a:r>
            <a:r>
              <a:rPr lang="pt-BR" sz="1200" b="1" i="1" dirty="0" err="1"/>
              <a:t>Scanning</a:t>
            </a:r>
            <a:r>
              <a:rPr lang="pt-BR" sz="1200" b="1" i="1" dirty="0"/>
              <a:t> </a:t>
            </a:r>
            <a:r>
              <a:rPr lang="pt-BR" sz="1200" b="1" i="1" dirty="0" err="1"/>
              <a:t>Near-field</a:t>
            </a:r>
            <a:r>
              <a:rPr lang="pt-BR" sz="1200" b="1" i="1" dirty="0"/>
              <a:t> </a:t>
            </a:r>
            <a:r>
              <a:rPr lang="pt-BR" sz="1200" b="1" i="1" dirty="0" err="1"/>
              <a:t>Optical</a:t>
            </a:r>
            <a:r>
              <a:rPr lang="pt-BR" sz="1200" b="1" i="1" dirty="0"/>
              <a:t> </a:t>
            </a:r>
            <a:r>
              <a:rPr lang="pt-BR" sz="1200" b="1" i="1" dirty="0" err="1"/>
              <a:t>Microscopy</a:t>
            </a:r>
            <a:r>
              <a:rPr lang="pt-BR" sz="1200" b="1" i="1" dirty="0"/>
              <a:t>)</a:t>
            </a:r>
          </a:p>
          <a:p>
            <a:pPr>
              <a:spcBef>
                <a:spcPct val="50000"/>
              </a:spcBef>
            </a:pPr>
            <a:endParaRPr lang="pt-BR" sz="1200" b="1" i="1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116013" y="404813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chemeClr val="tx2"/>
                </a:solidFill>
              </a:rPr>
              <a:t>Introdução  – </a:t>
            </a:r>
            <a:r>
              <a:rPr lang="pt-BR" sz="1800" dirty="0" smtClean="0">
                <a:solidFill>
                  <a:schemeClr val="tx2"/>
                </a:solidFill>
              </a:rPr>
              <a:t>Motivação – Teoria </a:t>
            </a:r>
            <a:r>
              <a:rPr lang="pt-BR" sz="1800" dirty="0">
                <a:solidFill>
                  <a:schemeClr val="tx2"/>
                </a:solidFill>
              </a:rPr>
              <a:t>– </a:t>
            </a:r>
            <a:r>
              <a:rPr lang="pt-BR" sz="1800" dirty="0" smtClean="0">
                <a:solidFill>
                  <a:schemeClr val="tx2"/>
                </a:solidFill>
              </a:rPr>
              <a:t>Processos </a:t>
            </a:r>
            <a:r>
              <a:rPr lang="pt-BR" sz="1800" dirty="0">
                <a:solidFill>
                  <a:srgbClr val="0066CC"/>
                </a:solidFill>
              </a:rPr>
              <a:t>– </a:t>
            </a:r>
            <a:r>
              <a:rPr lang="pt-BR" sz="1800" dirty="0" smtClean="0">
                <a:solidFill>
                  <a:srgbClr val="0066CC"/>
                </a:solidFill>
              </a:rPr>
              <a:t>Aplicação</a:t>
            </a:r>
            <a:endParaRPr lang="pt-BR" sz="18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866</TotalTime>
  <Words>730</Words>
  <Application>Microsoft Office PowerPoint</Application>
  <PresentationFormat>Apresentação na tela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Apex</vt:lpstr>
      <vt:lpstr>Litografia Óptica  </vt:lpstr>
      <vt:lpstr>Conteúdo</vt:lpstr>
      <vt:lpstr>O que é a litografia óptica?</vt:lpstr>
      <vt:lpstr>Motivação para a pesquisa...</vt:lpstr>
      <vt:lpstr>Motivação para a pesquisa...</vt:lpstr>
      <vt:lpstr>Expressões matemáticas</vt:lpstr>
      <vt:lpstr>Processos das amostras..</vt:lpstr>
      <vt:lpstr>Processos das amostras..</vt:lpstr>
      <vt:lpstr>O SNOM</vt:lpstr>
      <vt:lpstr>O SNOM</vt:lpstr>
      <vt:lpstr>litografia no SNOM..</vt:lpstr>
      <vt:lpstr>Referências</vt:lpstr>
      <vt:lpstr>Slide 13</vt:lpstr>
    </vt:vector>
  </TitlesOfParts>
  <Company>IFUSP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da técnica de litografia óptica de escrita direta com SNOM </dc:title>
  <dc:creator>jeferson</dc:creator>
  <cp:lastModifiedBy>jeferson</cp:lastModifiedBy>
  <cp:revision>72</cp:revision>
  <dcterms:created xsi:type="dcterms:W3CDTF">2009-10-05T19:42:07Z</dcterms:created>
  <dcterms:modified xsi:type="dcterms:W3CDTF">2011-05-17T09:01:11Z</dcterms:modified>
</cp:coreProperties>
</file>