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3" r:id="rId3"/>
    <p:sldId id="277" r:id="rId4"/>
    <p:sldId id="275" r:id="rId5"/>
    <p:sldId id="276" r:id="rId6"/>
    <p:sldId id="278" r:id="rId7"/>
    <p:sldId id="279" r:id="rId8"/>
    <p:sldId id="257" r:id="rId9"/>
    <p:sldId id="268" r:id="rId10"/>
    <p:sldId id="269" r:id="rId11"/>
    <p:sldId id="294" r:id="rId12"/>
    <p:sldId id="274" r:id="rId13"/>
    <p:sldId id="261" r:id="rId14"/>
    <p:sldId id="295" r:id="rId15"/>
    <p:sldId id="259" r:id="rId16"/>
    <p:sldId id="260" r:id="rId17"/>
    <p:sldId id="282" r:id="rId18"/>
    <p:sldId id="258" r:id="rId19"/>
    <p:sldId id="270" r:id="rId20"/>
    <p:sldId id="285" r:id="rId21"/>
    <p:sldId id="289" r:id="rId22"/>
    <p:sldId id="288" r:id="rId23"/>
    <p:sldId id="272" r:id="rId24"/>
    <p:sldId id="262" r:id="rId25"/>
    <p:sldId id="290" r:id="rId26"/>
    <p:sldId id="271" r:id="rId27"/>
    <p:sldId id="286" r:id="rId28"/>
    <p:sldId id="291" r:id="rId29"/>
    <p:sldId id="292" r:id="rId30"/>
    <p:sldId id="293" r:id="rId31"/>
    <p:sldId id="280" r:id="rId32"/>
    <p:sldId id="281" r:id="rId33"/>
    <p:sldId id="283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9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F0C0A-74CE-42EE-9EC2-9D1EFD5F353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2B6D1A1B-492B-484F-A217-7BA60E9BC593}">
      <dgm:prSet phldrT="[Texto]" custT="1"/>
      <dgm:spPr/>
      <dgm:t>
        <a:bodyPr/>
        <a:lstStyle/>
        <a:p>
          <a:pPr algn="just"/>
          <a:r>
            <a:rPr lang="pt-BR" sz="1800" dirty="0" smtClean="0"/>
            <a:t>- Menos poluente e mais silencioso</a:t>
          </a:r>
        </a:p>
        <a:p>
          <a:pPr algn="just"/>
          <a:endParaRPr lang="pt-BR" sz="1800" dirty="0" smtClean="0"/>
        </a:p>
        <a:p>
          <a:pPr algn="just"/>
          <a:r>
            <a:rPr lang="pt-BR" sz="1800" dirty="0" smtClean="0"/>
            <a:t>- Para rodar 100 quilômetros num carro elétrico são gastos aproximadamente R$6 e, num convencional, R$20 para a mesma distância</a:t>
          </a:r>
        </a:p>
        <a:p>
          <a:pPr algn="just"/>
          <a:endParaRPr lang="pt-BR" sz="1800" dirty="0" smtClean="0"/>
        </a:p>
        <a:p>
          <a:pPr algn="just"/>
          <a:r>
            <a:rPr lang="pt-BR" sz="1800" dirty="0" smtClean="0"/>
            <a:t>- Aproveitamento da energia é muito maior</a:t>
          </a:r>
        </a:p>
        <a:p>
          <a:pPr algn="just"/>
          <a:endParaRPr lang="pt-BR" sz="1800" dirty="0" smtClean="0"/>
        </a:p>
        <a:p>
          <a:pPr algn="just"/>
          <a:r>
            <a:rPr lang="pt-BR" sz="1800" dirty="0" smtClean="0"/>
            <a:t>- Necessita de pouca manutenção</a:t>
          </a:r>
        </a:p>
        <a:p>
          <a:pPr algn="l"/>
          <a:endParaRPr lang="pt-BR" sz="2000" dirty="0"/>
        </a:p>
      </dgm:t>
    </dgm:pt>
    <dgm:pt modelId="{8012F9CB-9881-42DC-87B1-18EDFF8E453C}" type="parTrans" cxnId="{02CBC1EE-227B-449E-94E8-79074A177EA6}">
      <dgm:prSet/>
      <dgm:spPr/>
      <dgm:t>
        <a:bodyPr/>
        <a:lstStyle/>
        <a:p>
          <a:endParaRPr lang="pt-BR"/>
        </a:p>
      </dgm:t>
    </dgm:pt>
    <dgm:pt modelId="{531417E9-BD2A-47A9-8E7C-E633878CE044}" type="sibTrans" cxnId="{02CBC1EE-227B-449E-94E8-79074A177EA6}">
      <dgm:prSet/>
      <dgm:spPr/>
      <dgm:t>
        <a:bodyPr/>
        <a:lstStyle/>
        <a:p>
          <a:endParaRPr lang="pt-BR"/>
        </a:p>
      </dgm:t>
    </dgm:pt>
    <dgm:pt modelId="{83738476-6BFE-473F-BE3A-7CD9DB003AC4}">
      <dgm:prSet phldrT="[Texto]" custT="1"/>
      <dgm:spPr/>
      <dgm:t>
        <a:bodyPr/>
        <a:lstStyle/>
        <a:p>
          <a:r>
            <a:rPr lang="pt-BR" sz="1800" dirty="0" smtClean="0"/>
            <a:t>- Custo do veículo elétrico é cerca de 3 vezes mais do que um à combustão interna</a:t>
          </a:r>
        </a:p>
        <a:p>
          <a:endParaRPr lang="pt-BR" sz="1800" dirty="0" smtClean="0"/>
        </a:p>
        <a:p>
          <a:r>
            <a:rPr lang="pt-BR" sz="1800" dirty="0" smtClean="0"/>
            <a:t>- Capacidade limitada da bateria </a:t>
          </a:r>
          <a:br>
            <a:rPr lang="pt-BR" sz="1800" dirty="0" smtClean="0"/>
          </a:br>
          <a:r>
            <a:rPr lang="pt-BR" sz="1800" dirty="0" smtClean="0"/>
            <a:t>(a maioria das baterias consegue armazenar energia suficiente para cerca de 100 km)</a:t>
          </a:r>
        </a:p>
        <a:p>
          <a:endParaRPr lang="pt-BR" sz="1800" dirty="0" smtClean="0"/>
        </a:p>
        <a:p>
          <a:r>
            <a:rPr lang="pt-BR" sz="1800" dirty="0" smtClean="0"/>
            <a:t>- A bateria de chumbo-ácido tem vida útil de aproximadamente quatro anos. Seu descarte ainda é um problema do ponto de vista ecológico.</a:t>
          </a:r>
        </a:p>
        <a:p>
          <a:endParaRPr lang="pt-BR" sz="1800" dirty="0" smtClean="0"/>
        </a:p>
      </dgm:t>
    </dgm:pt>
    <dgm:pt modelId="{9BBABAB9-43FB-4BB4-BBFD-727E48445BDC}" type="parTrans" cxnId="{3BB36FD0-2514-4602-81FE-978107FECC0F}">
      <dgm:prSet/>
      <dgm:spPr/>
      <dgm:t>
        <a:bodyPr/>
        <a:lstStyle/>
        <a:p>
          <a:endParaRPr lang="pt-BR"/>
        </a:p>
      </dgm:t>
    </dgm:pt>
    <dgm:pt modelId="{A5A842B3-9FA1-45E6-8953-672E02419073}" type="sibTrans" cxnId="{3BB36FD0-2514-4602-81FE-978107FECC0F}">
      <dgm:prSet/>
      <dgm:spPr/>
      <dgm:t>
        <a:bodyPr/>
        <a:lstStyle/>
        <a:p>
          <a:endParaRPr lang="pt-BR"/>
        </a:p>
      </dgm:t>
    </dgm:pt>
    <dgm:pt modelId="{470E10B8-7647-49D9-A4DA-85559D34C973}" type="pres">
      <dgm:prSet presAssocID="{153F0C0A-74CE-42EE-9EC2-9D1EFD5F353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D2D14-D940-4EB9-9F28-0F7B802EF187}" type="pres">
      <dgm:prSet presAssocID="{153F0C0A-74CE-42EE-9EC2-9D1EFD5F3538}" presName="Background" presStyleLbl="bgImgPlace1" presStyleIdx="0" presStyleCnt="1" custScaleX="96701" custScaleY="150630" custLinFactNeighborX="250" custLinFactNeighborY="386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08590B89-7F44-462D-83A9-FB981D3DF65E}" type="pres">
      <dgm:prSet presAssocID="{153F0C0A-74CE-42EE-9EC2-9D1EFD5F3538}" presName="ParentText1" presStyleLbl="revTx" presStyleIdx="0" presStyleCnt="2" custScaleX="96556" custLinFactNeighborY="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9F155-4C2B-43DD-847E-917FB4413923}" type="pres">
      <dgm:prSet presAssocID="{153F0C0A-74CE-42EE-9EC2-9D1EFD5F3538}" presName="ParentText2" presStyleLbl="revTx" presStyleIdx="1" presStyleCnt="2" custScaleX="94985" custLinFactNeighborY="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3B8403-7AE4-427B-9BC4-F72C28ECDF4C}" type="pres">
      <dgm:prSet presAssocID="{153F0C0A-74CE-42EE-9EC2-9D1EFD5F3538}" presName="Plus" presStyleLbl="alignNode1" presStyleIdx="0" presStyleCnt="2"/>
      <dgm:spPr>
        <a:solidFill>
          <a:schemeClr val="accent2">
            <a:lumMod val="60000"/>
            <a:lumOff val="40000"/>
          </a:schemeClr>
        </a:solidFill>
        <a:ln>
          <a:solidFill>
            <a:srgbClr val="0070C0"/>
          </a:solidFill>
        </a:ln>
      </dgm:spPr>
    </dgm:pt>
    <dgm:pt modelId="{943EA669-A386-463A-9F4A-BA15DC43DDB7}" type="pres">
      <dgm:prSet presAssocID="{153F0C0A-74CE-42EE-9EC2-9D1EFD5F3538}" presName="Minus" presStyleLbl="alignNode1" presStyleIdx="1" presStyleCnt="2"/>
      <dgm:spPr>
        <a:solidFill>
          <a:srgbClr val="FF3F3F"/>
        </a:solidFill>
        <a:ln>
          <a:solidFill>
            <a:srgbClr val="C00000"/>
          </a:solidFill>
        </a:ln>
      </dgm:spPr>
    </dgm:pt>
    <dgm:pt modelId="{D69C8150-8AB1-446D-93A7-EB2C299D666A}" type="pres">
      <dgm:prSet presAssocID="{153F0C0A-74CE-42EE-9EC2-9D1EFD5F3538}" presName="Divider" presStyleLbl="parChTrans1D1" presStyleIdx="0" presStyleCnt="1" custFlipHor="1" custScaleX="2000000" custScaleY="117767" custLinFactNeighborY="14400"/>
      <dgm:spPr/>
    </dgm:pt>
  </dgm:ptLst>
  <dgm:cxnLst>
    <dgm:cxn modelId="{3F00F195-C282-4A50-A54E-D4BDC59F8932}" type="presOf" srcId="{2B6D1A1B-492B-484F-A217-7BA60E9BC593}" destId="{08590B89-7F44-462D-83A9-FB981D3DF65E}" srcOrd="0" destOrd="0" presId="urn:microsoft.com/office/officeart/2009/3/layout/PlusandMinus"/>
    <dgm:cxn modelId="{5CA15D7E-6BE0-446E-8878-CEF9C0F958AE}" type="presOf" srcId="{83738476-6BFE-473F-BE3A-7CD9DB003AC4}" destId="{5539F155-4C2B-43DD-847E-917FB4413923}" srcOrd="0" destOrd="0" presId="urn:microsoft.com/office/officeart/2009/3/layout/PlusandMinus"/>
    <dgm:cxn modelId="{02CBC1EE-227B-449E-94E8-79074A177EA6}" srcId="{153F0C0A-74CE-42EE-9EC2-9D1EFD5F3538}" destId="{2B6D1A1B-492B-484F-A217-7BA60E9BC593}" srcOrd="0" destOrd="0" parTransId="{8012F9CB-9881-42DC-87B1-18EDFF8E453C}" sibTransId="{531417E9-BD2A-47A9-8E7C-E633878CE044}"/>
    <dgm:cxn modelId="{3BB36FD0-2514-4602-81FE-978107FECC0F}" srcId="{153F0C0A-74CE-42EE-9EC2-9D1EFD5F3538}" destId="{83738476-6BFE-473F-BE3A-7CD9DB003AC4}" srcOrd="1" destOrd="0" parTransId="{9BBABAB9-43FB-4BB4-BBFD-727E48445BDC}" sibTransId="{A5A842B3-9FA1-45E6-8953-672E02419073}"/>
    <dgm:cxn modelId="{896F774A-2292-4991-9091-75AB65E377B2}" type="presOf" srcId="{153F0C0A-74CE-42EE-9EC2-9D1EFD5F3538}" destId="{470E10B8-7647-49D9-A4DA-85559D34C973}" srcOrd="0" destOrd="0" presId="urn:microsoft.com/office/officeart/2009/3/layout/PlusandMinus"/>
    <dgm:cxn modelId="{40C6C6E9-5DE8-4158-92D1-14A4B943FBEC}" type="presParOf" srcId="{470E10B8-7647-49D9-A4DA-85559D34C973}" destId="{871D2D14-D940-4EB9-9F28-0F7B802EF187}" srcOrd="0" destOrd="0" presId="urn:microsoft.com/office/officeart/2009/3/layout/PlusandMinus"/>
    <dgm:cxn modelId="{26557D91-CBE0-4A6A-B0BB-D0E07FF1742F}" type="presParOf" srcId="{470E10B8-7647-49D9-A4DA-85559D34C973}" destId="{08590B89-7F44-462D-83A9-FB981D3DF65E}" srcOrd="1" destOrd="0" presId="urn:microsoft.com/office/officeart/2009/3/layout/PlusandMinus"/>
    <dgm:cxn modelId="{BAB712DD-B394-45AB-8B6B-20F4D300AEDF}" type="presParOf" srcId="{470E10B8-7647-49D9-A4DA-85559D34C973}" destId="{5539F155-4C2B-43DD-847E-917FB4413923}" srcOrd="2" destOrd="0" presId="urn:microsoft.com/office/officeart/2009/3/layout/PlusandMinus"/>
    <dgm:cxn modelId="{EE48A62F-BDAA-45CA-AC07-BF9C32AF3935}" type="presParOf" srcId="{470E10B8-7647-49D9-A4DA-85559D34C973}" destId="{5E3B8403-7AE4-427B-9BC4-F72C28ECDF4C}" srcOrd="3" destOrd="0" presId="urn:microsoft.com/office/officeart/2009/3/layout/PlusandMinus"/>
    <dgm:cxn modelId="{1E91153F-99A3-4A3F-9E4C-BD9D50469E32}" type="presParOf" srcId="{470E10B8-7647-49D9-A4DA-85559D34C973}" destId="{943EA669-A386-463A-9F4A-BA15DC43DDB7}" srcOrd="4" destOrd="0" presId="urn:microsoft.com/office/officeart/2009/3/layout/PlusandMinus"/>
    <dgm:cxn modelId="{FBF56269-C750-4250-960B-2F994A637628}" type="presParOf" srcId="{470E10B8-7647-49D9-A4DA-85559D34C973}" destId="{D69C8150-8AB1-446D-93A7-EB2C299D666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D2D14-D940-4EB9-9F28-0F7B802EF187}">
      <dsp:nvSpPr>
        <dsp:cNvPr id="0" name=""/>
        <dsp:cNvSpPr/>
      </dsp:nvSpPr>
      <dsp:spPr>
        <a:xfrm>
          <a:off x="882130" y="508244"/>
          <a:ext cx="6966727" cy="560824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0B89-7F44-462D-83A9-FB981D3DF65E}">
      <dsp:nvSpPr>
        <dsp:cNvPr id="0" name=""/>
        <dsp:cNvSpPr/>
      </dsp:nvSpPr>
      <dsp:spPr>
        <a:xfrm>
          <a:off x="1018196" y="1828028"/>
          <a:ext cx="3230272" cy="318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Menos poluente e mais silencioso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Para rodar 100 quilômetros num carro elétrico são gastos aproximadamente R$6 e, num convencional, R$20 para a mesma distância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Aproveitamento da energia é muito maior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Necessita de pouca manutenção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1018196" y="1828028"/>
        <a:ext cx="3230272" cy="3185143"/>
      </dsp:txXfrm>
    </dsp:sp>
    <dsp:sp modelId="{5539F155-4C2B-43DD-847E-917FB4413923}">
      <dsp:nvSpPr>
        <dsp:cNvPr id="0" name=""/>
        <dsp:cNvSpPr/>
      </dsp:nvSpPr>
      <dsp:spPr>
        <a:xfrm>
          <a:off x="4464494" y="1828028"/>
          <a:ext cx="3177715" cy="318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Custo do veículo elétrico é cerca de 3 vezes mais do que um à combustão interna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Capacidade limitada da bateria </a:t>
          </a:r>
          <a:br>
            <a:rPr lang="pt-BR" sz="1800" kern="1200" dirty="0" smtClean="0"/>
          </a:br>
          <a:r>
            <a:rPr lang="pt-BR" sz="1800" kern="1200" dirty="0" smtClean="0"/>
            <a:t>(a maioria das baterias consegue armazenar energia suficiente para cerca de 100 km)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- A bateria de chumbo-ácido tem vida útil de aproximadamente quatro anos. Seu descarte ainda é um problema do ponto de vista ecológico.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</dsp:txBody>
      <dsp:txXfrm>
        <a:off x="4464494" y="1828028"/>
        <a:ext cx="3177715" cy="3185143"/>
      </dsp:txXfrm>
    </dsp:sp>
    <dsp:sp modelId="{5E3B8403-7AE4-427B-9BC4-F72C28ECDF4C}">
      <dsp:nvSpPr>
        <dsp:cNvPr id="0" name=""/>
        <dsp:cNvSpPr/>
      </dsp:nvSpPr>
      <dsp:spPr>
        <a:xfrm>
          <a:off x="0" y="561664"/>
          <a:ext cx="1407756" cy="1407756"/>
        </a:xfrm>
        <a:prstGeom prst="plus">
          <a:avLst>
            <a:gd name="adj" fmla="val 3281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EA669-A386-463A-9F4A-BA15DC43DDB7}">
      <dsp:nvSpPr>
        <dsp:cNvPr id="0" name=""/>
        <dsp:cNvSpPr/>
      </dsp:nvSpPr>
      <dsp:spPr>
        <a:xfrm>
          <a:off x="6955972" y="1067927"/>
          <a:ext cx="1324947" cy="454047"/>
        </a:xfrm>
        <a:prstGeom prst="rect">
          <a:avLst/>
        </a:prstGeom>
        <a:solidFill>
          <a:srgbClr val="FF3F3F"/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C8150-8AB1-446D-93A7-EB2C299D666A}">
      <dsp:nvSpPr>
        <dsp:cNvPr id="0" name=""/>
        <dsp:cNvSpPr/>
      </dsp:nvSpPr>
      <dsp:spPr>
        <a:xfrm flipH="1">
          <a:off x="4339616" y="1916817"/>
          <a:ext cx="16561" cy="3582612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84D1D7-86A7-4B29-A3AA-D4758A407D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3CD45D-D1E1-41D4-B04B-418195C5B2F8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perspectivas, tecnologias existentes e em desenvolvimento e impactos ambientais </a:t>
            </a:r>
            <a:r>
              <a:rPr lang="pt-BR" dirty="0" smtClean="0"/>
              <a:t>e energéticos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carro </a:t>
            </a:r>
            <a:r>
              <a:rPr lang="pt-BR" dirty="0" smtClean="0"/>
              <a:t>elétrico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99992" y="5349895"/>
            <a:ext cx="2304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Belisa Theodoro Biolcatti</a:t>
            </a:r>
          </a:p>
          <a:p>
            <a:r>
              <a:rPr lang="pt-BR" sz="1400" dirty="0"/>
              <a:t>Kate Moraes dos </a:t>
            </a:r>
            <a:r>
              <a:rPr lang="pt-BR" sz="1400" dirty="0" smtClean="0"/>
              <a:t>Santos</a:t>
            </a:r>
            <a:endParaRPr lang="pt-BR" sz="1400" dirty="0"/>
          </a:p>
          <a:p>
            <a:r>
              <a:rPr lang="pt-BR" sz="1400" dirty="0" smtClean="0"/>
              <a:t>João </a:t>
            </a:r>
            <a:r>
              <a:rPr lang="pt-BR" sz="1400" dirty="0"/>
              <a:t>Paulo Mendes </a:t>
            </a:r>
            <a:r>
              <a:rPr lang="pt-BR" sz="1400" dirty="0" smtClean="0"/>
              <a:t>Ferreira</a:t>
            </a:r>
            <a:endParaRPr lang="pt-BR" sz="1400" dirty="0"/>
          </a:p>
          <a:p>
            <a:r>
              <a:rPr lang="pt-BR" sz="1400" dirty="0" smtClean="0"/>
              <a:t>Oh </a:t>
            </a:r>
            <a:r>
              <a:rPr lang="pt-BR" sz="1400" dirty="0" err="1"/>
              <a:t>Sung</a:t>
            </a:r>
            <a:r>
              <a:rPr lang="pt-BR" sz="1400" dirty="0"/>
              <a:t> </a:t>
            </a:r>
            <a:r>
              <a:rPr lang="pt-BR" sz="1400" dirty="0" err="1"/>
              <a:t>Keum</a:t>
            </a:r>
            <a:r>
              <a:rPr lang="pt-BR" sz="1400" dirty="0"/>
              <a:t>	</a:t>
            </a:r>
            <a:r>
              <a:rPr lang="pt-BR" dirty="0"/>
              <a:t>	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75856" y="638094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Novembro/2011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775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48680"/>
            <a:ext cx="82809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CENÁRIO MUNDIAL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6599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/>
              <a:t>Nos Estados Unidos, a venda de carros elétricos híbridos já supera a marca de 400 mil, e este número cresce a cada </a:t>
            </a:r>
            <a:r>
              <a:rPr lang="pt-BR" sz="2000" dirty="0" smtClean="0"/>
              <a:t>ano, assim como na Europa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Presente </a:t>
            </a:r>
            <a:r>
              <a:rPr lang="pt-BR" sz="2000" dirty="0"/>
              <a:t>no transporte coletivo, </a:t>
            </a:r>
            <a:r>
              <a:rPr lang="pt-BR" sz="2000" dirty="0" smtClean="0"/>
              <a:t>que está </a:t>
            </a:r>
            <a:r>
              <a:rPr lang="pt-BR" sz="2000" dirty="0"/>
              <a:t>em </a:t>
            </a:r>
            <a:r>
              <a:rPr lang="pt-BR" sz="2000" dirty="0" smtClean="0"/>
              <a:t>ascensão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Apenas </a:t>
            </a:r>
            <a:r>
              <a:rPr lang="pt-BR" sz="2000" dirty="0"/>
              <a:t>em Nova </a:t>
            </a:r>
            <a:r>
              <a:rPr lang="pt-BR" sz="2000" dirty="0" smtClean="0"/>
              <a:t>Iorque são </a:t>
            </a:r>
            <a:r>
              <a:rPr lang="pt-BR" sz="2000" dirty="0"/>
              <a:t>mais de mil ônibus elétricos híbridos em </a:t>
            </a:r>
            <a:r>
              <a:rPr lang="pt-BR" sz="2000" dirty="0" smtClean="0"/>
              <a:t>circulação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Na </a:t>
            </a:r>
            <a:r>
              <a:rPr lang="pt-BR" sz="2000" dirty="0"/>
              <a:t>Grande São Paulo, são mais de 50 veículos – um número ainda bem pequeno, mas suficiente para reduzir consideravelmente a emissão de gases </a:t>
            </a:r>
            <a:r>
              <a:rPr lang="pt-BR" sz="2000" dirty="0" smtClean="0"/>
              <a:t>poluentes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Com o aumento, a </a:t>
            </a:r>
            <a:r>
              <a:rPr lang="pt-BR" sz="2000" dirty="0"/>
              <a:t>Europa </a:t>
            </a:r>
            <a:r>
              <a:rPr lang="pt-BR" sz="2000" dirty="0" smtClean="0"/>
              <a:t>investiu mais de U$200 milhões para criar uma rede de centros de recarga</a:t>
            </a:r>
            <a:endParaRPr lang="pt-BR" sz="200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Os </a:t>
            </a:r>
            <a:r>
              <a:rPr lang="pt-BR" sz="2000" dirty="0"/>
              <a:t>carros </a:t>
            </a:r>
            <a:r>
              <a:rPr lang="pt-BR" sz="2000" dirty="0" smtClean="0"/>
              <a:t>elétricos comercializados </a:t>
            </a:r>
            <a:r>
              <a:rPr lang="pt-BR" sz="2000" dirty="0"/>
              <a:t>pelo mundo </a:t>
            </a:r>
            <a:r>
              <a:rPr lang="pt-BR" sz="2000" dirty="0" smtClean="0"/>
              <a:t>são encontrados </a:t>
            </a:r>
            <a:r>
              <a:rPr lang="pt-BR" sz="2000" dirty="0"/>
              <a:t>em modelos que vão do esportivo ao pequeno modelo </a:t>
            </a:r>
            <a:r>
              <a:rPr lang="pt-BR" sz="2000" dirty="0" smtClean="0"/>
              <a:t>urbano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Apesar </a:t>
            </a:r>
            <a:r>
              <a:rPr lang="pt-BR" sz="2000" dirty="0"/>
              <a:t>das grandes indústrias automobilísticas estarem investindo cada vez mais nos veículos elétricos, os que já estão em circulação vem de empresas inovadoras menores e ainda pouco </a:t>
            </a:r>
            <a:r>
              <a:rPr lang="pt-BR" sz="2000" dirty="0" smtClean="0"/>
              <a:t>conhecidas: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Exemplos </a:t>
            </a:r>
            <a:r>
              <a:rPr lang="pt-BR" sz="2000" dirty="0"/>
              <a:t>são as marcas Venturi, Nice </a:t>
            </a:r>
            <a:r>
              <a:rPr lang="pt-BR" sz="2000" dirty="0" err="1"/>
              <a:t>Car</a:t>
            </a:r>
            <a:r>
              <a:rPr lang="pt-BR" sz="2000" dirty="0"/>
              <a:t> </a:t>
            </a:r>
            <a:r>
              <a:rPr lang="pt-BR" sz="2000" dirty="0" err="1"/>
              <a:t>Company</a:t>
            </a:r>
            <a:r>
              <a:rPr lang="pt-BR" sz="2000" dirty="0"/>
              <a:t>, </a:t>
            </a:r>
            <a:r>
              <a:rPr lang="pt-BR" sz="2000" dirty="0" err="1"/>
              <a:t>Reva</a:t>
            </a:r>
            <a:r>
              <a:rPr lang="pt-BR" sz="2000" dirty="0"/>
              <a:t> Electric </a:t>
            </a:r>
            <a:r>
              <a:rPr lang="pt-BR" sz="2000" dirty="0" err="1"/>
              <a:t>Car</a:t>
            </a:r>
            <a:r>
              <a:rPr lang="pt-BR" sz="2000" dirty="0"/>
              <a:t> </a:t>
            </a:r>
            <a:r>
              <a:rPr lang="pt-BR" sz="2000" dirty="0" err="1"/>
              <a:t>Company</a:t>
            </a:r>
            <a:r>
              <a:rPr lang="pt-BR" sz="2000" dirty="0"/>
              <a:t>, </a:t>
            </a:r>
            <a:r>
              <a:rPr lang="pt-BR" sz="2000" dirty="0" err="1"/>
              <a:t>Fisker</a:t>
            </a:r>
            <a:r>
              <a:rPr lang="pt-BR" sz="2000" dirty="0"/>
              <a:t> </a:t>
            </a:r>
            <a:r>
              <a:rPr lang="pt-BR" sz="2000" dirty="0" err="1"/>
              <a:t>Automotive</a:t>
            </a:r>
            <a:r>
              <a:rPr lang="pt-BR" sz="2000" dirty="0"/>
              <a:t>, </a:t>
            </a:r>
            <a:r>
              <a:rPr lang="pt-BR" sz="2000" dirty="0" err="1"/>
              <a:t>Lightning</a:t>
            </a:r>
            <a:r>
              <a:rPr lang="pt-BR" sz="2000" dirty="0"/>
              <a:t> </a:t>
            </a:r>
            <a:r>
              <a:rPr lang="pt-BR" sz="2000" dirty="0" err="1"/>
              <a:t>Car</a:t>
            </a:r>
            <a:r>
              <a:rPr lang="pt-BR" sz="2000" dirty="0"/>
              <a:t> </a:t>
            </a:r>
            <a:r>
              <a:rPr lang="pt-BR" sz="2000" dirty="0" err="1"/>
              <a:t>Company</a:t>
            </a:r>
            <a:r>
              <a:rPr lang="pt-BR" sz="2000" dirty="0"/>
              <a:t>, Miles, entre outras </a:t>
            </a:r>
            <a:r>
              <a:rPr lang="pt-BR" sz="2000" dirty="0" smtClean="0"/>
              <a:t>empresas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0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48680"/>
            <a:ext cx="82809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CENÁRIO MUNDIAL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65990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As </a:t>
            </a:r>
            <a:r>
              <a:rPr lang="pt-BR" sz="2400" dirty="0"/>
              <a:t>pequenas empresas </a:t>
            </a:r>
            <a:r>
              <a:rPr lang="pt-BR" sz="2400" dirty="0" smtClean="0"/>
              <a:t>saíram na </a:t>
            </a:r>
            <a:r>
              <a:rPr lang="pt-BR" sz="2400" dirty="0"/>
              <a:t>frente no </a:t>
            </a:r>
            <a:r>
              <a:rPr lang="pt-BR" sz="2400" dirty="0" smtClean="0"/>
              <a:t>desenvolvimento, mas as grandes indústrias também estão investindo pesado neste tipo de automóvel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A </a:t>
            </a:r>
            <a:r>
              <a:rPr lang="pt-BR" sz="2400" dirty="0"/>
              <a:t>maioria das grandes empresas preferiu comprar essas empresas </a:t>
            </a:r>
            <a:r>
              <a:rPr lang="pt-BR" sz="2400" dirty="0" smtClean="0"/>
              <a:t>menores: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/>
              <a:t>Ford comprou </a:t>
            </a:r>
            <a:r>
              <a:rPr lang="pt-BR" sz="2400" dirty="0"/>
              <a:t>a norueguesa </a:t>
            </a:r>
            <a:r>
              <a:rPr lang="pt-BR" sz="2400" dirty="0" smtClean="0"/>
              <a:t>TH!NK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Já a </a:t>
            </a:r>
            <a:r>
              <a:rPr lang="pt-BR" sz="2400" dirty="0"/>
              <a:t>Tesla Motors e a GM, preferiram desenvolver seus próprios veículos </a:t>
            </a:r>
            <a:r>
              <a:rPr lang="pt-BR" sz="2400" dirty="0" smtClean="0"/>
              <a:t>elétricos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A GM, em dezembro de 2010,  lançou o </a:t>
            </a:r>
            <a:r>
              <a:rPr lang="pt-BR" sz="2400" dirty="0"/>
              <a:t>Chevrolet </a:t>
            </a:r>
            <a:r>
              <a:rPr lang="pt-BR" sz="2400" dirty="0" smtClean="0"/>
              <a:t>Volt: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/>
              <a:t>Apenas elétrico </a:t>
            </a:r>
            <a:r>
              <a:rPr lang="pt-BR" sz="2400" dirty="0"/>
              <a:t>na </a:t>
            </a:r>
            <a:r>
              <a:rPr lang="pt-BR" sz="2400" dirty="0" smtClean="0"/>
              <a:t>locomoção e </a:t>
            </a:r>
            <a:r>
              <a:rPr lang="pt-BR" sz="2400" dirty="0"/>
              <a:t>um a </a:t>
            </a:r>
            <a:r>
              <a:rPr lang="pt-BR" sz="2400" dirty="0" smtClean="0"/>
              <a:t>gasolina apenas </a:t>
            </a:r>
            <a:r>
              <a:rPr lang="pt-BR" sz="2400" dirty="0"/>
              <a:t>para </a:t>
            </a:r>
            <a:r>
              <a:rPr lang="pt-BR" sz="2400" dirty="0" smtClean="0"/>
              <a:t>recarga (não é híbrido)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32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0" y="1483123"/>
            <a:ext cx="4824536" cy="405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8034"/>
            <a:ext cx="1847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1556792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fase piloto contempla a instalação de uma Rede Piloto com 1.300 pontos de carregamento normal e 50 pontos de carregamento rápido em espaços de acesso público em Portugal </a:t>
            </a:r>
            <a:r>
              <a:rPr lang="pt-BR" sz="2400" dirty="0" smtClean="0"/>
              <a:t>Continental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41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5" y="1135697"/>
            <a:ext cx="4150670" cy="254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02601" y="65114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Posto de carregamento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22174"/>
            <a:ext cx="3687874" cy="491716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80" y="432928"/>
            <a:ext cx="1847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48680"/>
            <a:ext cx="82809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CENÁRIO MUNDIAL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65990"/>
            <a:ext cx="84969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endParaRPr lang="pt-BR" sz="2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endParaRPr lang="pt-BR" sz="2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Nos Estados Unidos, bônus de US$5 mil para quem comprar um modelo Nissan </a:t>
            </a:r>
            <a:r>
              <a:rPr lang="pt-BR" sz="2400" dirty="0" err="1" smtClean="0"/>
              <a:t>Leaf</a:t>
            </a:r>
            <a:endParaRPr lang="pt-BR" sz="2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endParaRPr lang="pt-BR" sz="2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No Japão, incentivos fiscais e isenção de impostos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endParaRPr lang="pt-BR" sz="2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dirty="0" smtClean="0"/>
              <a:t>Na Noruega, gratuidade em estacionamentos no centro das cidades</a:t>
            </a:r>
          </a:p>
        </p:txBody>
      </p:sp>
    </p:spTree>
    <p:extLst>
      <p:ext uri="{BB962C8B-B14F-4D97-AF65-F5344CB8AC3E}">
        <p14:creationId xmlns:p14="http://schemas.microsoft.com/office/powerpoint/2010/main" val="3432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7620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2000" y="5429250"/>
            <a:ext cx="697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Nissan </a:t>
            </a:r>
            <a:r>
              <a:rPr lang="pt-BR" dirty="0" err="1" smtClean="0"/>
              <a:t>Leaf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5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2000" y="6286500"/>
            <a:ext cx="633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Renault Zoe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2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CENÁRIO BRASILEIRO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334378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Dois pontos principais: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 smtClean="0"/>
              <a:t> Preço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 smtClean="0"/>
              <a:t> </a:t>
            </a:r>
            <a:r>
              <a:rPr lang="pt-BR" sz="2200" dirty="0" err="1" smtClean="0"/>
              <a:t>Infraestrutura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2636912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PREÇO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Ausência de incentivo governamental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35% de imposto de importação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25% de IPI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ICMS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PIS/</a:t>
            </a:r>
            <a:r>
              <a:rPr lang="pt-BR" sz="2000" dirty="0" err="1" smtClean="0"/>
              <a:t>Cofins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4797152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INFRAESTRUTURA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Ausência da </a:t>
            </a:r>
            <a:r>
              <a:rPr lang="pt-BR" sz="2000" dirty="0" err="1" smtClean="0"/>
              <a:t>infraestrutura</a:t>
            </a:r>
            <a:r>
              <a:rPr lang="pt-BR" sz="2000" dirty="0" smtClean="0"/>
              <a:t> nas cidades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Primeiros estudos em SP</a:t>
            </a:r>
          </a:p>
          <a:p>
            <a:pPr>
              <a:buFont typeface="Courier New" pitchFamily="49" charset="0"/>
              <a:buChar char="̵"/>
            </a:pPr>
            <a:r>
              <a:rPr lang="pt-BR" sz="2000" dirty="0" smtClean="0"/>
              <a:t> </a:t>
            </a:r>
            <a:r>
              <a:rPr lang="pt-BR" sz="2000" i="1" dirty="0" smtClean="0"/>
              <a:t>Lobby</a:t>
            </a:r>
            <a:r>
              <a:rPr lang="pt-BR" sz="2000" dirty="0" smtClean="0"/>
              <a:t> do etanol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3933056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Apenas muita torcida e iniciativas isoladas são a realidade brasileira</a:t>
            </a:r>
            <a:endParaRPr lang="pt-BR" sz="2200" dirty="0"/>
          </a:p>
        </p:txBody>
      </p:sp>
      <p:sp>
        <p:nvSpPr>
          <p:cNvPr id="9" name="Chave direita 8"/>
          <p:cNvSpPr/>
          <p:nvPr/>
        </p:nvSpPr>
        <p:spPr>
          <a:xfrm>
            <a:off x="5004048" y="2708920"/>
            <a:ext cx="288032" cy="3456384"/>
          </a:xfrm>
          <a:prstGeom prst="rightBrac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4392488" cy="266429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IPVA </a:t>
            </a:r>
            <a:r>
              <a:rPr lang="pt-BR" sz="2000" dirty="0"/>
              <a:t>- Imposto sobre </a:t>
            </a:r>
            <a:r>
              <a:rPr lang="pt-BR" sz="2000" dirty="0" smtClean="0"/>
              <a:t>a Propriedade </a:t>
            </a:r>
            <a:r>
              <a:rPr lang="pt-BR" sz="2000" dirty="0"/>
              <a:t>de </a:t>
            </a:r>
            <a:r>
              <a:rPr lang="pt-BR" sz="2000" dirty="0" smtClean="0"/>
              <a:t>Veículos Automotores </a:t>
            </a:r>
            <a:r>
              <a:rPr lang="pt-BR" sz="2000" dirty="0"/>
              <a:t>para veículos </a:t>
            </a:r>
            <a:r>
              <a:rPr lang="pt-BR" sz="2000" dirty="0" smtClean="0"/>
              <a:t>elétricos</a:t>
            </a: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Rodízio em São Paulo não se aplica a veículos </a:t>
            </a:r>
            <a:r>
              <a:rPr lang="pt-BR" sz="2000" dirty="0" smtClean="0"/>
              <a:t>elétricos</a:t>
            </a: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Incentivo do BNDES para ônibus </a:t>
            </a:r>
            <a:r>
              <a:rPr lang="pt-BR" sz="2000" dirty="0" smtClean="0"/>
              <a:t>elétricos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16024" y="260648"/>
            <a:ext cx="7092280" cy="66754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pt-BR" b="1" cap="all" dirty="0">
                <a:solidFill>
                  <a:schemeClr val="accent2">
                    <a:lumMod val="75000"/>
                  </a:schemeClr>
                </a:solidFill>
              </a:rPr>
              <a:t>Incentivos para veículos elétricos no Brasil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59632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O Imposto </a:t>
            </a:r>
            <a:r>
              <a:rPr lang="pt-BR" dirty="0"/>
              <a:t>sobre Produtos Industrializados (IPI) atribui uma alíquota mais elevada para essa classe de veículos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539552" y="4905164"/>
            <a:ext cx="576064" cy="851322"/>
          </a:xfrm>
          <a:prstGeom prst="downArrow">
            <a:avLst/>
          </a:prstGeom>
          <a:solidFill>
            <a:srgbClr val="FF3F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5076056" y="1048692"/>
            <a:ext cx="3888432" cy="4396532"/>
            <a:chOff x="4860032" y="1220213"/>
            <a:chExt cx="3888432" cy="4461726"/>
          </a:xfrm>
        </p:grpSpPr>
        <p:pic>
          <p:nvPicPr>
            <p:cNvPr id="7" name="Imagem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220213"/>
              <a:ext cx="3557397" cy="393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6516216" y="5374162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(Fonte: Motor Show)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3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INICIATIVAS ISOLADAS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0" y="476670"/>
            <a:ext cx="1930524" cy="15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3140968"/>
            <a:ext cx="75608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Associação Brasileira do Veículo Elétrico possui um site com uma lista de empresas que prestam serviço de assistência técnica e manutenção de veículos elétricos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8155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20688"/>
            <a:ext cx="74888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cap="all" dirty="0" smtClean="0">
                <a:solidFill>
                  <a:schemeClr val="accent2"/>
                </a:solidFill>
                <a:latin typeface="+mj-lt"/>
              </a:rPr>
              <a:t>Primeiros veículos elétricos surgiram no século XIX</a:t>
            </a: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dirty="0"/>
              <a:t>P</a:t>
            </a:r>
            <a:r>
              <a:rPr lang="pt-BR" dirty="0" smtClean="0"/>
              <a:t>esquisas </a:t>
            </a:r>
            <a:r>
              <a:rPr lang="pt-BR" dirty="0"/>
              <a:t>de G. </a:t>
            </a:r>
            <a:r>
              <a:rPr lang="pt-BR" dirty="0" err="1"/>
              <a:t>Trouvé</a:t>
            </a:r>
            <a:r>
              <a:rPr lang="pt-BR" dirty="0"/>
              <a:t>, na França, </a:t>
            </a:r>
            <a:r>
              <a:rPr lang="pt-BR" dirty="0" smtClean="0"/>
              <a:t>em </a:t>
            </a:r>
            <a:r>
              <a:rPr lang="pt-BR" i="1" dirty="0" smtClean="0"/>
              <a:t>1881</a:t>
            </a:r>
            <a:r>
              <a:rPr lang="pt-BR" dirty="0" smtClean="0"/>
              <a:t>, </a:t>
            </a:r>
            <a:r>
              <a:rPr lang="pt-BR" dirty="0"/>
              <a:t>que vieram permitir a recarga das baterias</a:t>
            </a:r>
            <a:endParaRPr lang="pt-BR" dirty="0" smtClean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pt-BR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dirty="0" smtClean="0"/>
              <a:t>Linhas de </a:t>
            </a:r>
            <a:r>
              <a:rPr lang="pt-BR" dirty="0"/>
              <a:t>ônibus </a:t>
            </a:r>
            <a:r>
              <a:rPr lang="pt-BR" dirty="0" smtClean="0"/>
              <a:t>elétricos </a:t>
            </a:r>
            <a:r>
              <a:rPr lang="pt-BR" dirty="0"/>
              <a:t>ganhavam espaços nas ruas de Londres por volta de </a:t>
            </a:r>
            <a:r>
              <a:rPr lang="pt-BR" i="1" dirty="0" smtClean="0"/>
              <a:t>1886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i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dirty="0" smtClean="0"/>
              <a:t>A </a:t>
            </a:r>
            <a:r>
              <a:rPr lang="pt-BR" dirty="0"/>
              <a:t>construção do “Jamais Contente” pelo engenheiro belga </a:t>
            </a:r>
            <a:r>
              <a:rPr lang="pt-BR" dirty="0" err="1"/>
              <a:t>Camille</a:t>
            </a:r>
            <a:r>
              <a:rPr lang="pt-BR" dirty="0"/>
              <a:t> </a:t>
            </a:r>
            <a:r>
              <a:rPr lang="pt-BR" dirty="0" err="1" smtClean="0"/>
              <a:t>Jenatzy</a:t>
            </a:r>
            <a:r>
              <a:rPr lang="pt-BR" dirty="0" smtClean="0"/>
              <a:t> </a:t>
            </a:r>
            <a:r>
              <a:rPr lang="pt-BR" dirty="0"/>
              <a:t>em </a:t>
            </a:r>
            <a:r>
              <a:rPr lang="pt-BR" i="1" dirty="0"/>
              <a:t>1899</a:t>
            </a:r>
            <a:r>
              <a:rPr lang="pt-BR" dirty="0"/>
              <a:t>, um carro elétrico que alcançou a incrível velocidade, para época, de 100 </a:t>
            </a:r>
            <a:r>
              <a:rPr lang="pt-BR" dirty="0" smtClean="0"/>
              <a:t>km/h</a:t>
            </a:r>
            <a:endParaRPr lang="pt-BR" dirty="0"/>
          </a:p>
          <a:p>
            <a:pPr marL="285750" indent="-285750" algn="just">
              <a:buFont typeface="Wingdings" pitchFamily="2" charset="2"/>
              <a:buChar char="v"/>
            </a:pPr>
            <a:endParaRPr lang="pt-BR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dirty="0"/>
              <a:t>N</a:t>
            </a:r>
            <a:r>
              <a:rPr lang="pt-BR" dirty="0" smtClean="0"/>
              <a:t>a </a:t>
            </a:r>
            <a:r>
              <a:rPr lang="pt-BR" dirty="0"/>
              <a:t>cidade do Rio de Janeiro </a:t>
            </a:r>
            <a:r>
              <a:rPr lang="pt-BR" dirty="0" smtClean="0"/>
              <a:t>em </a:t>
            </a:r>
            <a:r>
              <a:rPr lang="pt-BR" i="1" dirty="0" smtClean="0"/>
              <a:t>1918, </a:t>
            </a:r>
            <a:r>
              <a:rPr lang="pt-BR" dirty="0" smtClean="0"/>
              <a:t>foi </a:t>
            </a:r>
            <a:r>
              <a:rPr lang="pt-BR" dirty="0"/>
              <a:t>inaugurada a linha de ônibus elétricos, pela antiga Light </a:t>
            </a:r>
            <a:r>
              <a:rPr lang="pt-BR" dirty="0" err="1"/>
              <a:t>and</a:t>
            </a:r>
            <a:r>
              <a:rPr lang="pt-BR" dirty="0"/>
              <a:t> Power Co. </a:t>
            </a:r>
            <a:r>
              <a:rPr lang="pt-BR" dirty="0" err="1"/>
              <a:t>Ltd</a:t>
            </a:r>
            <a:r>
              <a:rPr lang="pt-BR" dirty="0"/>
              <a:t>. entre a Praça Mauá e o, então existente Palácio Monroe, na outra extremidade da Avenida Rio Branco. Jornais da época referiam-se a esta novidade como “confortáveis ônibus de tração elétrica movidos a bateria, com rodas de borracha maciça, sem barulho, sem vibração, fumaça e os inconvenientes da gasolina</a:t>
            </a:r>
            <a:r>
              <a:rPr lang="pt-BR" dirty="0" smtClean="0"/>
              <a:t>”</a:t>
            </a:r>
            <a:endParaRPr lang="pt-BR" dirty="0"/>
          </a:p>
          <a:p>
            <a:pPr marL="285750" indent="-285750" algn="just">
              <a:buFont typeface="Wingdings" pitchFamily="2" charset="2"/>
              <a:buChar char="v"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INICIATIVAS DE DIVULGAÇÃO NO BRASIL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186294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cap="small" dirty="0"/>
              <a:t>Rally de VE e test drive no Michelin Challenge </a:t>
            </a:r>
            <a:r>
              <a:rPr lang="en-US" sz="2400" b="1" i="1" cap="small" dirty="0" err="1"/>
              <a:t>Bibendum</a:t>
            </a:r>
            <a:endParaRPr lang="pt-BR" sz="2400" b="1" i="1" cap="small" dirty="0"/>
          </a:p>
          <a:p>
            <a:endParaRPr lang="pt-BR" sz="2200" dirty="0" smtClean="0"/>
          </a:p>
          <a:p>
            <a:r>
              <a:rPr lang="pt-BR" sz="2400" dirty="0" smtClean="0"/>
              <a:t>Evento </a:t>
            </a:r>
            <a:r>
              <a:rPr lang="pt-BR" sz="2400" dirty="0"/>
              <a:t>do setor automobilístico que tem foco em fontes energéticas </a:t>
            </a:r>
            <a:r>
              <a:rPr lang="pt-BR" sz="2400" dirty="0" smtClean="0"/>
              <a:t>alternativas</a:t>
            </a:r>
          </a:p>
          <a:p>
            <a:r>
              <a:rPr lang="pt-BR" sz="2400" dirty="0" smtClean="0"/>
              <a:t>Dois dos </a:t>
            </a:r>
            <a:r>
              <a:rPr lang="pt-BR" sz="2400" dirty="0"/>
              <a:t>modelos de veículos </a:t>
            </a:r>
            <a:r>
              <a:rPr lang="pt-BR" sz="2400" dirty="0" smtClean="0"/>
              <a:t>elétricos da CPFL:</a:t>
            </a:r>
          </a:p>
          <a:p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TH!NK City (carro de passeio produzido na </a:t>
            </a:r>
            <a:r>
              <a:rPr lang="pt-BR" sz="2400" dirty="0" smtClean="0"/>
              <a:t>Noruega)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 o ARIS </a:t>
            </a:r>
            <a:r>
              <a:rPr lang="pt-BR" sz="2400" dirty="0"/>
              <a:t>(projetado em parceria com a montadora EDRA Automotores</a:t>
            </a:r>
            <a:r>
              <a:rPr lang="pt-B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INICIATIVAS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384376" cy="24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50100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/>
              <a:t>Aris</a:t>
            </a:r>
            <a:r>
              <a:rPr lang="pt-BR" sz="2000" b="1" dirty="0" smtClean="0"/>
              <a:t> – “</a:t>
            </a:r>
            <a:r>
              <a:rPr lang="pt-BR" sz="2000" b="1" dirty="0" err="1" smtClean="0"/>
              <a:t>picapinha</a:t>
            </a:r>
            <a:r>
              <a:rPr lang="pt-BR" sz="2000" b="1" dirty="0" smtClean="0"/>
              <a:t>”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16328" y="1273984"/>
            <a:ext cx="4544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600 </a:t>
            </a:r>
            <a:r>
              <a:rPr lang="pt-BR" sz="2000" dirty="0"/>
              <a:t>kg de </a:t>
            </a:r>
            <a:r>
              <a:rPr lang="pt-BR" sz="2000" dirty="0" smtClean="0"/>
              <a:t>peso, </a:t>
            </a:r>
            <a:r>
              <a:rPr lang="pt-BR" sz="2000" dirty="0"/>
              <a:t>incluindo as </a:t>
            </a:r>
            <a:r>
              <a:rPr lang="pt-BR" sz="2000" dirty="0" smtClean="0"/>
              <a:t>baterias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Transporta 2 pessoas mais 350 </a:t>
            </a:r>
            <a:r>
              <a:rPr lang="pt-BR" sz="2000" dirty="0"/>
              <a:t>kg de carga na </a:t>
            </a:r>
            <a:r>
              <a:rPr lang="pt-BR" sz="2000" dirty="0" smtClean="0"/>
              <a:t>caçamba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Autonomia entre </a:t>
            </a:r>
            <a:r>
              <a:rPr lang="pt-BR" sz="2000" dirty="0"/>
              <a:t>90 e 120 </a:t>
            </a:r>
            <a:r>
              <a:rPr lang="pt-BR" sz="2000" dirty="0" smtClean="0"/>
              <a:t>km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Velocidade </a:t>
            </a:r>
            <a:r>
              <a:rPr lang="pt-BR" sz="2000" dirty="0"/>
              <a:t>máxima de até 80 </a:t>
            </a:r>
            <a:r>
              <a:rPr lang="pt-BR" sz="2000" dirty="0" smtClean="0"/>
              <a:t>km/h</a:t>
            </a:r>
            <a:endParaRPr lang="pt-BR" sz="2000" dirty="0"/>
          </a:p>
        </p:txBody>
      </p:sp>
      <p:pic>
        <p:nvPicPr>
          <p:cNvPr id="2050" name="Picture 2" descr="http://www.bohnen.com.br/fck_upload/image/3_leg_think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384376" cy="18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536" y="594928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/>
              <a:t>Th!nk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16328" y="4186242"/>
            <a:ext cx="4544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Autonomia de 160 </a:t>
            </a:r>
            <a:r>
              <a:rPr lang="pt-BR" sz="2000" dirty="0"/>
              <a:t>km por </a:t>
            </a:r>
            <a:r>
              <a:rPr lang="pt-BR" sz="2000" dirty="0" smtClean="0"/>
              <a:t>recarga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Velocidade máxima: 110 </a:t>
            </a:r>
            <a:r>
              <a:rPr lang="pt-BR" sz="2000" dirty="0" smtClean="0"/>
              <a:t>km/h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Recarga de </a:t>
            </a:r>
            <a:r>
              <a:rPr lang="pt-BR" sz="2000" dirty="0"/>
              <a:t>8 </a:t>
            </a:r>
            <a:r>
              <a:rPr lang="pt-BR" sz="2000" dirty="0" smtClean="0"/>
              <a:t>horas </a:t>
            </a:r>
            <a:r>
              <a:rPr lang="pt-BR" sz="2000" dirty="0"/>
              <a:t>em tomada </a:t>
            </a:r>
            <a:r>
              <a:rPr lang="pt-BR" sz="2000" dirty="0" smtClean="0"/>
              <a:t>comum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Possui </a:t>
            </a:r>
            <a:r>
              <a:rPr lang="pt-BR" sz="2000" dirty="0" err="1"/>
              <a:t>air</a:t>
            </a:r>
            <a:r>
              <a:rPr lang="pt-BR" sz="2000" dirty="0"/>
              <a:t> bag e freios </a:t>
            </a:r>
            <a:r>
              <a:rPr lang="pt-BR" sz="2000" dirty="0" smtClean="0"/>
              <a:t>ABS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743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INICIATIVAS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953726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Programa </a:t>
            </a:r>
            <a:r>
              <a:rPr lang="pt-BR" sz="2400" dirty="0"/>
              <a:t>de Veículos Elétricos da CPFL Energia inclui as frentes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/>
              <a:t>• </a:t>
            </a:r>
            <a:r>
              <a:rPr lang="pt-BR" sz="2400" dirty="0" smtClean="0"/>
              <a:t>ARIS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2010 recebeu a homologação </a:t>
            </a:r>
            <a:r>
              <a:rPr lang="pt-BR" sz="2400" dirty="0"/>
              <a:t>do Denatran. </a:t>
            </a:r>
            <a:r>
              <a:rPr lang="pt-BR" sz="2400" dirty="0" smtClean="0"/>
              <a:t>Com 4 </a:t>
            </a:r>
            <a:r>
              <a:rPr lang="pt-BR" sz="2400" dirty="0"/>
              <a:t>unidades </a:t>
            </a:r>
            <a:r>
              <a:rPr lang="pt-BR" sz="2400" dirty="0" smtClean="0"/>
              <a:t>e em </a:t>
            </a:r>
            <a:r>
              <a:rPr lang="pt-BR" sz="2400" dirty="0"/>
              <a:t>parceria com os </a:t>
            </a:r>
            <a:r>
              <a:rPr lang="pt-BR" sz="2400" dirty="0" smtClean="0"/>
              <a:t>Correios está testando entregas </a:t>
            </a:r>
            <a:r>
              <a:rPr lang="pt-BR" sz="2400" dirty="0"/>
              <a:t>de Sedex em um bairro de Campinas (SP</a:t>
            </a:r>
            <a:r>
              <a:rPr lang="pt-BR" sz="2400" dirty="0" smtClean="0"/>
              <a:t>)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/>
              <a:t>• TH!NK </a:t>
            </a:r>
            <a:r>
              <a:rPr lang="pt-BR" sz="2400" dirty="0" smtClean="0"/>
              <a:t>City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</a:t>
            </a:r>
            <a:r>
              <a:rPr lang="pt-BR" sz="2400" dirty="0"/>
              <a:t>veículo de passeio fabricado pela norueguesa TH!NK</a:t>
            </a:r>
            <a:r>
              <a:rPr lang="pt-BR" sz="2400" dirty="0" smtClean="0"/>
              <a:t>, </a:t>
            </a:r>
            <a:r>
              <a:rPr lang="pt-BR" sz="2400" dirty="0"/>
              <a:t>em parceria de exclusividade. A empresa importou três </a:t>
            </a:r>
            <a:r>
              <a:rPr lang="pt-BR" sz="2400" dirty="0" smtClean="0"/>
              <a:t>modelos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•</a:t>
            </a:r>
            <a:r>
              <a:rPr lang="pt-BR" sz="2400" dirty="0"/>
              <a:t> Palio Weekend (parceria com Fiat e Itaipu</a:t>
            </a:r>
            <a:r>
              <a:rPr lang="pt-BR" sz="24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•</a:t>
            </a:r>
            <a:r>
              <a:rPr lang="pt-BR" sz="2400" dirty="0"/>
              <a:t> Protótipo de posto de </a:t>
            </a:r>
            <a:r>
              <a:rPr lang="pt-BR" sz="2400" dirty="0" smtClean="0"/>
              <a:t>recarga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implantou em Campinas para </a:t>
            </a:r>
            <a:r>
              <a:rPr lang="pt-BR" sz="2400" dirty="0"/>
              <a:t>testar a viabilidade de recarga de baterias para veículos elétricos e plug-in em locais </a:t>
            </a:r>
            <a:r>
              <a:rPr lang="pt-BR" sz="2400" dirty="0" smtClean="0"/>
              <a:t>públicos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503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9681"/>
            <a:ext cx="5308934" cy="37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84" y="474098"/>
            <a:ext cx="1013259" cy="10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2" y="3530304"/>
            <a:ext cx="107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27" y="4384107"/>
            <a:ext cx="9334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39" y="5259873"/>
            <a:ext cx="733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389252" y="2996952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2"/>
                </a:solidFill>
              </a:rPr>
              <a:t>Parceria:</a:t>
            </a:r>
            <a:endParaRPr lang="pt-BR" b="1" i="1" dirty="0">
              <a:solidFill>
                <a:schemeClr val="accent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INICIATIVAS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4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84" y="474098"/>
            <a:ext cx="1013259" cy="10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2" y="3530304"/>
            <a:ext cx="107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27" y="4384107"/>
            <a:ext cx="9334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39" y="5259873"/>
            <a:ext cx="733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45767"/>
            <a:ext cx="55446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Dispõe </a:t>
            </a:r>
            <a:r>
              <a:rPr lang="pt-BR" sz="2000" dirty="0"/>
              <a:t>de dois protótipos de veículos </a:t>
            </a:r>
            <a:r>
              <a:rPr lang="pt-BR" sz="2000" dirty="0" smtClean="0"/>
              <a:t>elétricos</a:t>
            </a:r>
          </a:p>
          <a:p>
            <a:endParaRPr lang="pt-BR" sz="2000" dirty="0"/>
          </a:p>
          <a:p>
            <a:pPr algn="just"/>
            <a:r>
              <a:rPr lang="pt-BR" sz="2000" dirty="0"/>
              <a:t>O objetivo principal do projeto é desenvolver um protótipo de veículos movido exclusivamente à energia elétrica e tornar sua utilização viável economicamente, tecnicamente e </a:t>
            </a:r>
            <a:r>
              <a:rPr lang="pt-BR" sz="2000" dirty="0" smtClean="0"/>
              <a:t>ambientalmente</a:t>
            </a:r>
          </a:p>
          <a:p>
            <a:pPr algn="just"/>
            <a:endParaRPr lang="pt-BR" sz="2000" dirty="0"/>
          </a:p>
          <a:p>
            <a:r>
              <a:rPr lang="pt-BR" sz="2000" dirty="0"/>
              <a:t>Os objetivos potenciais do projeto são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Aperfeiçoar o veículo </a:t>
            </a:r>
            <a:r>
              <a:rPr lang="pt-BR" sz="2000" dirty="0" smtClean="0"/>
              <a:t>elétrico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Redução dos custos de </a:t>
            </a:r>
            <a:r>
              <a:rPr lang="pt-BR" sz="2000" dirty="0" smtClean="0"/>
              <a:t>fabricação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Preservação do meio </a:t>
            </a:r>
            <a:r>
              <a:rPr lang="pt-BR" sz="2000" dirty="0" smtClean="0"/>
              <a:t>ambiente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Transferência de </a:t>
            </a:r>
            <a:r>
              <a:rPr lang="pt-BR" sz="2000" i="1" dirty="0" smtClean="0"/>
              <a:t>know</a:t>
            </a:r>
            <a:r>
              <a:rPr lang="pt-BR" sz="2000" i="1" dirty="0"/>
              <a:t>-</a:t>
            </a:r>
            <a:r>
              <a:rPr lang="pt-BR" sz="2000" i="1" dirty="0" smtClean="0"/>
              <a:t>how</a:t>
            </a:r>
            <a:endParaRPr lang="pt-BR" sz="2000" i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Desenvolvimento de </a:t>
            </a:r>
            <a:r>
              <a:rPr lang="pt-BR" sz="2000" dirty="0" smtClean="0"/>
              <a:t>pesquisas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Capacitação de </a:t>
            </a:r>
            <a:r>
              <a:rPr lang="pt-BR" sz="2000" dirty="0" smtClean="0"/>
              <a:t>profissionais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Utilização do veículo elétrico na própria </a:t>
            </a:r>
            <a:r>
              <a:rPr lang="pt-BR" sz="2000" dirty="0" smtClean="0"/>
              <a:t>frota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Produção do veículo elétrico em escala </a:t>
            </a:r>
            <a:r>
              <a:rPr lang="pt-BR" sz="2000" dirty="0" smtClean="0"/>
              <a:t>industrial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Geração de </a:t>
            </a:r>
            <a:r>
              <a:rPr lang="pt-BR" sz="2000" dirty="0" smtClean="0"/>
              <a:t>empregos</a:t>
            </a: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Crédito de </a:t>
            </a:r>
            <a:r>
              <a:rPr lang="pt-BR" sz="2000" dirty="0" smtClean="0"/>
              <a:t>carbono</a:t>
            </a:r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89252" y="2996952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2"/>
                </a:solidFill>
              </a:rPr>
              <a:t>Parceria:</a:t>
            </a:r>
            <a:endParaRPr lang="pt-BR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INICIATIVAS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461306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Palio Weekend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16328" y="2282096"/>
            <a:ext cx="4832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Recarga</a:t>
            </a:r>
            <a:r>
              <a:rPr lang="pt-BR" sz="2000" dirty="0"/>
              <a:t>: 9 horas, em tomada </a:t>
            </a:r>
            <a:r>
              <a:rPr lang="pt-BR" sz="2000" dirty="0" smtClean="0"/>
              <a:t>comum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Capacidade de carga: </a:t>
            </a:r>
            <a:r>
              <a:rPr lang="pt-BR" sz="2000" dirty="0" smtClean="0"/>
              <a:t>400kg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Peso: </a:t>
            </a:r>
            <a:r>
              <a:rPr lang="pt-BR" sz="2000" dirty="0" smtClean="0"/>
              <a:t>1350kg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Valor do quilômetro rodado: R$ 0,07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R$189 por mês (30 dias e recarga diária)</a:t>
            </a:r>
            <a:endParaRPr lang="pt-BR" sz="2000" dirty="0"/>
          </a:p>
        </p:txBody>
      </p:sp>
      <p:pic>
        <p:nvPicPr>
          <p:cNvPr id="3074" name="Picture 2" descr="http://www.bohnen.com.br/fck_upload/image/3_leg_palio%20weekend%20eletr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295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84" y="474098"/>
            <a:ext cx="1013259" cy="10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2" y="3530304"/>
            <a:ext cx="107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27" y="4384107"/>
            <a:ext cx="9334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39" y="5259873"/>
            <a:ext cx="733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89252" y="2996952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2"/>
                </a:solidFill>
              </a:rPr>
              <a:t>Parceria:</a:t>
            </a:r>
            <a:endParaRPr lang="pt-BR" b="1" i="1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980728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motor elétrico é refrigerado a água, o que permite uma redução significativa de suas dimensões e </a:t>
            </a:r>
            <a:r>
              <a:rPr lang="pt-BR" sz="2000" dirty="0" smtClean="0"/>
              <a:t>peso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torque é equivalente ao de um carro 1.0 a combustão </a:t>
            </a:r>
            <a:r>
              <a:rPr lang="pt-BR" sz="2000" dirty="0" smtClean="0"/>
              <a:t>interna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dirty="0"/>
              <a:t>seguir algumas características de desempenho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Velocidade máxima: 110 </a:t>
            </a:r>
            <a:r>
              <a:rPr lang="pt-BR" sz="2000" dirty="0" smtClean="0"/>
              <a:t>km/h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Autonomia: 120 </a:t>
            </a:r>
            <a:r>
              <a:rPr lang="pt-BR" sz="2000" dirty="0" smtClean="0"/>
              <a:t>km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Aceleração 0 a 50 km/h: em </a:t>
            </a:r>
            <a:r>
              <a:rPr lang="pt-BR" sz="2000" dirty="0" smtClean="0"/>
              <a:t>7 segundos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t-BR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pt-BR" sz="2000" dirty="0"/>
              <a:t>Aceleração 0 a 100 km/h: em </a:t>
            </a:r>
            <a:r>
              <a:rPr lang="pt-BR" sz="2000" dirty="0" smtClean="0"/>
              <a:t>28 segundos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84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NOVAS TECNOLOGIAS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33437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err="1" smtClean="0"/>
              <a:t>Jun</a:t>
            </a:r>
            <a:r>
              <a:rPr lang="pt-BR" sz="2400" b="1" dirty="0" smtClean="0"/>
              <a:t>/2011: </a:t>
            </a:r>
            <a:r>
              <a:rPr lang="pt-BR" sz="2400" dirty="0" smtClean="0"/>
              <a:t>Foi </a:t>
            </a:r>
            <a:r>
              <a:rPr lang="pt-BR" sz="2400" dirty="0"/>
              <a:t>realizada uma demonstração da montagem do primeiro protótipo de bateria de Lítio com química tipo </a:t>
            </a:r>
            <a:r>
              <a:rPr lang="pt-BR" sz="2400" b="1" dirty="0"/>
              <a:t>NMC</a:t>
            </a:r>
            <a:r>
              <a:rPr lang="pt-BR" sz="2400" dirty="0"/>
              <a:t> no Brasil. O </a:t>
            </a:r>
            <a:r>
              <a:rPr lang="pt-BR" sz="2400" dirty="0" smtClean="0"/>
              <a:t>trabalho entre CPFL, Edra, CEGASA e </a:t>
            </a:r>
            <a:r>
              <a:rPr lang="pt-BR" sz="2400" dirty="0" err="1" smtClean="0"/>
              <a:t>Electrocell</a:t>
            </a:r>
            <a:r>
              <a:rPr lang="pt-BR" sz="2400" dirty="0" smtClean="0"/>
              <a:t> (primeira produção no Brasil)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Out/2011:</a:t>
            </a:r>
            <a:r>
              <a:rPr lang="pt-BR" sz="2400" dirty="0" smtClean="0"/>
              <a:t> Nissan </a:t>
            </a:r>
            <a:r>
              <a:rPr lang="pt-BR" sz="2400" dirty="0"/>
              <a:t>divulgou </a:t>
            </a:r>
            <a:r>
              <a:rPr lang="pt-BR" sz="2400" dirty="0" smtClean="0"/>
              <a:t>que </a:t>
            </a:r>
            <a:r>
              <a:rPr lang="pt-BR" sz="2400" dirty="0"/>
              <a:t>a próxima geração da pilha de célula de combustível, equipamento usado para alimentar motores de veículos elétricos, recebeu grandes </a:t>
            </a:r>
            <a:r>
              <a:rPr lang="pt-BR" sz="2400" dirty="0" smtClean="0"/>
              <a:t>melhorias. Aponta </a:t>
            </a:r>
            <a:r>
              <a:rPr lang="pt-BR" sz="2400" dirty="0"/>
              <a:t>agora uma </a:t>
            </a:r>
            <a:r>
              <a:rPr lang="pt-BR" sz="2400" dirty="0" smtClean="0"/>
              <a:t>bateria </a:t>
            </a:r>
            <a:r>
              <a:rPr lang="pt-BR" sz="2400" dirty="0"/>
              <a:t>2,5 vezes mais potente do que a lançada em 2005, que desenvolve 2,5 kW por </a:t>
            </a:r>
            <a:r>
              <a:rPr lang="pt-BR" sz="2400" dirty="0" smtClean="0"/>
              <a:t>litro</a:t>
            </a:r>
          </a:p>
          <a:p>
            <a:pPr algn="just"/>
            <a:r>
              <a:rPr lang="en-US" sz="2400" dirty="0"/>
              <a:t> </a:t>
            </a:r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228184" y="476672"/>
            <a:ext cx="2587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Níquel Manganês Cobalto (</a:t>
            </a:r>
            <a:r>
              <a:rPr lang="pt-BR" sz="1400" b="1" dirty="0"/>
              <a:t>NMC</a:t>
            </a:r>
            <a:r>
              <a:rPr lang="pt-B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2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NOVAS TECNOLOGIAS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955693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/>
              <a:t>Os carros elétricos no Salão de Frankfurt:</a:t>
            </a:r>
            <a:endParaRPr lang="pt-BR" sz="2400" dirty="0"/>
          </a:p>
          <a:p>
            <a:pPr algn="just"/>
            <a:r>
              <a:rPr lang="pt-BR" sz="2400" dirty="0"/>
              <a:t>P</a:t>
            </a:r>
            <a:r>
              <a:rPr lang="pt-BR" sz="2400" dirty="0" smtClean="0"/>
              <a:t>odemos </a:t>
            </a:r>
            <a:r>
              <a:rPr lang="pt-BR" sz="2400" dirty="0"/>
              <a:t>destacar: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pt-BR" sz="2400" dirty="0" smtClean="0"/>
              <a:t>Pneus </a:t>
            </a:r>
            <a:r>
              <a:rPr lang="pt-BR" sz="2400" dirty="0"/>
              <a:t>para veículos elétricos: Continental e Michelin desenvolveram pneus específicos, reduzindo a resistência ao rolamento, com o objetivo de aumentar a autonomia do </a:t>
            </a:r>
            <a:r>
              <a:rPr lang="pt-BR" sz="2400" dirty="0" smtClean="0"/>
              <a:t>veículo</a:t>
            </a:r>
            <a:endParaRPr lang="pt-BR" sz="2400" dirty="0"/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pt-BR" sz="2400" dirty="0"/>
              <a:t>Gerenciamento de temperatura: HS </a:t>
            </a:r>
            <a:r>
              <a:rPr lang="pt-BR" sz="2400" dirty="0" err="1"/>
              <a:t>Systemtechnik</a:t>
            </a:r>
            <a:r>
              <a:rPr lang="pt-BR" sz="2400" dirty="0"/>
              <a:t> e </a:t>
            </a:r>
            <a:r>
              <a:rPr lang="pt-BR" sz="2400" dirty="0" err="1"/>
              <a:t>Konvekta</a:t>
            </a:r>
            <a:r>
              <a:rPr lang="pt-BR" sz="2400" dirty="0"/>
              <a:t> mostraram tecnologias distintas, mas que visam o controle de temperatura das baterias de íon-lítio, aumentando o tempo de vida </a:t>
            </a:r>
            <a:r>
              <a:rPr lang="pt-BR" sz="2400" dirty="0" smtClean="0"/>
              <a:t>útil</a:t>
            </a:r>
            <a:endParaRPr lang="pt-BR" sz="2400" dirty="0"/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pt-BR" sz="2400" dirty="0"/>
              <a:t>Navegador GPS: </a:t>
            </a:r>
            <a:r>
              <a:rPr lang="pt-BR" sz="2400" dirty="0" err="1"/>
              <a:t>TomTom</a:t>
            </a:r>
            <a:r>
              <a:rPr lang="pt-BR" sz="2400" dirty="0"/>
              <a:t> </a:t>
            </a:r>
            <a:r>
              <a:rPr lang="pt-BR" sz="2400" dirty="0" err="1"/>
              <a:t>International</a:t>
            </a:r>
            <a:r>
              <a:rPr lang="pt-BR" sz="2400" dirty="0"/>
              <a:t> desenvolveu um navegador exclusivo para veículos elétricos, que considera as características do veículo para traçar a melhor rota de </a:t>
            </a:r>
            <a:r>
              <a:rPr lang="pt-BR" sz="2400" dirty="0" smtClean="0"/>
              <a:t>destino</a:t>
            </a:r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228184" y="476672"/>
            <a:ext cx="2587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Níquel Manganês Cobalto (</a:t>
            </a:r>
            <a:r>
              <a:rPr lang="pt-BR" sz="1400" b="1" dirty="0"/>
              <a:t>NMC</a:t>
            </a:r>
            <a:r>
              <a:rPr lang="pt-B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91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NOVAS TECNOLOGIAS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955693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/>
              <a:t>Os carros elétricos no Salão de Frankfurt:</a:t>
            </a:r>
            <a:endParaRPr lang="pt-BR" sz="2400" dirty="0"/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400" dirty="0" smtClean="0"/>
              <a:t>A </a:t>
            </a:r>
            <a:r>
              <a:rPr lang="pt-BR" sz="2400" dirty="0"/>
              <a:t>empresa SB </a:t>
            </a:r>
            <a:r>
              <a:rPr lang="pt-BR" sz="2400" dirty="0" err="1"/>
              <a:t>LiMotive</a:t>
            </a:r>
            <a:r>
              <a:rPr lang="pt-BR" sz="2400" dirty="0"/>
              <a:t> declarou que empenhará seus esforços no desenvolvimento de baterias de lítio-ar, que terá dez vezes mais energia específica do que as atuais baterias de </a:t>
            </a:r>
            <a:r>
              <a:rPr lang="pt-BR" sz="2400" dirty="0" smtClean="0"/>
              <a:t>íon-lítio. Cientistas alemães (KIT), </a:t>
            </a:r>
            <a:r>
              <a:rPr lang="pt-BR" sz="2400" dirty="0"/>
              <a:t>afirmam que os custos para fabricação de baterias podem ser reduzidos pela metade até 2018.</a:t>
            </a:r>
            <a:r>
              <a:rPr lang="en-US" sz="2400" dirty="0"/>
              <a:t> 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228184" y="476672"/>
            <a:ext cx="2587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Níquel Manganês Cobalto (</a:t>
            </a:r>
            <a:r>
              <a:rPr lang="pt-BR" sz="1400" b="1" dirty="0"/>
              <a:t>NMC</a:t>
            </a:r>
            <a:r>
              <a:rPr lang="pt-BR" sz="1400" dirty="0"/>
              <a:t>)</a:t>
            </a:r>
          </a:p>
        </p:txBody>
      </p:sp>
      <p:pic>
        <p:nvPicPr>
          <p:cNvPr id="4098" name="Picture 2" descr="BMW-Motorrad-Concept-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5" y="4032344"/>
            <a:ext cx="1946313" cy="1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ord-E-B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8" y="4032343"/>
            <a:ext cx="1946313" cy="1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mart-E-B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1" y="4032343"/>
            <a:ext cx="1946313" cy="1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Volkswagen-Nils-Conce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2" y="4032343"/>
            <a:ext cx="1946314" cy="1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Audi-Urban-Conce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5" y="5445220"/>
            <a:ext cx="1946313" cy="1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U-Berlin-MU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8" y="5445221"/>
            <a:ext cx="1946175" cy="14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Volkswagen-Nils-Conce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1" y="5457824"/>
            <a:ext cx="19288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onda-Fit-electric-Concep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64" y="5445222"/>
            <a:ext cx="1855648" cy="13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20688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 smtClean="0">
                <a:solidFill>
                  <a:schemeClr val="accent2"/>
                </a:solidFill>
                <a:latin typeface="+mj-lt"/>
              </a:rPr>
              <a:t>LIMITAÇÕES E SUBSTITUIÇÃO</a:t>
            </a: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Sucesso iniciado com lançamento do Ford T, em 1909, que ainda contou com aperfeiçoamento da partida elétrica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Apesar das qualidades, limitações do tempo de recarga e autonomia atrapalharam o sucesso inicial</a:t>
            </a:r>
            <a:endParaRPr lang="pt-BR" sz="2400" dirty="0" smtClean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Invenção do motor à combustão interna com </a:t>
            </a:r>
            <a:r>
              <a:rPr lang="pt-BR" sz="2400" dirty="0" err="1" smtClean="0"/>
              <a:t>Nicolaus</a:t>
            </a:r>
            <a:r>
              <a:rPr lang="pt-BR" sz="2400" dirty="0" smtClean="0"/>
              <a:t> Otto em 1876, e depois com Rudolf Diesel em 1892</a:t>
            </a:r>
            <a:endParaRPr lang="pt-BR" sz="2400" i="1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pt-BR" sz="2400" i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Entrada das grandes empresas petrolíferas para dar suporte necessário de combustíveis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7667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TRANSFORMAÇÃO: COMBUSTÃO INTERNA PARA ELÉTRICO</a:t>
            </a:r>
            <a:endParaRPr lang="pt-BR" sz="25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Sites ensinam </a:t>
            </a:r>
            <a:r>
              <a:rPr lang="pt-BR" sz="2000" dirty="0"/>
              <a:t>como fazer a conversão, </a:t>
            </a:r>
            <a:r>
              <a:rPr lang="pt-BR" sz="2000" dirty="0" smtClean="0"/>
              <a:t>indicam como e </a:t>
            </a:r>
            <a:r>
              <a:rPr lang="pt-BR" sz="2000" dirty="0"/>
              <a:t>onde adquirir as peças </a:t>
            </a:r>
            <a:r>
              <a:rPr lang="pt-BR" sz="2000" dirty="0" smtClean="0"/>
              <a:t>necessárias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Existem </a:t>
            </a:r>
            <a:r>
              <a:rPr lang="pt-BR" sz="2000" dirty="0"/>
              <a:t>kits de conversão à venda em lojas </a:t>
            </a:r>
            <a:r>
              <a:rPr lang="pt-BR" sz="2000" dirty="0" smtClean="0"/>
              <a:t>especializadas</a:t>
            </a:r>
            <a:endParaRPr lang="pt-BR" sz="200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Basicamente escolhe-se </a:t>
            </a:r>
            <a:r>
              <a:rPr lang="pt-BR" sz="2000" dirty="0"/>
              <a:t>a voltagem em que o sistema vai funcionar (geralmente entre 96 e 192 volts) para definir o número de baterias que o carro vai precisar e qual o tipo de motores e reguladores que serão </a:t>
            </a:r>
            <a:r>
              <a:rPr lang="pt-BR" sz="2000" dirty="0" smtClean="0"/>
              <a:t>usados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Escolher </a:t>
            </a:r>
            <a:r>
              <a:rPr lang="pt-BR" sz="2000" dirty="0"/>
              <a:t>o tipo de </a:t>
            </a:r>
            <a:r>
              <a:rPr lang="pt-BR" sz="2000" dirty="0" smtClean="0"/>
              <a:t>bateria: chumbo-ácido </a:t>
            </a:r>
            <a:r>
              <a:rPr lang="pt-BR" sz="2000" dirty="0"/>
              <a:t>marítimas de ciclo profundo (as mais fáceis de encontrar), baterias de carrinho de golfe ou baterias seladas de alto </a:t>
            </a:r>
            <a:r>
              <a:rPr lang="pt-BR" sz="2000" dirty="0" smtClean="0"/>
              <a:t>desempenho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São </a:t>
            </a:r>
            <a:r>
              <a:rPr lang="pt-BR" sz="2000" dirty="0"/>
              <a:t>removidos o motor, o tanque de combustível, o sistema de escapamento, a embreagem e, às vezes, o radiador do carro </a:t>
            </a:r>
            <a:r>
              <a:rPr lang="pt-BR" sz="2000" dirty="0" smtClean="0"/>
              <a:t>plataforma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Para </a:t>
            </a:r>
            <a:r>
              <a:rPr lang="pt-BR" sz="2000" dirty="0"/>
              <a:t>finalizar, são instalados no veículo uma placa adaptadora à transmissão, um motor elétrico, regulador, baterias e sistema de </a:t>
            </a:r>
            <a:r>
              <a:rPr lang="pt-BR" sz="2000" dirty="0" smtClean="0"/>
              <a:t>recarga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Comum </a:t>
            </a:r>
            <a:r>
              <a:rPr lang="pt-BR" sz="2000" dirty="0"/>
              <a:t>e muito praticada nos Estado Unidos e na Europa (no </a:t>
            </a:r>
            <a:r>
              <a:rPr lang="pt-BR" sz="2000" dirty="0" smtClean="0"/>
              <a:t>Brasil em escala bem pequena)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/>
              <a:t>C</a:t>
            </a:r>
            <a:r>
              <a:rPr lang="pt-BR" sz="2000" dirty="0" smtClean="0"/>
              <a:t>onversão </a:t>
            </a:r>
            <a:r>
              <a:rPr lang="pt-BR" sz="2000" dirty="0"/>
              <a:t>padrão </a:t>
            </a:r>
            <a:r>
              <a:rPr lang="pt-BR" sz="2000" dirty="0" smtClean="0"/>
              <a:t>com peças </a:t>
            </a:r>
            <a:r>
              <a:rPr lang="pt-BR" sz="2000" dirty="0"/>
              <a:t>novas custa entre R$ 10 mil e R$ 20 </a:t>
            </a:r>
            <a:r>
              <a:rPr lang="pt-BR" sz="2000" dirty="0" smtClean="0"/>
              <a:t>mil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/>
              <a:t>Pode vir a ser compensado com a economia conseguida com um veículo elétrico, fora as outras vantagens já mencionadas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474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82471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PROJETO DE LEI de isenção de </a:t>
            </a:r>
            <a:r>
              <a:rPr lang="pt-BR" sz="2400" b="1" cap="all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ipi</a:t>
            </a:r>
            <a:endParaRPr lang="pt-BR" sz="2400" b="1" cap="all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Projeto de lei no Congresso para isenção de IPI para veículos elétricos e híbridos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Isenção por 10 anos para híbridos e elétricos de fabricação nacional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Veículos contemplados: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400" dirty="0" smtClean="0"/>
              <a:t>Transporte de até 8 pessoas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400" dirty="0" smtClean="0"/>
              <a:t>Transporte de mercadoria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400" dirty="0" smtClean="0"/>
              <a:t>Ambulâncias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400" dirty="0" smtClean="0"/>
              <a:t>Motocicletas</a:t>
            </a:r>
          </a:p>
          <a:p>
            <a:pPr marL="285750" indent="-285750" algn="just"/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Partes e acessórios</a:t>
            </a:r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82471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Preocupação ambiental</a:t>
            </a: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Implantação de mobilidade sustentável essencial na corrida tecnológica na substituição de fontes de energia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Reduz poluição local do ar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Emissões reduzidas: 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, CO, </a:t>
            </a:r>
            <a:r>
              <a:rPr lang="pt-BR" sz="2400" dirty="0" err="1" smtClean="0"/>
              <a:t>SOx</a:t>
            </a:r>
            <a:r>
              <a:rPr lang="pt-BR" sz="2400" dirty="0" smtClean="0"/>
              <a:t>, </a:t>
            </a:r>
            <a:r>
              <a:rPr lang="pt-BR" sz="2400" dirty="0" err="1" smtClean="0"/>
              <a:t>NOx</a:t>
            </a:r>
            <a:r>
              <a:rPr lang="pt-BR" sz="2400" dirty="0" smtClean="0"/>
              <a:t>, MP, aldeídos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Reduz poluição sonora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Combinação de motores eleva a eficiência: 25 km com 1 litro de gasolina</a:t>
            </a:r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82471"/>
            <a:ext cx="74888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PERSPECTIVAS e conclusão</a:t>
            </a:r>
          </a:p>
          <a:p>
            <a:pPr algn="just"/>
            <a:endParaRPr lang="pt-BR" dirty="0" smtClean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Incentivo governamental tornaria preços viáveis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Movimentação do governo a passos lentos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Participação do BNDES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Receita Federal não tem nenhum estudo sobre tributos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Sem previsão para redução de impostos para carros elétricos importados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400" dirty="0" smtClean="0"/>
              <a:t>Instalação lenta de </a:t>
            </a:r>
            <a:r>
              <a:rPr lang="pt-BR" sz="2400" dirty="0" err="1" smtClean="0"/>
              <a:t>infraestrutura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82471"/>
            <a:ext cx="74888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 smtClean="0">
                <a:solidFill>
                  <a:schemeClr val="accent2"/>
                </a:solidFill>
                <a:latin typeface="+mj-lt"/>
              </a:rPr>
              <a:t>CONSPIRAÇÕES</a:t>
            </a: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Até por volta de 1925, a grande maioria do transporte coletivo na Europa e na América era feita através de veículos elétricos, como os bondes</a:t>
            </a:r>
          </a:p>
          <a:p>
            <a:pPr marL="285750" indent="-285750" algn="just"/>
            <a:endParaRPr lang="pt-BR" sz="20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Este cenário começou a mudar em 1935, através de uma conspiração liderada pela General Motors (GM) junto com a empresa de caminhões </a:t>
            </a:r>
            <a:r>
              <a:rPr lang="pt-BR" sz="2000" dirty="0" err="1" smtClean="0"/>
              <a:t>Mack</a:t>
            </a:r>
            <a:r>
              <a:rPr lang="pt-BR" sz="2000" dirty="0" smtClean="0"/>
              <a:t> </a:t>
            </a:r>
            <a:r>
              <a:rPr lang="pt-BR" sz="2000" dirty="0" err="1" smtClean="0"/>
              <a:t>Truck</a:t>
            </a:r>
            <a:r>
              <a:rPr lang="pt-BR" sz="2000" dirty="0" smtClean="0"/>
              <a:t>, com a Firestone, a Standard </a:t>
            </a:r>
            <a:r>
              <a:rPr lang="pt-BR" sz="2000" dirty="0" err="1" smtClean="0"/>
              <a:t>Oil</a:t>
            </a:r>
            <a:r>
              <a:rPr lang="pt-BR" sz="2000" dirty="0" smtClean="0"/>
              <a:t> e a Phillips</a:t>
            </a:r>
            <a:endParaRPr lang="pt-BR" sz="2000" i="1" dirty="0" smtClean="0"/>
          </a:p>
          <a:p>
            <a:pPr marL="285750" indent="-285750" algn="just"/>
            <a:endParaRPr lang="pt-BR" sz="2000" i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Por meio da empresa </a:t>
            </a:r>
            <a:r>
              <a:rPr lang="pt-BR" sz="2000" dirty="0" err="1" smtClean="0"/>
              <a:t>National</a:t>
            </a:r>
            <a:r>
              <a:rPr lang="pt-BR" sz="2000" dirty="0" smtClean="0"/>
              <a:t> City </a:t>
            </a:r>
            <a:r>
              <a:rPr lang="pt-BR" sz="2000" dirty="0" err="1" smtClean="0"/>
              <a:t>Lines</a:t>
            </a:r>
            <a:r>
              <a:rPr lang="pt-BR" sz="2000" dirty="0" smtClean="0"/>
              <a:t> (NCL), financiada por essas companhias, em 40 cidades nos EUA: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000" dirty="0" smtClean="0"/>
              <a:t>Compra das linhas de bonde no país para logo em seguida interromper seu serviço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000" dirty="0" smtClean="0"/>
              <a:t>As linhas eram desmontadas e os ônibus movidos à gasolina eram colocados em seu lugar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2000" dirty="0" smtClean="0"/>
              <a:t>Incendiou bondes elétricos para que eles não fossem mais usados</a:t>
            </a:r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20688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cap="all" dirty="0" smtClean="0">
                <a:solidFill>
                  <a:schemeClr val="accent2"/>
                </a:solidFill>
                <a:latin typeface="+mj-lt"/>
              </a:rPr>
              <a:t>CONSEQUÊNCIAS</a:t>
            </a:r>
          </a:p>
          <a:p>
            <a:pPr algn="just"/>
            <a:endParaRPr lang="pt-BR" sz="2000" dirty="0" smtClean="0">
              <a:solidFill>
                <a:schemeClr val="accent2"/>
              </a:solidFill>
            </a:endParaRPr>
          </a:p>
          <a:p>
            <a:pPr marL="285750" lvl="1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lvl="1" indent="-285750" algn="just">
              <a:buFont typeface="Wingdings" pitchFamily="2" charset="2"/>
              <a:buChar char="v"/>
            </a:pPr>
            <a:endParaRPr lang="pt-BR" sz="2400" dirty="0" smtClean="0"/>
          </a:p>
          <a:p>
            <a:pPr marL="285750" lvl="1" indent="-285750" algn="just">
              <a:buFont typeface="Wingdings" pitchFamily="2" charset="2"/>
              <a:buChar char="v"/>
            </a:pPr>
            <a:r>
              <a:rPr lang="pt-BR" sz="2400" dirty="0" smtClean="0"/>
              <a:t> GM acusada de conspiração pelo governo norte-americano e declarada culpada por esse crime</a:t>
            </a:r>
          </a:p>
          <a:p>
            <a:pPr marL="285750" lvl="1" indent="-285750" algn="just"/>
            <a:endParaRPr lang="pt-BR" sz="2400" dirty="0" smtClean="0"/>
          </a:p>
          <a:p>
            <a:pPr marL="285750" lvl="1" indent="-285750" algn="just">
              <a:buFont typeface="Wingdings" pitchFamily="2" charset="2"/>
              <a:buChar char="v"/>
            </a:pPr>
            <a:r>
              <a:rPr lang="pt-BR" sz="2400" dirty="0" smtClean="0"/>
              <a:t> Tarde demais para os bondes elétricos</a:t>
            </a:r>
          </a:p>
          <a:p>
            <a:pPr marL="285750" lvl="1" indent="-285750" algn="just"/>
            <a:endParaRPr lang="pt-BR" sz="2400" dirty="0" smtClean="0"/>
          </a:p>
          <a:p>
            <a:pPr marL="285750" lvl="1" indent="-285750" algn="just">
              <a:buFont typeface="Wingdings" pitchFamily="2" charset="2"/>
              <a:buChar char="v"/>
            </a:pPr>
            <a:r>
              <a:rPr lang="pt-BR" sz="2400" dirty="0" smtClean="0"/>
              <a:t> Sua substituição pelos ônibus à combustão se tornou uma tendência mundial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82471"/>
            <a:ext cx="748883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 smtClean="0">
                <a:solidFill>
                  <a:schemeClr val="accent2"/>
                </a:solidFill>
                <a:latin typeface="+mj-lt"/>
              </a:rPr>
              <a:t>MAIS CONSPIRAÇÕES</a:t>
            </a: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Expansão da indústria automobilística de carros movidos a gasolina pelo mundo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Thomas Ford, preocupação com problemas ambientais devido a combustíveis fósseis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Um projeto de carro elétrico desenvolvido por Thomas Ford e pelo cientista Thomas Edison, um modelo Ford T elétrico e barato</a:t>
            </a:r>
          </a:p>
          <a:p>
            <a:pPr marL="285750" indent="-285750" algn="just"/>
            <a:endParaRPr lang="pt-BR" sz="20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Sabotagem impediu o sucesso do projeto: as baterias, que saíam em boa condição da fábrica de Edison, em Nova Jersey, não funcionavam quando chegavam à fábrica da Ford, em Detroit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Quando a dupla tentou fazer uma bateria à prova de manipulações, para evitar a sabotagem, seus laboratórios foram destruídos por um misterioso incêndio</a:t>
            </a:r>
            <a:endParaRPr lang="pt-B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82471"/>
            <a:ext cx="74888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all" dirty="0" smtClean="0">
                <a:solidFill>
                  <a:schemeClr val="accent2"/>
                </a:solidFill>
                <a:latin typeface="+mj-lt"/>
              </a:rPr>
              <a:t>ATÉ OS DIAS DE HOJE?</a:t>
            </a:r>
          </a:p>
          <a:p>
            <a:pPr algn="just"/>
            <a:endParaRPr lang="pt-BR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Documentário “</a:t>
            </a:r>
            <a:r>
              <a:rPr lang="pt-BR" sz="2000" i="1" dirty="0" smtClean="0"/>
              <a:t>Who </a:t>
            </a:r>
            <a:r>
              <a:rPr lang="pt-BR" sz="2000" i="1" dirty="0" err="1" smtClean="0"/>
              <a:t>Killed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the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Electric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Car</a:t>
            </a:r>
            <a:r>
              <a:rPr lang="pt-BR" sz="2000" dirty="0" smtClean="0"/>
              <a:t>” (“Quem Matou o Carro Elétrico”), de Chris </a:t>
            </a:r>
            <a:r>
              <a:rPr lang="pt-BR" sz="2000" dirty="0" err="1" smtClean="0"/>
              <a:t>Paine</a:t>
            </a: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O filme conta a história do carro elétrico EV1, fabricado pela GM em 1996, mas que misteriosamente foi tirado do mercado pouco tempo depois, e todas suas unidades foram destruídas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2000" dirty="0" smtClean="0"/>
              <a:t>O filme, apesar de focar na história do EV1, amplia-se para a história geral dos carros elétricos, e aponta uma série de fatores e grupos (como a indústria petrolífera e o próprio governo norte-americano) como culpados pela morte do carro elétrico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637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O veículo elétrico é um tipo de veículo que utiliza </a:t>
            </a:r>
            <a:r>
              <a:rPr lang="pt-BR" dirty="0">
                <a:solidFill>
                  <a:schemeClr val="accent5"/>
                </a:solidFill>
              </a:rPr>
              <a:t>propulsão por meio de motores elétricos </a:t>
            </a:r>
            <a:r>
              <a:rPr lang="pt-BR" dirty="0"/>
              <a:t>para transportar ou conduzir pessoas, objetos ou uma carga específica. É composto por um sistema primário de energia, uma ou mais máquinas elétricas e um sistema de acionamento e controle de velocidade ou binário. Os veículos elétricos fazem parte do </a:t>
            </a:r>
            <a:r>
              <a:rPr lang="pt-BR" dirty="0">
                <a:solidFill>
                  <a:schemeClr val="accent5"/>
                </a:solidFill>
              </a:rPr>
              <a:t>grupo dos veículos denominados Zero-Emissões</a:t>
            </a:r>
            <a:r>
              <a:rPr lang="pt-BR" dirty="0"/>
              <a:t>, que por terem um meio de locomoção não </a:t>
            </a:r>
            <a:r>
              <a:rPr lang="pt-BR" dirty="0" smtClean="0"/>
              <a:t>poluente, </a:t>
            </a:r>
            <a:r>
              <a:rPr lang="pt-BR" dirty="0" smtClean="0">
                <a:solidFill>
                  <a:schemeClr val="accent5"/>
                </a:solidFill>
              </a:rPr>
              <a:t>não </a:t>
            </a:r>
            <a:r>
              <a:rPr lang="pt-BR" dirty="0">
                <a:solidFill>
                  <a:schemeClr val="accent5"/>
                </a:solidFill>
              </a:rPr>
              <a:t>emitem quaisquer gases nocivos</a:t>
            </a:r>
            <a:r>
              <a:rPr lang="pt-BR" dirty="0"/>
              <a:t> para o ambiente, </a:t>
            </a:r>
            <a:r>
              <a:rPr lang="pt-BR" dirty="0">
                <a:solidFill>
                  <a:schemeClr val="accent5"/>
                </a:solidFill>
              </a:rPr>
              <a:t>nem emitem ruído </a:t>
            </a:r>
            <a:r>
              <a:rPr lang="pt-BR" dirty="0"/>
              <a:t>considerável pois são bastante silenciosos.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4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04794188"/>
              </p:ext>
            </p:extLst>
          </p:nvPr>
        </p:nvGraphicFramePr>
        <p:xfrm>
          <a:off x="179512" y="0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39752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CARRO ELÉTRICO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25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717</TotalTime>
  <Words>2150</Words>
  <Application>Microsoft Office PowerPoint</Application>
  <PresentationFormat>Apresentação na tela (4:3)</PresentationFormat>
  <Paragraphs>267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Composto</vt:lpstr>
      <vt:lpstr>O carro elétrico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Descrição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Incentivos para veículos elétricos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carro elétrico</dc:title>
  <dc:creator>Belisa</dc:creator>
  <cp:lastModifiedBy>Belisa</cp:lastModifiedBy>
  <cp:revision>55</cp:revision>
  <dcterms:created xsi:type="dcterms:W3CDTF">2011-09-26T22:09:35Z</dcterms:created>
  <dcterms:modified xsi:type="dcterms:W3CDTF">2011-11-25T13:16:16Z</dcterms:modified>
</cp:coreProperties>
</file>