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>
      <p:cViewPr varScale="1">
        <p:scale>
          <a:sx n="63" d="100"/>
          <a:sy n="63" d="100"/>
        </p:scale>
        <p:origin x="-56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15/10/2010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979712" y="39022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EXPERIMENTO DE MICHELSON &amp; MORLEY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6" name="Grupo 55"/>
          <p:cNvGrpSpPr/>
          <p:nvPr/>
        </p:nvGrpSpPr>
        <p:grpSpPr>
          <a:xfrm>
            <a:off x="1216083" y="1201362"/>
            <a:ext cx="6516724" cy="4541757"/>
            <a:chOff x="179512" y="1172625"/>
            <a:chExt cx="6048672" cy="4303227"/>
          </a:xfrm>
        </p:grpSpPr>
        <p:sp>
          <p:nvSpPr>
            <p:cNvPr id="5" name="Retângulo de cantos arredondados 4"/>
            <p:cNvSpPr/>
            <p:nvPr/>
          </p:nvSpPr>
          <p:spPr>
            <a:xfrm>
              <a:off x="1763688" y="1556792"/>
              <a:ext cx="792088" cy="14401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Retângulo de cantos arredondados 5"/>
            <p:cNvSpPr/>
            <p:nvPr/>
          </p:nvSpPr>
          <p:spPr>
            <a:xfrm rot="19020493">
              <a:off x="1724883" y="3789040"/>
              <a:ext cx="1008112" cy="7200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Retângulo de cantos arredondados 6"/>
            <p:cNvSpPr/>
            <p:nvPr/>
          </p:nvSpPr>
          <p:spPr>
            <a:xfrm rot="16200000">
              <a:off x="4070040" y="3692476"/>
              <a:ext cx="792088" cy="14401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Forma livre 7"/>
            <p:cNvSpPr/>
            <p:nvPr/>
          </p:nvSpPr>
          <p:spPr>
            <a:xfrm>
              <a:off x="609600" y="3682835"/>
              <a:ext cx="1562100" cy="241733"/>
            </a:xfrm>
            <a:custGeom>
              <a:avLst/>
              <a:gdLst>
                <a:gd name="connsiteX0" fmla="*/ 0 w 1562100"/>
                <a:gd name="connsiteY0" fmla="*/ 152565 h 241733"/>
                <a:gd name="connsiteX1" fmla="*/ 114300 w 1562100"/>
                <a:gd name="connsiteY1" fmla="*/ 38265 h 241733"/>
                <a:gd name="connsiteX2" fmla="*/ 254000 w 1562100"/>
                <a:gd name="connsiteY2" fmla="*/ 203365 h 241733"/>
                <a:gd name="connsiteX3" fmla="*/ 444500 w 1562100"/>
                <a:gd name="connsiteY3" fmla="*/ 63665 h 241733"/>
                <a:gd name="connsiteX4" fmla="*/ 584200 w 1562100"/>
                <a:gd name="connsiteY4" fmla="*/ 216065 h 241733"/>
                <a:gd name="connsiteX5" fmla="*/ 787400 w 1562100"/>
                <a:gd name="connsiteY5" fmla="*/ 50965 h 241733"/>
                <a:gd name="connsiteX6" fmla="*/ 939800 w 1562100"/>
                <a:gd name="connsiteY6" fmla="*/ 241465 h 241733"/>
                <a:gd name="connsiteX7" fmla="*/ 1181100 w 1562100"/>
                <a:gd name="connsiteY7" fmla="*/ 165 h 241733"/>
                <a:gd name="connsiteX8" fmla="*/ 1333500 w 1562100"/>
                <a:gd name="connsiteY8" fmla="*/ 203365 h 241733"/>
                <a:gd name="connsiteX9" fmla="*/ 1562100 w 1562100"/>
                <a:gd name="connsiteY9" fmla="*/ 190665 h 241733"/>
                <a:gd name="connsiteX10" fmla="*/ 1562100 w 1562100"/>
                <a:gd name="connsiteY10" fmla="*/ 190665 h 241733"/>
                <a:gd name="connsiteX11" fmla="*/ 1562100 w 1562100"/>
                <a:gd name="connsiteY11" fmla="*/ 190665 h 24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62100" h="241733">
                  <a:moveTo>
                    <a:pt x="0" y="152565"/>
                  </a:moveTo>
                  <a:cubicBezTo>
                    <a:pt x="35983" y="91181"/>
                    <a:pt x="71967" y="29798"/>
                    <a:pt x="114300" y="38265"/>
                  </a:cubicBezTo>
                  <a:cubicBezTo>
                    <a:pt x="156633" y="46732"/>
                    <a:pt x="198967" y="199132"/>
                    <a:pt x="254000" y="203365"/>
                  </a:cubicBezTo>
                  <a:cubicBezTo>
                    <a:pt x="309033" y="207598"/>
                    <a:pt x="389467" y="61548"/>
                    <a:pt x="444500" y="63665"/>
                  </a:cubicBezTo>
                  <a:cubicBezTo>
                    <a:pt x="499533" y="65782"/>
                    <a:pt x="527050" y="218182"/>
                    <a:pt x="584200" y="216065"/>
                  </a:cubicBezTo>
                  <a:cubicBezTo>
                    <a:pt x="641350" y="213948"/>
                    <a:pt x="728133" y="46732"/>
                    <a:pt x="787400" y="50965"/>
                  </a:cubicBezTo>
                  <a:cubicBezTo>
                    <a:pt x="846667" y="55198"/>
                    <a:pt x="874183" y="249932"/>
                    <a:pt x="939800" y="241465"/>
                  </a:cubicBezTo>
                  <a:cubicBezTo>
                    <a:pt x="1005417" y="232998"/>
                    <a:pt x="1115483" y="6515"/>
                    <a:pt x="1181100" y="165"/>
                  </a:cubicBezTo>
                  <a:cubicBezTo>
                    <a:pt x="1246717" y="-6185"/>
                    <a:pt x="1270000" y="171615"/>
                    <a:pt x="1333500" y="203365"/>
                  </a:cubicBezTo>
                  <a:cubicBezTo>
                    <a:pt x="1397000" y="235115"/>
                    <a:pt x="1562100" y="190665"/>
                    <a:pt x="1562100" y="190665"/>
                  </a:cubicBezTo>
                  <a:lnTo>
                    <a:pt x="1562100" y="190665"/>
                  </a:lnTo>
                  <a:lnTo>
                    <a:pt x="1562100" y="190665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" name="Conector de seta reta 9"/>
            <p:cNvCxnSpPr>
              <a:stCxn id="8" idx="9"/>
              <a:endCxn id="5" idx="2"/>
            </p:cNvCxnSpPr>
            <p:nvPr/>
          </p:nvCxnSpPr>
          <p:spPr>
            <a:xfrm flipH="1" flipV="1">
              <a:off x="2159732" y="1700808"/>
              <a:ext cx="11968" cy="21726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>
              <a:stCxn id="5" idx="2"/>
              <a:endCxn id="6" idx="0"/>
            </p:cNvCxnSpPr>
            <p:nvPr/>
          </p:nvCxnSpPr>
          <p:spPr>
            <a:xfrm>
              <a:off x="2159732" y="1700808"/>
              <a:ext cx="44656" cy="209790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de seta reta 13"/>
            <p:cNvCxnSpPr>
              <a:stCxn id="6" idx="0"/>
              <a:endCxn id="7" idx="0"/>
            </p:cNvCxnSpPr>
            <p:nvPr/>
          </p:nvCxnSpPr>
          <p:spPr>
            <a:xfrm flipV="1">
              <a:off x="2204388" y="3764484"/>
              <a:ext cx="2189688" cy="342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de seta reta 15"/>
            <p:cNvCxnSpPr>
              <a:stCxn id="7" idx="0"/>
              <a:endCxn id="6" idx="2"/>
            </p:cNvCxnSpPr>
            <p:nvPr/>
          </p:nvCxnSpPr>
          <p:spPr>
            <a:xfrm flipH="1">
              <a:off x="2253490" y="3764484"/>
              <a:ext cx="2140586" cy="8689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orma livre 17"/>
            <p:cNvSpPr/>
            <p:nvPr/>
          </p:nvSpPr>
          <p:spPr>
            <a:xfrm rot="5233882">
              <a:off x="1530716" y="4541004"/>
              <a:ext cx="1562100" cy="241733"/>
            </a:xfrm>
            <a:custGeom>
              <a:avLst/>
              <a:gdLst>
                <a:gd name="connsiteX0" fmla="*/ 0 w 1562100"/>
                <a:gd name="connsiteY0" fmla="*/ 152565 h 241733"/>
                <a:gd name="connsiteX1" fmla="*/ 114300 w 1562100"/>
                <a:gd name="connsiteY1" fmla="*/ 38265 h 241733"/>
                <a:gd name="connsiteX2" fmla="*/ 254000 w 1562100"/>
                <a:gd name="connsiteY2" fmla="*/ 203365 h 241733"/>
                <a:gd name="connsiteX3" fmla="*/ 444500 w 1562100"/>
                <a:gd name="connsiteY3" fmla="*/ 63665 h 241733"/>
                <a:gd name="connsiteX4" fmla="*/ 584200 w 1562100"/>
                <a:gd name="connsiteY4" fmla="*/ 216065 h 241733"/>
                <a:gd name="connsiteX5" fmla="*/ 787400 w 1562100"/>
                <a:gd name="connsiteY5" fmla="*/ 50965 h 241733"/>
                <a:gd name="connsiteX6" fmla="*/ 939800 w 1562100"/>
                <a:gd name="connsiteY6" fmla="*/ 241465 h 241733"/>
                <a:gd name="connsiteX7" fmla="*/ 1181100 w 1562100"/>
                <a:gd name="connsiteY7" fmla="*/ 165 h 241733"/>
                <a:gd name="connsiteX8" fmla="*/ 1333500 w 1562100"/>
                <a:gd name="connsiteY8" fmla="*/ 203365 h 241733"/>
                <a:gd name="connsiteX9" fmla="*/ 1562100 w 1562100"/>
                <a:gd name="connsiteY9" fmla="*/ 190665 h 241733"/>
                <a:gd name="connsiteX10" fmla="*/ 1562100 w 1562100"/>
                <a:gd name="connsiteY10" fmla="*/ 190665 h 241733"/>
                <a:gd name="connsiteX11" fmla="*/ 1562100 w 1562100"/>
                <a:gd name="connsiteY11" fmla="*/ 190665 h 24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62100" h="241733">
                  <a:moveTo>
                    <a:pt x="0" y="152565"/>
                  </a:moveTo>
                  <a:cubicBezTo>
                    <a:pt x="35983" y="91181"/>
                    <a:pt x="71967" y="29798"/>
                    <a:pt x="114300" y="38265"/>
                  </a:cubicBezTo>
                  <a:cubicBezTo>
                    <a:pt x="156633" y="46732"/>
                    <a:pt x="198967" y="199132"/>
                    <a:pt x="254000" y="203365"/>
                  </a:cubicBezTo>
                  <a:cubicBezTo>
                    <a:pt x="309033" y="207598"/>
                    <a:pt x="389467" y="61548"/>
                    <a:pt x="444500" y="63665"/>
                  </a:cubicBezTo>
                  <a:cubicBezTo>
                    <a:pt x="499533" y="65782"/>
                    <a:pt x="527050" y="218182"/>
                    <a:pt x="584200" y="216065"/>
                  </a:cubicBezTo>
                  <a:cubicBezTo>
                    <a:pt x="641350" y="213948"/>
                    <a:pt x="728133" y="46732"/>
                    <a:pt x="787400" y="50965"/>
                  </a:cubicBezTo>
                  <a:cubicBezTo>
                    <a:pt x="846667" y="55198"/>
                    <a:pt x="874183" y="249932"/>
                    <a:pt x="939800" y="241465"/>
                  </a:cubicBezTo>
                  <a:cubicBezTo>
                    <a:pt x="1005417" y="232998"/>
                    <a:pt x="1115483" y="6515"/>
                    <a:pt x="1181100" y="165"/>
                  </a:cubicBezTo>
                  <a:cubicBezTo>
                    <a:pt x="1246717" y="-6185"/>
                    <a:pt x="1270000" y="171615"/>
                    <a:pt x="1333500" y="203365"/>
                  </a:cubicBezTo>
                  <a:cubicBezTo>
                    <a:pt x="1397000" y="235115"/>
                    <a:pt x="1562100" y="190665"/>
                    <a:pt x="1562100" y="190665"/>
                  </a:cubicBezTo>
                  <a:lnTo>
                    <a:pt x="1562100" y="190665"/>
                  </a:lnTo>
                  <a:lnTo>
                    <a:pt x="1562100" y="190665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Forma livre 18"/>
            <p:cNvSpPr/>
            <p:nvPr/>
          </p:nvSpPr>
          <p:spPr>
            <a:xfrm rot="5233882">
              <a:off x="1401010" y="4523877"/>
              <a:ext cx="1562100" cy="241733"/>
            </a:xfrm>
            <a:custGeom>
              <a:avLst/>
              <a:gdLst>
                <a:gd name="connsiteX0" fmla="*/ 0 w 1562100"/>
                <a:gd name="connsiteY0" fmla="*/ 152565 h 241733"/>
                <a:gd name="connsiteX1" fmla="*/ 114300 w 1562100"/>
                <a:gd name="connsiteY1" fmla="*/ 38265 h 241733"/>
                <a:gd name="connsiteX2" fmla="*/ 254000 w 1562100"/>
                <a:gd name="connsiteY2" fmla="*/ 203365 h 241733"/>
                <a:gd name="connsiteX3" fmla="*/ 444500 w 1562100"/>
                <a:gd name="connsiteY3" fmla="*/ 63665 h 241733"/>
                <a:gd name="connsiteX4" fmla="*/ 584200 w 1562100"/>
                <a:gd name="connsiteY4" fmla="*/ 216065 h 241733"/>
                <a:gd name="connsiteX5" fmla="*/ 787400 w 1562100"/>
                <a:gd name="connsiteY5" fmla="*/ 50965 h 241733"/>
                <a:gd name="connsiteX6" fmla="*/ 939800 w 1562100"/>
                <a:gd name="connsiteY6" fmla="*/ 241465 h 241733"/>
                <a:gd name="connsiteX7" fmla="*/ 1181100 w 1562100"/>
                <a:gd name="connsiteY7" fmla="*/ 165 h 241733"/>
                <a:gd name="connsiteX8" fmla="*/ 1333500 w 1562100"/>
                <a:gd name="connsiteY8" fmla="*/ 203365 h 241733"/>
                <a:gd name="connsiteX9" fmla="*/ 1562100 w 1562100"/>
                <a:gd name="connsiteY9" fmla="*/ 190665 h 241733"/>
                <a:gd name="connsiteX10" fmla="*/ 1562100 w 1562100"/>
                <a:gd name="connsiteY10" fmla="*/ 190665 h 241733"/>
                <a:gd name="connsiteX11" fmla="*/ 1562100 w 1562100"/>
                <a:gd name="connsiteY11" fmla="*/ 190665 h 241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562100" h="241733">
                  <a:moveTo>
                    <a:pt x="0" y="152565"/>
                  </a:moveTo>
                  <a:cubicBezTo>
                    <a:pt x="35983" y="91181"/>
                    <a:pt x="71967" y="29798"/>
                    <a:pt x="114300" y="38265"/>
                  </a:cubicBezTo>
                  <a:cubicBezTo>
                    <a:pt x="156633" y="46732"/>
                    <a:pt x="198967" y="199132"/>
                    <a:pt x="254000" y="203365"/>
                  </a:cubicBezTo>
                  <a:cubicBezTo>
                    <a:pt x="309033" y="207598"/>
                    <a:pt x="389467" y="61548"/>
                    <a:pt x="444500" y="63665"/>
                  </a:cubicBezTo>
                  <a:cubicBezTo>
                    <a:pt x="499533" y="65782"/>
                    <a:pt x="527050" y="218182"/>
                    <a:pt x="584200" y="216065"/>
                  </a:cubicBezTo>
                  <a:cubicBezTo>
                    <a:pt x="641350" y="213948"/>
                    <a:pt x="728133" y="46732"/>
                    <a:pt x="787400" y="50965"/>
                  </a:cubicBezTo>
                  <a:cubicBezTo>
                    <a:pt x="846667" y="55198"/>
                    <a:pt x="874183" y="249932"/>
                    <a:pt x="939800" y="241465"/>
                  </a:cubicBezTo>
                  <a:cubicBezTo>
                    <a:pt x="1005417" y="232998"/>
                    <a:pt x="1115483" y="6515"/>
                    <a:pt x="1181100" y="165"/>
                  </a:cubicBezTo>
                  <a:cubicBezTo>
                    <a:pt x="1246717" y="-6185"/>
                    <a:pt x="1270000" y="171615"/>
                    <a:pt x="1333500" y="203365"/>
                  </a:cubicBezTo>
                  <a:cubicBezTo>
                    <a:pt x="1397000" y="235115"/>
                    <a:pt x="1562100" y="190665"/>
                    <a:pt x="1562100" y="190665"/>
                  </a:cubicBezTo>
                  <a:lnTo>
                    <a:pt x="1562100" y="190665"/>
                  </a:lnTo>
                  <a:lnTo>
                    <a:pt x="1562100" y="190665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22" name="Grupo 21"/>
            <p:cNvGrpSpPr/>
            <p:nvPr/>
          </p:nvGrpSpPr>
          <p:grpSpPr>
            <a:xfrm>
              <a:off x="3595583" y="3781596"/>
              <a:ext cx="406466" cy="1694256"/>
              <a:chOff x="5496100" y="4067863"/>
              <a:chExt cx="406466" cy="1694256"/>
            </a:xfrm>
          </p:grpSpPr>
          <p:sp>
            <p:nvSpPr>
              <p:cNvPr id="20" name="Forma livre 19"/>
              <p:cNvSpPr/>
              <p:nvPr/>
            </p:nvSpPr>
            <p:spPr>
              <a:xfrm rot="5233882">
                <a:off x="5000650" y="4728046"/>
                <a:ext cx="1562100" cy="241733"/>
              </a:xfrm>
              <a:custGeom>
                <a:avLst/>
                <a:gdLst>
                  <a:gd name="connsiteX0" fmla="*/ 0 w 1562100"/>
                  <a:gd name="connsiteY0" fmla="*/ 152565 h 241733"/>
                  <a:gd name="connsiteX1" fmla="*/ 114300 w 1562100"/>
                  <a:gd name="connsiteY1" fmla="*/ 38265 h 241733"/>
                  <a:gd name="connsiteX2" fmla="*/ 254000 w 1562100"/>
                  <a:gd name="connsiteY2" fmla="*/ 203365 h 241733"/>
                  <a:gd name="connsiteX3" fmla="*/ 444500 w 1562100"/>
                  <a:gd name="connsiteY3" fmla="*/ 63665 h 241733"/>
                  <a:gd name="connsiteX4" fmla="*/ 584200 w 1562100"/>
                  <a:gd name="connsiteY4" fmla="*/ 216065 h 241733"/>
                  <a:gd name="connsiteX5" fmla="*/ 787400 w 1562100"/>
                  <a:gd name="connsiteY5" fmla="*/ 50965 h 241733"/>
                  <a:gd name="connsiteX6" fmla="*/ 939800 w 1562100"/>
                  <a:gd name="connsiteY6" fmla="*/ 241465 h 241733"/>
                  <a:gd name="connsiteX7" fmla="*/ 1181100 w 1562100"/>
                  <a:gd name="connsiteY7" fmla="*/ 165 h 241733"/>
                  <a:gd name="connsiteX8" fmla="*/ 1333500 w 1562100"/>
                  <a:gd name="connsiteY8" fmla="*/ 203365 h 241733"/>
                  <a:gd name="connsiteX9" fmla="*/ 1562100 w 1562100"/>
                  <a:gd name="connsiteY9" fmla="*/ 190665 h 241733"/>
                  <a:gd name="connsiteX10" fmla="*/ 1562100 w 1562100"/>
                  <a:gd name="connsiteY10" fmla="*/ 190665 h 241733"/>
                  <a:gd name="connsiteX11" fmla="*/ 1562100 w 1562100"/>
                  <a:gd name="connsiteY11" fmla="*/ 190665 h 241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62100" h="241733">
                    <a:moveTo>
                      <a:pt x="0" y="152565"/>
                    </a:moveTo>
                    <a:cubicBezTo>
                      <a:pt x="35983" y="91181"/>
                      <a:pt x="71967" y="29798"/>
                      <a:pt x="114300" y="38265"/>
                    </a:cubicBezTo>
                    <a:cubicBezTo>
                      <a:pt x="156633" y="46732"/>
                      <a:pt x="198967" y="199132"/>
                      <a:pt x="254000" y="203365"/>
                    </a:cubicBezTo>
                    <a:cubicBezTo>
                      <a:pt x="309033" y="207598"/>
                      <a:pt x="389467" y="61548"/>
                      <a:pt x="444500" y="63665"/>
                    </a:cubicBezTo>
                    <a:cubicBezTo>
                      <a:pt x="499533" y="65782"/>
                      <a:pt x="527050" y="218182"/>
                      <a:pt x="584200" y="216065"/>
                    </a:cubicBezTo>
                    <a:cubicBezTo>
                      <a:pt x="641350" y="213948"/>
                      <a:pt x="728133" y="46732"/>
                      <a:pt x="787400" y="50965"/>
                    </a:cubicBezTo>
                    <a:cubicBezTo>
                      <a:pt x="846667" y="55198"/>
                      <a:pt x="874183" y="249932"/>
                      <a:pt x="939800" y="241465"/>
                    </a:cubicBezTo>
                    <a:cubicBezTo>
                      <a:pt x="1005417" y="232998"/>
                      <a:pt x="1115483" y="6515"/>
                      <a:pt x="1181100" y="165"/>
                    </a:cubicBezTo>
                    <a:cubicBezTo>
                      <a:pt x="1246717" y="-6185"/>
                      <a:pt x="1270000" y="171615"/>
                      <a:pt x="1333500" y="203365"/>
                    </a:cubicBezTo>
                    <a:cubicBezTo>
                      <a:pt x="1397000" y="235115"/>
                      <a:pt x="1562100" y="190665"/>
                      <a:pt x="1562100" y="190665"/>
                    </a:cubicBezTo>
                    <a:lnTo>
                      <a:pt x="1562100" y="190665"/>
                    </a:lnTo>
                    <a:lnTo>
                      <a:pt x="1562100" y="190665"/>
                    </a:lnTo>
                  </a:path>
                </a:pathLst>
              </a:custGeom>
              <a:ln w="381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1" name="Forma livre 20"/>
              <p:cNvSpPr/>
              <p:nvPr/>
            </p:nvSpPr>
            <p:spPr>
              <a:xfrm rot="5233882">
                <a:off x="4835917" y="4860202"/>
                <a:ext cx="1562100" cy="241733"/>
              </a:xfrm>
              <a:custGeom>
                <a:avLst/>
                <a:gdLst>
                  <a:gd name="connsiteX0" fmla="*/ 0 w 1562100"/>
                  <a:gd name="connsiteY0" fmla="*/ 152565 h 241733"/>
                  <a:gd name="connsiteX1" fmla="*/ 114300 w 1562100"/>
                  <a:gd name="connsiteY1" fmla="*/ 38265 h 241733"/>
                  <a:gd name="connsiteX2" fmla="*/ 254000 w 1562100"/>
                  <a:gd name="connsiteY2" fmla="*/ 203365 h 241733"/>
                  <a:gd name="connsiteX3" fmla="*/ 444500 w 1562100"/>
                  <a:gd name="connsiteY3" fmla="*/ 63665 h 241733"/>
                  <a:gd name="connsiteX4" fmla="*/ 584200 w 1562100"/>
                  <a:gd name="connsiteY4" fmla="*/ 216065 h 241733"/>
                  <a:gd name="connsiteX5" fmla="*/ 787400 w 1562100"/>
                  <a:gd name="connsiteY5" fmla="*/ 50965 h 241733"/>
                  <a:gd name="connsiteX6" fmla="*/ 939800 w 1562100"/>
                  <a:gd name="connsiteY6" fmla="*/ 241465 h 241733"/>
                  <a:gd name="connsiteX7" fmla="*/ 1181100 w 1562100"/>
                  <a:gd name="connsiteY7" fmla="*/ 165 h 241733"/>
                  <a:gd name="connsiteX8" fmla="*/ 1333500 w 1562100"/>
                  <a:gd name="connsiteY8" fmla="*/ 203365 h 241733"/>
                  <a:gd name="connsiteX9" fmla="*/ 1562100 w 1562100"/>
                  <a:gd name="connsiteY9" fmla="*/ 190665 h 241733"/>
                  <a:gd name="connsiteX10" fmla="*/ 1562100 w 1562100"/>
                  <a:gd name="connsiteY10" fmla="*/ 190665 h 241733"/>
                  <a:gd name="connsiteX11" fmla="*/ 1562100 w 1562100"/>
                  <a:gd name="connsiteY11" fmla="*/ 190665 h 2417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62100" h="241733">
                    <a:moveTo>
                      <a:pt x="0" y="152565"/>
                    </a:moveTo>
                    <a:cubicBezTo>
                      <a:pt x="35983" y="91181"/>
                      <a:pt x="71967" y="29798"/>
                      <a:pt x="114300" y="38265"/>
                    </a:cubicBezTo>
                    <a:cubicBezTo>
                      <a:pt x="156633" y="46732"/>
                      <a:pt x="198967" y="199132"/>
                      <a:pt x="254000" y="203365"/>
                    </a:cubicBezTo>
                    <a:cubicBezTo>
                      <a:pt x="309033" y="207598"/>
                      <a:pt x="389467" y="61548"/>
                      <a:pt x="444500" y="63665"/>
                    </a:cubicBezTo>
                    <a:cubicBezTo>
                      <a:pt x="499533" y="65782"/>
                      <a:pt x="527050" y="218182"/>
                      <a:pt x="584200" y="216065"/>
                    </a:cubicBezTo>
                    <a:cubicBezTo>
                      <a:pt x="641350" y="213948"/>
                      <a:pt x="728133" y="46732"/>
                      <a:pt x="787400" y="50965"/>
                    </a:cubicBezTo>
                    <a:cubicBezTo>
                      <a:pt x="846667" y="55198"/>
                      <a:pt x="874183" y="249932"/>
                      <a:pt x="939800" y="241465"/>
                    </a:cubicBezTo>
                    <a:cubicBezTo>
                      <a:pt x="1005417" y="232998"/>
                      <a:pt x="1115483" y="6515"/>
                      <a:pt x="1181100" y="165"/>
                    </a:cubicBezTo>
                    <a:cubicBezTo>
                      <a:pt x="1246717" y="-6185"/>
                      <a:pt x="1270000" y="171615"/>
                      <a:pt x="1333500" y="203365"/>
                    </a:cubicBezTo>
                    <a:cubicBezTo>
                      <a:pt x="1397000" y="235115"/>
                      <a:pt x="1562100" y="190665"/>
                      <a:pt x="1562100" y="190665"/>
                    </a:cubicBezTo>
                    <a:lnTo>
                      <a:pt x="1562100" y="190665"/>
                    </a:lnTo>
                    <a:lnTo>
                      <a:pt x="1562100" y="190665"/>
                    </a:lnTo>
                  </a:path>
                </a:pathLst>
              </a:custGeom>
              <a:ln w="381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3" name="Retângulo de cantos arredondados 22"/>
            <p:cNvSpPr/>
            <p:nvPr/>
          </p:nvSpPr>
          <p:spPr>
            <a:xfrm>
              <a:off x="2751810" y="1556792"/>
              <a:ext cx="792088" cy="14401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4" name="Retângulo de cantos arredondados 23"/>
            <p:cNvSpPr/>
            <p:nvPr/>
          </p:nvSpPr>
          <p:spPr>
            <a:xfrm rot="16200000">
              <a:off x="4680012" y="3692138"/>
              <a:ext cx="792088" cy="144016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Retângulo de cantos arredondados 25"/>
            <p:cNvSpPr/>
            <p:nvPr/>
          </p:nvSpPr>
          <p:spPr>
            <a:xfrm rot="19020493">
              <a:off x="3294760" y="3754477"/>
              <a:ext cx="1008112" cy="72008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8" name="Conector de seta reta 27"/>
            <p:cNvCxnSpPr>
              <a:stCxn id="6" idx="0"/>
              <a:endCxn id="23" idx="2"/>
            </p:cNvCxnSpPr>
            <p:nvPr/>
          </p:nvCxnSpPr>
          <p:spPr>
            <a:xfrm flipV="1">
              <a:off x="2204388" y="1700808"/>
              <a:ext cx="943466" cy="2097901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de seta reta 29"/>
            <p:cNvCxnSpPr>
              <a:stCxn id="23" idx="2"/>
              <a:endCxn id="26" idx="0"/>
            </p:cNvCxnSpPr>
            <p:nvPr/>
          </p:nvCxnSpPr>
          <p:spPr>
            <a:xfrm>
              <a:off x="3147854" y="1700808"/>
              <a:ext cx="626411" cy="2063338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to 36"/>
            <p:cNvCxnSpPr>
              <a:stCxn id="7" idx="0"/>
              <a:endCxn id="24" idx="0"/>
            </p:cNvCxnSpPr>
            <p:nvPr/>
          </p:nvCxnSpPr>
          <p:spPr>
            <a:xfrm flipV="1">
              <a:off x="4394076" y="3764146"/>
              <a:ext cx="609972" cy="338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CaixaDeTexto 37"/>
            <p:cNvSpPr txBox="1"/>
            <p:nvPr/>
          </p:nvSpPr>
          <p:spPr>
            <a:xfrm>
              <a:off x="1915277" y="1178853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C</a:t>
              </a:r>
              <a:endParaRPr lang="pt-BR" dirty="0"/>
            </a:p>
          </p:txBody>
        </p:sp>
        <p:sp>
          <p:nvSpPr>
            <p:cNvPr id="39" name="CaixaDeTexto 38"/>
            <p:cNvSpPr txBox="1"/>
            <p:nvPr/>
          </p:nvSpPr>
          <p:spPr>
            <a:xfrm>
              <a:off x="2929501" y="1172625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C’</a:t>
              </a:r>
              <a:endParaRPr lang="pt-BR" dirty="0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1465688" y="4201255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B</a:t>
              </a:r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3081926" y="4193313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B’</a:t>
              </a:r>
              <a:endParaRPr lang="pt-BR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4369770" y="4193313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E</a:t>
              </a:r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4966095" y="4201255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E’</a:t>
              </a:r>
              <a:endParaRPr lang="pt-BR" dirty="0"/>
            </a:p>
          </p:txBody>
        </p:sp>
        <p:sp>
          <p:nvSpPr>
            <p:cNvPr id="44" name="CaixaDeTexto 43"/>
            <p:cNvSpPr txBox="1"/>
            <p:nvPr/>
          </p:nvSpPr>
          <p:spPr>
            <a:xfrm>
              <a:off x="179512" y="5078516"/>
              <a:ext cx="1973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ONDA EM FASE</a:t>
              </a:r>
              <a:endParaRPr lang="pt-BR" dirty="0"/>
            </a:p>
          </p:txBody>
        </p:sp>
        <p:sp>
          <p:nvSpPr>
            <p:cNvPr id="45" name="CaixaDeTexto 44"/>
            <p:cNvSpPr txBox="1"/>
            <p:nvPr/>
          </p:nvSpPr>
          <p:spPr>
            <a:xfrm>
              <a:off x="4005588" y="5096500"/>
              <a:ext cx="22225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 smtClean="0"/>
                <a:t>ONDA FORA DE FASE</a:t>
              </a:r>
              <a:endParaRPr lang="pt-BR" dirty="0"/>
            </a:p>
          </p:txBody>
        </p:sp>
        <p:cxnSp>
          <p:nvCxnSpPr>
            <p:cNvPr id="47" name="Conector reto 46"/>
            <p:cNvCxnSpPr/>
            <p:nvPr/>
          </p:nvCxnSpPr>
          <p:spPr>
            <a:xfrm>
              <a:off x="1703723" y="1700808"/>
              <a:ext cx="59965" cy="2223760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/>
            <p:nvPr/>
          </p:nvCxnSpPr>
          <p:spPr>
            <a:xfrm flipV="1">
              <a:off x="2207170" y="4590150"/>
              <a:ext cx="2186906" cy="45935"/>
            </a:xfrm>
            <a:prstGeom prst="line">
              <a:avLst/>
            </a:prstGeom>
            <a:ln>
              <a:solidFill>
                <a:srgbClr val="FF0000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CaixaDeTexto 50"/>
            <p:cNvSpPr txBox="1"/>
            <p:nvPr/>
          </p:nvSpPr>
          <p:spPr>
            <a:xfrm>
              <a:off x="2929500" y="4734588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L</a:t>
              </a:r>
            </a:p>
          </p:txBody>
        </p:sp>
        <p:sp>
          <p:nvSpPr>
            <p:cNvPr id="52" name="CaixaDeTexto 51"/>
            <p:cNvSpPr txBox="1"/>
            <p:nvPr/>
          </p:nvSpPr>
          <p:spPr>
            <a:xfrm>
              <a:off x="993262" y="2381373"/>
              <a:ext cx="4760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/>
                <a:t>L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CaixaDeTexto 52"/>
                <p:cNvSpPr txBox="1"/>
                <p:nvPr/>
              </p:nvSpPr>
              <p:spPr>
                <a:xfrm>
                  <a:off x="2846880" y="2998769"/>
                  <a:ext cx="47607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pt-BR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pt-BR" b="0" i="1" smtClean="0">
                                <a:latin typeface="Cambria Math"/>
                              </a:rPr>
                              <m:t>𝑢</m:t>
                            </m:r>
                          </m:e>
                        </m:acc>
                      </m:oMath>
                    </m:oMathPara>
                  </a14:m>
                  <a:endParaRPr lang="pt-BR" dirty="0"/>
                </a:p>
              </p:txBody>
            </p:sp>
          </mc:Choice>
          <mc:Fallback xmlns="">
            <p:sp>
              <p:nvSpPr>
                <p:cNvPr id="53" name="CaixaDeTexto 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6880" y="2998769"/>
                  <a:ext cx="476071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pt-B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5" name="Conector de seta reta 54"/>
            <p:cNvCxnSpPr/>
            <p:nvPr/>
          </p:nvCxnSpPr>
          <p:spPr>
            <a:xfrm>
              <a:off x="2751810" y="3454996"/>
              <a:ext cx="571973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4623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51720" y="332656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Cálculo necessário para a luz ir de B a E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voltar.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ixaDeTexto 2"/>
              <p:cNvSpPr txBox="1"/>
              <p:nvPr/>
            </p:nvSpPr>
            <p:spPr>
              <a:xfrm>
                <a:off x="899592" y="1196752"/>
                <a:ext cx="6984776" cy="529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𝑐𝑡</m:t>
                        </m:r>
                      </m:e>
                      <m:sub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= L + u.</a:t>
                </a:r>
                <a:r>
                  <a:rPr lang="pt-B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0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𝐿</m:t>
                        </m:r>
                      </m:num>
                      <m:den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 −</m:t>
                        </m:r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den>
                    </m:f>
                  </m:oMath>
                </a14:m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  <a:r>
                  <a:rPr lang="pt-BR" sz="20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𝑐𝑡</m:t>
                        </m:r>
                      </m:e>
                      <m:sub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 = L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- u</a:t>
                </a:r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pt-BR" sz="20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  ou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0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𝐿</m:t>
                        </m:r>
                      </m:num>
                      <m:den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  <m:r>
                          <a:rPr lang="pt-BR" sz="2000" b="0" i="1" smtClean="0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pt-BR" sz="2000" i="1">
                            <a:latin typeface="Cambria Math"/>
                            <a:cs typeface="Times New Roman" pitchFamily="18" charset="0"/>
                          </a:rPr>
                          <m:t>𝑢</m:t>
                        </m:r>
                      </m:den>
                    </m:f>
                  </m:oMath>
                </a14:m>
                <a:r>
                  <a:rPr lang="pt-BR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pt-BR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aixaDe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1196752"/>
                <a:ext cx="6984776" cy="529376"/>
              </a:xfrm>
              <a:prstGeom prst="rect">
                <a:avLst/>
              </a:prstGeom>
              <a:blipFill rotWithShape="1">
                <a:blip r:embed="rId2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ixaDeTexto 3"/>
              <p:cNvSpPr txBox="1"/>
              <p:nvPr/>
            </p:nvSpPr>
            <p:spPr>
              <a:xfrm>
                <a:off x="1517176" y="2074655"/>
                <a:ext cx="5924981" cy="877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sz="280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8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pt-BR" sz="2800" dirty="0" smtClean="0"/>
                  <a:t> +</a:t>
                </a:r>
                <a:r>
                  <a:rPr lang="pt-BR" sz="2800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280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800" i="1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8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pt-BR" sz="2800" dirty="0" smtClean="0"/>
                  <a:t> 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pt-BR" sz="2800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pt-BR" sz="2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280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pt-BR" sz="2800" b="0" i="1" smtClean="0">
                                <a:latin typeface="Cambria Math"/>
                              </a:rPr>
                              <m:t>𝐿</m:t>
                            </m:r>
                            <m:r>
                              <a:rPr lang="pt-BR" sz="2800" b="0" i="1" smtClean="0">
                                <a:latin typeface="Cambria Math"/>
                              </a:rPr>
                              <m:t>/</m:t>
                            </m:r>
                            <m:r>
                              <a:rPr lang="pt-BR" sz="2800" b="0" i="1" smtClean="0">
                                <a:latin typeface="Cambria Math"/>
                              </a:rPr>
                              <m:t>𝑐</m:t>
                            </m:r>
                          </m:num>
                          <m:den>
                            <m:r>
                              <a:rPr lang="pt-BR" sz="2800" b="0" i="1" smtClean="0">
                                <a:latin typeface="Cambria Math"/>
                              </a:rPr>
                              <m:t>(1 − </m:t>
                            </m:r>
                            <m:f>
                              <m:fPr>
                                <m:ctrlPr>
                                  <a:rPr lang="pt-BR" sz="28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pt-BR" sz="28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800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pt-BR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pt-BR" sz="28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pt-BR" sz="2800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pt-BR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pt-BR" sz="2800" b="0" i="1" smtClean="0"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box>
                  </m:oMath>
                </a14:m>
                <a:r>
                  <a:rPr lang="pt-BR" sz="2800" dirty="0" smtClean="0"/>
                  <a:t>      </a:t>
                </a:r>
                <a:r>
                  <a:rPr lang="pt-BR" sz="2000" dirty="0" smtClean="0"/>
                  <a:t>(1)</a:t>
                </a:r>
              </a:p>
            </p:txBody>
          </p:sp>
        </mc:Choice>
        <mc:Fallback xmlns="">
          <p:sp>
            <p:nvSpPr>
              <p:cNvPr id="4" name="CaixaDe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176" y="2074655"/>
                <a:ext cx="5924981" cy="877291"/>
              </a:xfrm>
              <a:prstGeom prst="rect">
                <a:avLst/>
              </a:prstGeom>
              <a:blipFill rotWithShape="1">
                <a:blip r:embed="rId3"/>
                <a:stretch>
                  <a:fillRect t="-41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ixaDeTexto 4"/>
          <p:cNvSpPr txBox="1"/>
          <p:nvPr/>
        </p:nvSpPr>
        <p:spPr>
          <a:xfrm>
            <a:off x="1959387" y="33987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Cálculo necessário para a luz ir de B a C e voltar.</a:t>
            </a:r>
          </a:p>
        </p:txBody>
      </p:sp>
      <p:sp>
        <p:nvSpPr>
          <p:cNvPr id="6" name="Retângulo 5"/>
          <p:cNvSpPr/>
          <p:nvPr/>
        </p:nvSpPr>
        <p:spPr>
          <a:xfrm>
            <a:off x="4479667" y="3382834"/>
            <a:ext cx="184666" cy="9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/>
            <a14:m xmlns:a14="http://schemas.microsoft.com/office/drawing/2010/main">
              <m:oMathPara xmlns:m="http://schemas.openxmlformats.org/officeDocument/2006/math">
                <m:oMathParaPr>
                  <m:jc m:val="centerGroup"/>
                </m:oMathParaPr>
                <m:oMath xmlns:m="http://schemas.openxmlformats.org/officeDocument/2006/math">
                  <m:r>
                    <a:rPr lang="pt-BR" i="1">
                      <a:latin typeface="Cambria Math"/>
                    </a:rPr>
                    <m:t>𝑐</m:t>
                  </m:r>
                  <m:r>
                    <a:rPr lang="pt-BR" i="1">
                      <a:latin typeface="Cambria Math"/>
                    </a:rPr>
                    <m:t>﷮2 </m:t>
                  </m:r>
                </m:oMath>
              </m:oMathPara>
            </a14:m>
            <a:endParaRPr lang="pt-BR" dirty="0"/>
          </a:p>
        </p:txBody>
      </p:sp>
      <p:sp>
        <p:nvSpPr>
          <p:cNvPr id="7" name="Retângulo 6"/>
          <p:cNvSpPr/>
          <p:nvPr/>
        </p:nvSpPr>
        <p:spPr>
          <a:xfrm>
            <a:off x="4479667" y="3382834"/>
            <a:ext cx="184666" cy="9233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/>
            <a14:m xmlns:a14="http://schemas.microsoft.com/office/drawing/2010/main">
              <m:oMathPara xmlns:m="http://schemas.openxmlformats.org/officeDocument/2006/math">
                <m:oMathParaPr>
                  <m:jc m:val="centerGroup"/>
                </m:oMathParaPr>
                <m:oMath xmlns:m="http://schemas.openxmlformats.org/officeDocument/2006/math">
                  <m:r>
                    <a:rPr lang="pt-BR" i="1">
                      <a:latin typeface="Cambria Math"/>
                    </a:rPr>
                    <m:t>𝑐</m:t>
                  </m:r>
                  <m:r>
                    <a:rPr lang="pt-BR" i="1">
                      <a:latin typeface="Cambria Math"/>
                    </a:rPr>
                    <m:t>﷮2 </m:t>
                  </m:r>
                </m:oMath>
              </m:oMathPara>
            </a14:m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115616" y="4293096"/>
            <a:ext cx="7344816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cs typeface="Times New Roman" pitchFamily="18" charset="0"/>
              </a:rPr>
              <a:t>(</a:t>
            </a:r>
            <a14:m xmlns:a14="http://schemas.microsoft.com/office/drawing/2010/main">
              <m:oMath xmlns:m="http://schemas.openxmlformats.org/officeDocument/2006/math">
                <m:sSup>
                  <m:sSupPr>
                    <m:ctrlPr>
                      <a:rPr lang="pt-BR" sz="2400" i="1" smtClean="0">
                        <a:latin typeface="Cambria Math"/>
                        <a:cs typeface="Times New Roman" pitchFamily="18" charset="0"/>
                      </a:rPr>
                    </m:ctrlPr>
                  </m:sSupPr>
                  <m:e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𝑐</m:t>
                    </m:r>
                    <m:sSub>
                      <m:sSubPr>
                        <m:ctrlPr>
                          <a:rPr lang="pt-BR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pt-BR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e>
                  <m:sup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2</m:t>
                    </m:r>
                  </m:sup>
                </m:sSup>
              </m:oMath>
            </a14:m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= </a:t>
            </a:r>
            <a14:m xmlns:a14="http://schemas.microsoft.com/office/drawing/2010/main">
              <m:oMath xmlns:m="http://schemas.openxmlformats.org/officeDocument/2006/math">
                <m:sSup>
                  <m:sSupPr>
                    <m:ctrlPr>
                      <a:rPr lang="pt-BR" sz="2400" i="1" smtClean="0">
                        <a:latin typeface="Cambria Math"/>
                        <a:cs typeface="Times New Roman" pitchFamily="18" charset="0"/>
                      </a:rPr>
                    </m:ctrlPr>
                  </m:sSupPr>
                  <m:e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𝐿</m:t>
                    </m:r>
                  </m:e>
                  <m:sup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2</m:t>
                    </m:r>
                  </m:sup>
                </m:sSup>
                <m:r>
                  <a:rPr lang="pt-BR" sz="2400" b="0" i="1" smtClean="0">
                    <a:latin typeface="Cambria Math"/>
                    <a:cs typeface="Times New Roman" pitchFamily="18" charset="0"/>
                  </a:rPr>
                  <m:t>+ </m:t>
                </m:r>
                <m:sSup>
                  <m:sSupPr>
                    <m:ctrlPr>
                      <a:rPr lang="pt-BR" sz="2400" b="0" i="1" smtClean="0">
                        <a:latin typeface="Cambria Math"/>
                        <a:cs typeface="Times New Roman" pitchFamily="18" charset="0"/>
                      </a:rPr>
                    </m:ctrlPr>
                  </m:sSupPr>
                  <m:e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sSub>
                      <m:sSubPr>
                        <m:ctrlPr>
                          <a:rPr lang="pt-BR" sz="24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pt-BR" sz="2400" b="0" i="1" smtClean="0">
                            <a:latin typeface="Cambria Math"/>
                            <a:cs typeface="Times New Roman" pitchFamily="18" charset="0"/>
                          </a:rPr>
                          <m:t>𝑢𝑡</m:t>
                        </m:r>
                      </m:e>
                      <m:sub>
                        <m:r>
                          <a:rPr lang="pt-BR" sz="2400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b>
                    </m:sSub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)</m:t>
                    </m:r>
                  </m:e>
                  <m:sup>
                    <m:r>
                      <a:rPr lang="pt-BR" sz="2400" b="0" i="1" smtClean="0">
                        <a:latin typeface="Cambria Math"/>
                        <a:cs typeface="Times New Roman" pitchFamily="18" charset="0"/>
                      </a:rPr>
                      <m:t>2</m:t>
                    </m:r>
                  </m:sup>
                </m:sSup>
              </m:oMath>
            </a14:m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sz="2400" i="1" dirty="0" smtClean="0">
                        <a:latin typeface="Cambria Math"/>
                        <a:cs typeface="Times New Roman" pitchFamily="18" charset="0"/>
                      </a:rPr>
                    </m:ctrlPr>
                  </m:sSubPr>
                  <m:e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𝑡</m:t>
                    </m:r>
                  </m:e>
                  <m:sub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</m:sub>
                </m:sSub>
                <m:r>
                  <a:rPr lang="pt-BR" sz="2400" b="0" i="1" dirty="0" smtClean="0">
                    <a:latin typeface="Cambria Math"/>
                    <a:cs typeface="Times New Roman" pitchFamily="18" charset="0"/>
                  </a:rPr>
                  <m:t>= </m:t>
                </m:r>
                <m:f>
                  <m:fPr>
                    <m:ctrlP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</m:ctrlPr>
                  </m:fPr>
                  <m:num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𝐿</m:t>
                    </m:r>
                  </m:num>
                  <m:den>
                    <m:rad>
                      <m:radPr>
                        <m:degHide m:val="on"/>
                        <m:ctrlPr>
                          <a:rPr lang="pt-BR" sz="2400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2400" i="1" dirty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den>
                </m:f>
              </m:oMath>
            </a14:m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= </a:t>
            </a:r>
            <a14:m xmlns:a14="http://schemas.microsoft.com/office/drawing/2010/main">
              <m:oMath xmlns:m="http://schemas.openxmlformats.org/officeDocument/2006/math">
                <m:f>
                  <m:fPr>
                    <m:ctrlPr>
                      <a:rPr lang="pt-BR" sz="2400" i="1" dirty="0">
                        <a:latin typeface="Cambria Math"/>
                        <a:cs typeface="Times New Roman" pitchFamily="18" charset="0"/>
                      </a:rPr>
                    </m:ctrlPr>
                  </m:fPr>
                  <m:num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a:rPr lang="pt-BR" sz="2400" i="1" dirty="0">
                        <a:latin typeface="Cambria Math"/>
                        <a:cs typeface="Times New Roman" pitchFamily="18" charset="0"/>
                      </a:rPr>
                      <m:t>𝐿</m:t>
                    </m:r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/</m:t>
                    </m:r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𝑐</m:t>
                    </m:r>
                  </m:num>
                  <m:den>
                    <m:rad>
                      <m:radPr>
                        <m:degHide m:val="on"/>
                        <m:ctrlPr>
                          <a:rPr lang="pt-BR" sz="2400" i="1" dirty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pt-BR" sz="2400" i="1">
                            <a:latin typeface="Cambria Math"/>
                          </a:rPr>
                          <m:t>1 − </m:t>
                        </m:r>
                        <m:f>
                          <m:f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400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pt-BR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pt-BR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pt-BR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pt-BR" sz="2400" i="1" dirty="0">
                        <a:latin typeface="Cambria Math"/>
                        <a:cs typeface="Times New Roman" pitchFamily="18" charset="0"/>
                      </a:rPr>
                      <m:t> </m:t>
                    </m:r>
                  </m:den>
                </m:f>
              </m:oMath>
            </a14:m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 (2)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03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19672" y="332656"/>
            <a:ext cx="576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Comparando os tempos gastos pelos dois feixes de luz</a:t>
            </a: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16880" y="1052736"/>
            <a:ext cx="3918920" cy="1308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cs typeface="Times New Roman" pitchFamily="18" charset="0"/>
              </a:rPr>
              <a:t> 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sz="2800" i="1">
                        <a:latin typeface="Cambria Math"/>
                        <a:cs typeface="Times New Roman" pitchFamily="18" charset="0"/>
                      </a:rPr>
                    </m:ctrlPr>
                  </m:sSubPr>
                  <m:e>
                    <m:r>
                      <a:rPr lang="pt-BR" sz="2800" i="1">
                        <a:latin typeface="Cambria Math"/>
                        <a:cs typeface="Times New Roman" pitchFamily="18" charset="0"/>
                      </a:rPr>
                      <m:t>𝑡</m:t>
                    </m:r>
                  </m:e>
                  <m:sub>
                    <m:r>
                      <a:rPr lang="pt-BR" sz="2800" i="1">
                        <a:latin typeface="Cambria Math"/>
                        <a:cs typeface="Times New Roman" pitchFamily="18" charset="0"/>
                      </a:rPr>
                      <m:t>1</m:t>
                    </m:r>
                  </m:sub>
                </m:sSub>
              </m:oMath>
            </a14:m>
            <a:r>
              <a:rPr lang="pt-BR" sz="2800" dirty="0" smtClean="0"/>
              <a:t> +</a:t>
            </a:r>
            <a:r>
              <a:rPr lang="pt-BR" sz="2800" dirty="0">
                <a:cs typeface="Times New Roman" pitchFamily="18" charset="0"/>
              </a:rPr>
              <a:t> 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sz="2800" i="1" smtClean="0">
                        <a:latin typeface="Cambria Math"/>
                        <a:cs typeface="Times New Roman" pitchFamily="18" charset="0"/>
                      </a:rPr>
                    </m:ctrlPr>
                  </m:sSubPr>
                  <m:e>
                    <m:r>
                      <a:rPr lang="pt-BR" sz="2800" i="1">
                        <a:latin typeface="Cambria Math"/>
                        <a:cs typeface="Times New Roman" pitchFamily="18" charset="0"/>
                      </a:rPr>
                      <m:t>𝑡</m:t>
                    </m:r>
                  </m:e>
                  <m:sub>
                    <m:r>
                      <a:rPr lang="pt-BR" sz="2800" b="0" i="1" smtClean="0">
                        <a:latin typeface="Cambria Math"/>
                        <a:cs typeface="Times New Roman" pitchFamily="18" charset="0"/>
                      </a:rPr>
                      <m:t>2</m:t>
                    </m:r>
                  </m:sub>
                </m:sSub>
              </m:oMath>
            </a14:m>
            <a:r>
              <a:rPr lang="pt-BR" sz="2800" dirty="0" smtClean="0"/>
              <a:t> = </a:t>
            </a:r>
            <a14:m xmlns:a14="http://schemas.microsoft.com/office/drawing/2010/main">
              <m:oMath xmlns:m="http://schemas.openxmlformats.org/officeDocument/2006/math">
                <m:box>
                  <m:boxPr>
                    <m:ctrlPr>
                      <a:rPr lang="pt-BR" sz="2800" i="1" smtClean="0">
                        <a:latin typeface="Cambria Math"/>
                      </a:rPr>
                    </m:ctrlPr>
                  </m:boxPr>
                  <m:e>
                    <m:argPr>
                      <m:argSz m:val="-1"/>
                    </m:argPr>
                    <m:f>
                      <m:fPr>
                        <m:ctrlPr>
                          <a:rPr lang="pt-B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2800" b="0" i="1" smtClean="0">
                            <a:latin typeface="Cambria Math"/>
                          </a:rPr>
                          <m:t>2</m:t>
                        </m:r>
                        <m:r>
                          <a:rPr lang="pt-BR" sz="2800" b="0" i="1" smtClean="0">
                            <a:latin typeface="Cambria Math"/>
                          </a:rPr>
                          <m:t>𝐿</m:t>
                        </m:r>
                        <m:r>
                          <a:rPr lang="pt-BR" sz="2800" b="0" i="1" smtClean="0">
                            <a:latin typeface="Cambria Math"/>
                          </a:rPr>
                          <m:t>/</m:t>
                        </m:r>
                        <m:r>
                          <a:rPr lang="pt-BR" sz="28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pt-BR" sz="2800" b="0" i="1" smtClean="0">
                            <a:latin typeface="Cambria Math"/>
                          </a:rPr>
                          <m:t>(1 − </m:t>
                        </m:r>
                        <m:f>
                          <m:fPr>
                            <m:ctrlPr>
                              <a:rPr lang="pt-BR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800" b="0" i="1" smtClean="0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pt-BR" sz="2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pt-BR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800" b="0" i="1" smtClean="0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pt-BR" sz="28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pt-BR" sz="2800" b="0" i="1" smtClean="0">
                            <a:latin typeface="Cambria Math"/>
                          </a:rPr>
                          <m:t>)</m:t>
                        </m:r>
                      </m:den>
                    </m:f>
                  </m:e>
                </m:box>
              </m:oMath>
            </a14:m>
            <a:r>
              <a:rPr lang="pt-BR" sz="2800" dirty="0" smtClean="0"/>
              <a:t>      </a:t>
            </a:r>
            <a:r>
              <a:rPr lang="pt-BR" sz="2000" dirty="0" smtClean="0"/>
              <a:t>(1)</a:t>
            </a:r>
          </a:p>
          <a:p>
            <a:pPr algn="ctr"/>
            <a14:m xmlns:a14="http://schemas.microsoft.com/office/drawing/2010/main">
              <m:oMathPara xmlns:m="http://schemas.openxmlformats.org/officeDocument/2006/math">
                <m:oMathParaPr>
                  <m:jc m:val="centerGroup"/>
                </m:oMathParaPr>
                <m:oMath xmlns:m="http://schemas.openxmlformats.org/officeDocument/2006/math">
                  <m:r>
                    <a:rPr lang="pt-BR" sz="2800" b="0" i="1" smtClean="0">
                      <a:latin typeface="Cambria Math"/>
                    </a:rPr>
                    <m:t> </m:t>
                  </m:r>
                </m:oMath>
              </m:oMathPara>
            </a14:m>
            <a:endParaRPr lang="pt-BR" sz="28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4535800" y="1052736"/>
            <a:ext cx="4248472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sz="2400" i="1" dirty="0" smtClean="0">
                        <a:latin typeface="Cambria Math"/>
                        <a:cs typeface="Times New Roman" pitchFamily="18" charset="0"/>
                      </a:rPr>
                    </m:ctrlPr>
                  </m:sSubPr>
                  <m:e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𝑡</m:t>
                    </m:r>
                  </m:e>
                  <m:sub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</m:sub>
                </m:sSub>
                <m:r>
                  <a:rPr lang="pt-BR" sz="2400" b="0" i="1" dirty="0" smtClean="0">
                    <a:latin typeface="Cambria Math"/>
                    <a:cs typeface="Times New Roman" pitchFamily="18" charset="0"/>
                  </a:rPr>
                  <m:t>= </m:t>
                </m:r>
                <m:f>
                  <m:fPr>
                    <m:ctrlP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</m:ctrlPr>
                  </m:fPr>
                  <m:num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𝐿</m:t>
                    </m:r>
                  </m:num>
                  <m:den>
                    <m:rad>
                      <m:radPr>
                        <m:degHide m:val="on"/>
                        <m:ctrlPr>
                          <a:rPr lang="pt-BR" sz="2400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(</m:t>
                            </m:r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pt-BR" sz="2400" i="1" dirty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pt-BR" sz="2400" i="1" dirty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den>
                </m:f>
              </m:oMath>
            </a14:m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= </a:t>
            </a:r>
            <a14:m xmlns:a14="http://schemas.microsoft.com/office/drawing/2010/main">
              <m:oMath xmlns:m="http://schemas.openxmlformats.org/officeDocument/2006/math">
                <m:f>
                  <m:fPr>
                    <m:ctrlPr>
                      <a:rPr lang="pt-BR" sz="2400" i="1" dirty="0">
                        <a:latin typeface="Cambria Math"/>
                        <a:cs typeface="Times New Roman" pitchFamily="18" charset="0"/>
                      </a:rPr>
                    </m:ctrlPr>
                  </m:fPr>
                  <m:num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a:rPr lang="pt-BR" sz="2400" i="1" dirty="0">
                        <a:latin typeface="Cambria Math"/>
                        <a:cs typeface="Times New Roman" pitchFamily="18" charset="0"/>
                      </a:rPr>
                      <m:t>𝐿</m:t>
                    </m:r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/</m:t>
                    </m:r>
                    <m:r>
                      <a:rPr lang="pt-BR" sz="2400" b="0" i="1" dirty="0" smtClean="0">
                        <a:latin typeface="Cambria Math"/>
                        <a:cs typeface="Times New Roman" pitchFamily="18" charset="0"/>
                      </a:rPr>
                      <m:t>𝑐</m:t>
                    </m:r>
                  </m:num>
                  <m:den>
                    <m:rad>
                      <m:radPr>
                        <m:degHide m:val="on"/>
                        <m:ctrlPr>
                          <a:rPr lang="pt-BR" sz="2400" i="1" dirty="0"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pt-BR" sz="2400" i="1">
                            <a:latin typeface="Cambria Math"/>
                          </a:rPr>
                          <m:t>1 − </m:t>
                        </m:r>
                        <m:f>
                          <m:fPr>
                            <m:ctrlPr>
                              <a:rPr lang="pt-BR" sz="24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400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pt-BR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pt-BR" sz="24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4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pt-BR" sz="24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pt-BR" sz="2400" i="1" dirty="0">
                        <a:latin typeface="Cambria Math"/>
                        <a:cs typeface="Times New Roman" pitchFamily="18" charset="0"/>
                      </a:rPr>
                      <m:t> </m:t>
                    </m:r>
                  </m:den>
                </m:f>
              </m:oMath>
            </a14:m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pt-B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27584" y="2360915"/>
            <a:ext cx="7488832" cy="4050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/>
              <a:t>Em (1) e (2) os numeradores são idênticos e representam o tempo que </a:t>
            </a:r>
            <a:r>
              <a:rPr lang="pt-BR" sz="2400" dirty="0" smtClean="0"/>
              <a:t>decorreria</a:t>
            </a:r>
            <a:r>
              <a:rPr lang="pt-BR" sz="2000" dirty="0" smtClean="0"/>
              <a:t> se o aparelho estivesse em repouso. É imediato a verificação de que:</a:t>
            </a:r>
          </a:p>
          <a:p>
            <a:endParaRPr lang="pt-BR" sz="2000" dirty="0"/>
          </a:p>
          <a:p>
            <a:r>
              <a:rPr lang="pt-BR" sz="2000" dirty="0" smtClean="0"/>
              <a:t>                                      </a:t>
            </a:r>
            <a14:m xmlns:a14="http://schemas.microsoft.com/office/drawing/2010/main">
              <m:oMath xmlns:m="http://schemas.openxmlformats.org/officeDocument/2006/math">
                <m:f>
                  <m:fPr>
                    <m:ctrlPr>
                      <a:rPr lang="pt-BR" sz="2400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</m:ctrlPr>
                  </m:fPr>
                  <m:num>
                    <m:r>
                      <a:rPr lang="pt-BR" sz="2400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2</m:t>
                    </m:r>
                    <m:r>
                      <a:rPr lang="pt-BR" sz="2400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𝐿</m:t>
                    </m:r>
                    <m:r>
                      <a:rPr lang="pt-BR" sz="2400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/</m:t>
                    </m:r>
                    <m:r>
                      <a:rPr lang="pt-BR" sz="2400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𝑐</m:t>
                    </m:r>
                  </m:num>
                  <m:den>
                    <m:rad>
                      <m:radPr>
                        <m:degHide m:val="on"/>
                        <m:ctrlPr>
                          <a:rPr lang="pt-BR" sz="2400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pt-BR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1 − </m:t>
                        </m:r>
                        <m:f>
                          <m:fPr>
                            <m:ctrlPr>
                              <a:rPr lang="pt-BR" sz="24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pt-BR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pt-BR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pt-BR" sz="24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pt-BR" sz="2400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den>
                </m:f>
              </m:oMath>
            </a14:m>
            <a:r>
              <a:rPr lang="pt-BR" sz="2000" dirty="0" smtClean="0"/>
              <a:t>   </a:t>
            </a:r>
            <a:r>
              <a:rPr lang="pt-BR" sz="2400" dirty="0" smtClean="0"/>
              <a:t>&lt;    </a:t>
            </a:r>
            <a14:m xmlns:a14="http://schemas.microsoft.com/office/drawing/2010/main">
              <m:oMath xmlns:m="http://schemas.openxmlformats.org/officeDocument/2006/math">
                <m:box>
                  <m:boxPr>
                    <m:ctrlPr>
                      <a:rPr lang="pt-BR" sz="2800" i="1">
                        <a:latin typeface="Cambria Math"/>
                      </a:rPr>
                    </m:ctrlPr>
                  </m:boxPr>
                  <m:e>
                    <m:argPr>
                      <m:argSz m:val="-1"/>
                    </m:argPr>
                    <m:f>
                      <m:fPr>
                        <m:ctrlPr>
                          <a:rPr lang="pt-B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pt-BR" sz="2800" i="1">
                            <a:latin typeface="Cambria Math"/>
                          </a:rPr>
                          <m:t>2</m:t>
                        </m:r>
                        <m:r>
                          <a:rPr lang="pt-BR" sz="2800" i="1">
                            <a:latin typeface="Cambria Math"/>
                          </a:rPr>
                          <m:t>𝐿</m:t>
                        </m:r>
                        <m:r>
                          <a:rPr lang="pt-BR" sz="2800" i="1">
                            <a:latin typeface="Cambria Math"/>
                          </a:rPr>
                          <m:t>/</m:t>
                        </m:r>
                        <m:r>
                          <a:rPr lang="pt-BR" sz="2800" i="1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pt-BR" sz="2800" i="1">
                            <a:latin typeface="Cambria Math"/>
                          </a:rPr>
                          <m:t>(1 − </m:t>
                        </m:r>
                        <m:f>
                          <m:fPr>
                            <m:ctrlPr>
                              <a:rPr lang="pt-BR" sz="2800" i="1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800" i="1">
                                    <a:latin typeface="Cambria Math"/>
                                  </a:rPr>
                                  <m:t>𝑢</m:t>
                                </m:r>
                              </m:e>
                              <m:sup>
                                <m:r>
                                  <a:rPr lang="pt-BR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pt-BR" sz="2800" i="1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pt-BR" sz="2800" i="1">
                                    <a:latin typeface="Cambria Math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pt-BR" sz="2800" i="1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pt-BR" sz="2800" i="1">
                            <a:latin typeface="Cambria Math"/>
                          </a:rPr>
                          <m:t>)</m:t>
                        </m:r>
                      </m:den>
                    </m:f>
                  </m:e>
                </m:box>
              </m:oMath>
            </a14:m>
            <a:r>
              <a:rPr lang="pt-BR" sz="2800" dirty="0" smtClean="0"/>
              <a:t>  </a:t>
            </a:r>
            <a:r>
              <a:rPr lang="pt-BR" dirty="0" smtClean="0"/>
              <a:t>(3)</a:t>
            </a:r>
          </a:p>
          <a:p>
            <a:r>
              <a:rPr lang="pt-BR" sz="2800" dirty="0"/>
              <a:t> </a:t>
            </a:r>
            <a:r>
              <a:rPr lang="pt-BR" sz="2800" dirty="0" smtClean="0"/>
              <a:t> </a:t>
            </a:r>
            <a:r>
              <a:rPr lang="pt-BR" dirty="0" smtClean="0"/>
              <a:t>Lorentz sugeriu que os corpos se contraem na direção do movimento. Se o comprimento é 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i="1" smtClean="0">
                        <a:latin typeface="Cambria Math"/>
                      </a:rPr>
                    </m:ctrlPr>
                  </m:sSubPr>
                  <m:e>
                    <m:r>
                      <a:rPr lang="pt-BR" b="0" i="1" smtClean="0">
                        <a:latin typeface="Cambria Math"/>
                      </a:rPr>
                      <m:t>𝐿</m:t>
                    </m:r>
                  </m:e>
                  <m:sub>
                    <m:r>
                      <a:rPr lang="pt-BR" b="0" i="1" smtClean="0">
                        <a:latin typeface="Cambria Math"/>
                      </a:rPr>
                      <m:t>0</m:t>
                    </m:r>
                  </m:sub>
                </m:sSub>
              </m:oMath>
            </a14:m>
            <a:r>
              <a:rPr lang="pt-BR" dirty="0" smtClean="0"/>
              <a:t>  quando o corpo está em repouso, então, ao se mover à velocidade </a:t>
            </a:r>
            <a:r>
              <a:rPr lang="pt-BR" i="1" dirty="0" smtClean="0"/>
              <a:t>u </a:t>
            </a:r>
            <a:r>
              <a:rPr lang="pt-BR" dirty="0" smtClean="0"/>
              <a:t>paralelamente ao seu comprimento o novo comprimento será:</a:t>
            </a:r>
          </a:p>
          <a:p>
            <a:r>
              <a:rPr lang="pt-BR" dirty="0" smtClean="0"/>
              <a:t>                                       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i="1" smtClean="0">
                        <a:latin typeface="Cambria Math"/>
                      </a:rPr>
                    </m:ctrlPr>
                  </m:sSubPr>
                  <m:e>
                    <m:r>
                      <a:rPr lang="pt-BR" b="0" i="1" smtClean="0">
                        <a:latin typeface="Cambria Math"/>
                      </a:rPr>
                      <m:t>𝐿</m:t>
                    </m:r>
                  </m:e>
                  <m:sub>
                    <m:r>
                      <a:rPr lang="pt-BR" b="0" i="1" smtClean="0">
                        <a:latin typeface="Cambria Math"/>
                      </a:rPr>
                      <m:t>𝐼𝐼</m:t>
                    </m:r>
                  </m:sub>
                </m:sSub>
              </m:oMath>
            </a14:m>
            <a:r>
              <a:rPr lang="pt-BR" dirty="0" smtClean="0"/>
              <a:t>  = 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</m:ctrlPr>
                  </m:sSubPr>
                  <m:e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  <m:t>𝐿</m:t>
                    </m:r>
                  </m:e>
                  <m:sub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  <m:t>0</m:t>
                    </m:r>
                  </m:sub>
                </m:sSub>
              </m:oMath>
            </a14:m>
            <a:r>
              <a:rPr lang="pt-BR" dirty="0" smtClean="0"/>
              <a:t>.</a:t>
            </a:r>
            <a:r>
              <a:rPr lang="pt-BR" sz="2400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14:m xmlns:a14="http://schemas.microsoft.com/office/drawing/2010/main">
              <m:oMath xmlns:m="http://schemas.openxmlformats.org/officeDocument/2006/math">
                <m:rad>
                  <m:radPr>
                    <m:degHide m:val="on"/>
                    <m:ctrlPr>
                      <a:rPr lang="pt-BR" i="1" dirty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</m:ctrlPr>
                  </m:radPr>
                  <m:deg/>
                  <m:e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  <m:t>1 − </m:t>
                    </m:r>
                    <m:f>
                      <m:fPr>
                        <m:ctrlP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𝑢</m:t>
                            </m:r>
                          </m:e>
                          <m:sup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e>
                </m:rad>
                <m:r>
                  <a:rPr lang="pt-BR" i="1" dirty="0">
                    <a:solidFill>
                      <a:prstClr val="black"/>
                    </a:solidFill>
                    <a:latin typeface="Cambria Math"/>
                    <a:cs typeface="Times New Roman" pitchFamily="18" charset="0"/>
                  </a:rPr>
                  <m:t> </m:t>
                </m:r>
              </m:oMath>
            </a14:m>
            <a:r>
              <a:rPr lang="pt-BR" dirty="0" smtClean="0"/>
              <a:t>   (4)</a:t>
            </a:r>
          </a:p>
          <a:p>
            <a:r>
              <a:rPr lang="pt-BR" dirty="0"/>
              <a:t> </a:t>
            </a:r>
            <a:r>
              <a:rPr lang="pt-BR" dirty="0" smtClean="0"/>
              <a:t> Portanto o L da equação (1) é o </a:t>
            </a:r>
            <a14:m xmlns:a14="http://schemas.microsoft.com/office/drawing/2010/main">
              <m:oMath xmlns:m="http://schemas.openxmlformats.org/officeDocument/2006/math">
                <m:sSub>
                  <m:sSubPr>
                    <m:ctrlP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</m:ctrlPr>
                  </m:sSubPr>
                  <m:e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  <m:t>𝐿</m:t>
                    </m:r>
                  </m:e>
                  <m:sub>
                    <m:r>
                      <a:rPr lang="pt-BR" i="1">
                        <a:solidFill>
                          <a:prstClr val="black"/>
                        </a:solidFill>
                        <a:latin typeface="Cambria Math"/>
                      </a:rPr>
                      <m:t>𝐼𝐼</m:t>
                    </m:r>
                  </m:sub>
                </m:sSub>
              </m:oMath>
            </a14:m>
            <a:r>
              <a:rPr lang="pt-BR" dirty="0" smtClean="0"/>
              <a:t> da equação (4)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20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464</Words>
  <Application>Microsoft Office PowerPoint</Application>
  <PresentationFormat>Apresentação na tela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Tadeu</cp:lastModifiedBy>
  <cp:revision>27</cp:revision>
  <dcterms:modified xsi:type="dcterms:W3CDTF">2010-10-15T18:59:55Z</dcterms:modified>
</cp:coreProperties>
</file>