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8" r:id="rId3"/>
    <p:sldId id="289" r:id="rId4"/>
    <p:sldId id="290" r:id="rId5"/>
    <p:sldId id="291" r:id="rId6"/>
    <p:sldId id="297" r:id="rId7"/>
    <p:sldId id="298" r:id="rId8"/>
    <p:sldId id="299" r:id="rId9"/>
    <p:sldId id="300" r:id="rId10"/>
    <p:sldId id="301" r:id="rId11"/>
    <p:sldId id="317" r:id="rId12"/>
    <p:sldId id="318" r:id="rId13"/>
    <p:sldId id="302" r:id="rId14"/>
    <p:sldId id="319" r:id="rId15"/>
    <p:sldId id="321" r:id="rId16"/>
    <p:sldId id="311" r:id="rId17"/>
    <p:sldId id="323" r:id="rId18"/>
    <p:sldId id="312" r:id="rId19"/>
    <p:sldId id="322" r:id="rId20"/>
    <p:sldId id="313" r:id="rId21"/>
    <p:sldId id="324" r:id="rId22"/>
    <p:sldId id="326" r:id="rId23"/>
    <p:sldId id="314" r:id="rId24"/>
    <p:sldId id="333" r:id="rId25"/>
    <p:sldId id="327" r:id="rId26"/>
    <p:sldId id="328" r:id="rId27"/>
    <p:sldId id="329" r:id="rId28"/>
    <p:sldId id="330" r:id="rId2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9999FF"/>
    <a:srgbClr val="7F6D9F"/>
  </p:clrMru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8EE07-F0C0-42EC-A52D-AEEC1C1360A0}" type="datetimeFigureOut">
              <a:rPr lang="pt-BR"/>
              <a:pPr>
                <a:defRPr/>
              </a:pPr>
              <a:t>01/07/2010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3B419-1005-43F8-BD1C-B214F65EB8C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213D4-DA9C-4E78-A29D-FEFBD15AFBA9}" type="datetimeFigureOut">
              <a:rPr lang="pt-BR"/>
              <a:pPr>
                <a:defRPr/>
              </a:pPr>
              <a:t>01/07/2010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A3D59-FEE3-4AAB-98FC-4D017302E7E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FE56C-7BBC-42ED-ACB3-AA265A249DB7}" type="datetimeFigureOut">
              <a:rPr lang="pt-BR"/>
              <a:pPr>
                <a:defRPr/>
              </a:pPr>
              <a:t>01/07/2010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CAB27-3E75-4D50-AA82-28144312D8E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3D2E0-0C08-4059-8D24-8164A3FAAB2A}" type="datetimeFigureOut">
              <a:rPr lang="pt-BR"/>
              <a:pPr>
                <a:defRPr/>
              </a:pPr>
              <a:t>01/07/2010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32BD8-D901-4386-8D06-6D6869DA61C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473D6-3F71-4653-BB0F-EBFA875DE460}" type="datetimeFigureOut">
              <a:rPr lang="pt-BR"/>
              <a:pPr>
                <a:defRPr/>
              </a:pPr>
              <a:t>01/07/2010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99992-6BEE-48ED-862A-36D3F600B74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9ACC1-6C50-4519-9EE2-906927252AAE}" type="datetimeFigureOut">
              <a:rPr lang="pt-BR"/>
              <a:pPr>
                <a:defRPr/>
              </a:pPr>
              <a:t>01/07/2010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51320-4509-4925-9A2F-14932AEDE62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5D83E-5EBD-4022-9AE1-6EE57C732C25}" type="datetimeFigureOut">
              <a:rPr lang="pt-BR"/>
              <a:pPr>
                <a:defRPr/>
              </a:pPr>
              <a:t>01/07/2010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4D03F-428C-4273-8B8E-CEE0740756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FCC65-96EF-4227-A561-71367C3A88D5}" type="datetimeFigureOut">
              <a:rPr lang="pt-BR"/>
              <a:pPr>
                <a:defRPr/>
              </a:pPr>
              <a:t>01/07/2010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D2DF9-BFB5-4138-A282-A21B6DC895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DB7A6-609D-407A-A1FA-FF6E8F5A68C7}" type="datetimeFigureOut">
              <a:rPr lang="pt-BR"/>
              <a:pPr>
                <a:defRPr/>
              </a:pPr>
              <a:t>01/07/2010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FAEB1-5EE1-4C7C-8610-E2EC4B0CE6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16A8A-0F4F-4AF8-92BF-7C8CABE1E9E1}" type="datetimeFigureOut">
              <a:rPr lang="pt-BR"/>
              <a:pPr>
                <a:defRPr/>
              </a:pPr>
              <a:t>01/07/2010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4A776-49D2-455A-8817-6EED03C249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647AF-A686-4F9B-A2F1-B081674B84FE}" type="datetimeFigureOut">
              <a:rPr lang="pt-BR"/>
              <a:pPr>
                <a:defRPr/>
              </a:pPr>
              <a:t>01/07/2010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71BA5-E9A2-42F0-97D1-06D0B7FA5D1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95540F-9725-4C9F-98A3-F282DC217ECA}" type="datetimeFigureOut">
              <a:rPr lang="pt-BR"/>
              <a:pPr>
                <a:defRPr/>
              </a:pPr>
              <a:t>01/07/2010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8C862D-8DF2-4CE4-A96C-660935F0FD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DSC03068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ítulo 4"/>
          <p:cNvSpPr txBox="1">
            <a:spLocks/>
          </p:cNvSpPr>
          <p:nvPr/>
        </p:nvSpPr>
        <p:spPr bwMode="auto">
          <a:xfrm>
            <a:off x="685800" y="785795"/>
            <a:ext cx="7772400" cy="281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NATUREZA, CULTURA CIENTÍFICA E EDUCAÇÃO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ubtítulo 5"/>
          <p:cNvSpPr txBox="1">
            <a:spLocks/>
          </p:cNvSpPr>
          <p:nvPr/>
        </p:nvSpPr>
        <p:spPr bwMode="auto">
          <a:xfrm>
            <a:off x="1371600" y="3886200"/>
            <a:ext cx="705805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EDM-0678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2010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3068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2386029"/>
          </a:xfrm>
        </p:spPr>
        <p:txBody>
          <a:bodyPr/>
          <a:lstStyle/>
          <a:p>
            <a:r>
              <a:rPr lang="pt-BR" sz="6000" b="1" dirty="0" smtClean="0"/>
              <a:t>ATIVIDADES DE CAMPO</a:t>
            </a:r>
            <a:endParaRPr lang="pt-BR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HPIM24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00628" y="2357430"/>
            <a:ext cx="4143372" cy="550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C:\Users\Rita\Pictures\01-07-2008\CIMG034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4857752" cy="3643824"/>
          </a:xfrm>
        </p:spPr>
      </p:pic>
      <p:sp>
        <p:nvSpPr>
          <p:cNvPr id="5" name="CaixaDeTexto 4"/>
          <p:cNvSpPr txBox="1"/>
          <p:nvPr/>
        </p:nvSpPr>
        <p:spPr>
          <a:xfrm>
            <a:off x="5214942" y="714356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SEGUNDA-FEIRA</a:t>
            </a:r>
          </a:p>
          <a:p>
            <a:pPr algn="ctr"/>
            <a:r>
              <a:rPr lang="pt-BR" dirty="0" smtClean="0"/>
              <a:t>05/JULHO</a:t>
            </a:r>
          </a:p>
          <a:p>
            <a:pPr algn="ctr"/>
            <a:r>
              <a:rPr lang="pt-BR" dirty="0" smtClean="0"/>
              <a:t>UBATUBA</a:t>
            </a:r>
            <a:endParaRPr lang="pt-BR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Rita\Pictures\01-07-2008\CIMG05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0003" y="0"/>
            <a:ext cx="6854029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 descr="DSC00203.JPG"/>
          <p:cNvPicPr>
            <a:picLocks noChangeAspect="1"/>
          </p:cNvPicPr>
          <p:nvPr/>
        </p:nvPicPr>
        <p:blipFill>
          <a:blip r:embed="rId3" cstate="print"/>
          <a:srcRect b="39095"/>
          <a:stretch>
            <a:fillRect/>
          </a:stretch>
        </p:blipFill>
        <p:spPr>
          <a:xfrm>
            <a:off x="0" y="4214818"/>
            <a:ext cx="5786446" cy="264318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2214554"/>
            <a:ext cx="2214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SEGUNDA-FEIRA</a:t>
            </a:r>
          </a:p>
          <a:p>
            <a:pPr algn="ctr"/>
            <a:r>
              <a:rPr lang="pt-BR" dirty="0" smtClean="0"/>
              <a:t>05/JULHO</a:t>
            </a:r>
          </a:p>
          <a:p>
            <a:pPr algn="ctr"/>
            <a:r>
              <a:rPr lang="pt-BR" dirty="0" smtClean="0"/>
              <a:t>UBATUBA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3068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a typeface="Calibri"/>
                <a:cs typeface="Times New Roman"/>
              </a:rPr>
              <a:t>Visita ao Projeto </a:t>
            </a:r>
            <a:r>
              <a:rPr lang="pt-BR" dirty="0" err="1" smtClean="0">
                <a:ea typeface="Calibri"/>
                <a:cs typeface="Times New Roman"/>
              </a:rPr>
              <a:t>Tamar</a:t>
            </a:r>
            <a:r>
              <a:rPr lang="pt-BR" dirty="0" smtClean="0">
                <a:ea typeface="Calibri"/>
                <a:cs typeface="Times New Roman"/>
              </a:rPr>
              <a:t> e ao Aquário de Ubatuba</a:t>
            </a:r>
            <a:endParaRPr lang="pt-BR" dirty="0"/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 smtClean="0"/>
              <a:t> TÓPICOS PARA OBSERVAÇÃO NA VISITA</a:t>
            </a:r>
            <a:r>
              <a:rPr lang="pt-BR" sz="2800" dirty="0" smtClean="0"/>
              <a:t> 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dirty="0" smtClean="0"/>
              <a:t>Características dos objetos expostos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dirty="0" smtClean="0"/>
              <a:t>Temas e conceitos trabalhados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dirty="0" smtClean="0"/>
              <a:t>Espaço físico; como é utilizado pelos visitantes, a organização dos objetos no espaço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dirty="0" smtClean="0"/>
              <a:t>A mediação do monitor</a:t>
            </a: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 smtClean="0"/>
              <a:t>PONTOS DE REFLEXÃO APÓS AS VISITAS </a:t>
            </a:r>
            <a:endParaRPr lang="pt-BR" sz="28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dirty="0" smtClean="0"/>
              <a:t>Adequações a diferentes públicos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dirty="0" smtClean="0"/>
              <a:t>Diferenças nas formas como as exposições abordam seus temas 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dirty="0" smtClean="0"/>
              <a:t>Diferenças na mediação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dirty="0" smtClean="0"/>
              <a:t>Diferenças na utilização do espaço pelos visitantes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SC03545.JPG"/>
          <p:cNvPicPr>
            <a:picLocks noChangeAspect="1"/>
          </p:cNvPicPr>
          <p:nvPr/>
        </p:nvPicPr>
        <p:blipFill>
          <a:blip r:embed="rId2"/>
          <a:srcRect l="22656" r="14844"/>
          <a:stretch>
            <a:fillRect/>
          </a:stretch>
        </p:blipFill>
        <p:spPr>
          <a:xfrm>
            <a:off x="3571868" y="0"/>
            <a:ext cx="571504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85720" y="2071678"/>
            <a:ext cx="300039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NÚCLEO PICINGUABA</a:t>
            </a:r>
          </a:p>
          <a:p>
            <a:pPr algn="ctr"/>
            <a:endParaRPr lang="pt-BR" dirty="0" smtClean="0"/>
          </a:p>
          <a:p>
            <a:pPr algn="ctr"/>
            <a:r>
              <a:rPr lang="pt-BR" sz="1600" dirty="0" smtClean="0"/>
              <a:t>TERÇA-FEIRA</a:t>
            </a:r>
          </a:p>
          <a:p>
            <a:pPr algn="ctr"/>
            <a:r>
              <a:rPr lang="pt-BR" sz="1600" dirty="0" smtClean="0"/>
              <a:t>06/JULHO (G1)</a:t>
            </a:r>
          </a:p>
          <a:p>
            <a:pPr algn="ctr"/>
            <a:endParaRPr lang="pt-BR" sz="1600" dirty="0" smtClean="0"/>
          </a:p>
          <a:p>
            <a:pPr algn="ctr"/>
            <a:r>
              <a:rPr lang="pt-BR" sz="1600" dirty="0" smtClean="0"/>
              <a:t>QUINTA-FEIRA</a:t>
            </a:r>
          </a:p>
          <a:p>
            <a:pPr algn="ctr"/>
            <a:r>
              <a:rPr lang="pt-BR" sz="1600" dirty="0" smtClean="0"/>
              <a:t>08/JULHO (G2)</a:t>
            </a:r>
          </a:p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SC004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553621"/>
            <a:ext cx="7834367" cy="58757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142976" y="-24"/>
            <a:ext cx="67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Núcleo </a:t>
            </a:r>
            <a:r>
              <a:rPr lang="pt-BR" sz="2800" dirty="0" err="1" smtClean="0"/>
              <a:t>Picinguaba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3068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Núcleo </a:t>
            </a:r>
            <a:r>
              <a:rPr lang="pt-BR" dirty="0" err="1" smtClean="0"/>
              <a:t>Picinguaba</a:t>
            </a:r>
            <a:endParaRPr lang="pt-BR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</p:spPr>
        <p:txBody>
          <a:bodyPr/>
          <a:lstStyle/>
          <a:p>
            <a:r>
              <a:rPr lang="pt-BR" sz="2800" b="1" dirty="0" smtClean="0"/>
              <a:t>Atenção aos sentidos.</a:t>
            </a:r>
          </a:p>
          <a:p>
            <a:r>
              <a:rPr lang="pt-BR" sz="2800" b="1" dirty="0" smtClean="0"/>
              <a:t>Observação de condições de cada ambiente (umidade, temperatura, sombra, tipos de plantas e animais, disponibilidade de água, relevo) enfim, o que torna cada ecossistema diferente</a:t>
            </a:r>
          </a:p>
          <a:p>
            <a:r>
              <a:rPr lang="pt-BR" sz="2800" b="1" dirty="0" smtClean="0"/>
              <a:t>Observação do que caracteriza cada ecossistema e as diferenças entre eles. </a:t>
            </a:r>
          </a:p>
          <a:p>
            <a:r>
              <a:rPr lang="pt-BR" sz="2800" b="1" dirty="0" smtClean="0"/>
              <a:t>Atenção à comunidade quilombola. Como ela se insere e interage com o núcleo e mantém sua identidade cultural.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ilvia.FAFE\Documents\Documents\EDM 678 optativa\2009\fotos\DCP_4319.JPG"/>
          <p:cNvPicPr>
            <a:picLocks noChangeAspect="1" noChangeArrowheads="1"/>
          </p:cNvPicPr>
          <p:nvPr/>
        </p:nvPicPr>
        <p:blipFill>
          <a:blip r:embed="rId2"/>
          <a:srcRect l="5556" r="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500034" y="214290"/>
            <a:ext cx="37147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QUARTA-FEIRA</a:t>
            </a:r>
          </a:p>
          <a:p>
            <a:pPr algn="ctr"/>
            <a:r>
              <a:rPr lang="pt-BR" dirty="0" smtClean="0"/>
              <a:t>07/JULHO</a:t>
            </a:r>
          </a:p>
          <a:p>
            <a:pPr algn="ctr"/>
            <a:r>
              <a:rPr lang="pt-BR" sz="3200" b="1" dirty="0" smtClean="0"/>
              <a:t>CEBIMAR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3068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CEBIMAR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/>
          <a:lstStyle/>
          <a:p>
            <a:r>
              <a:rPr lang="pt-BR" b="1" dirty="0" smtClean="0"/>
              <a:t>Instituto Especializado dedicado à pesquisa em biologia marinha pertencente à USP</a:t>
            </a:r>
          </a:p>
          <a:p>
            <a:r>
              <a:rPr lang="pt-BR" b="1" dirty="0" smtClean="0"/>
              <a:t>Visa ao desenvolvimento de conhecimento, a divulgação, a educação. Possui laboratórios, biblioteca, auditório, alojamento e restaurante</a:t>
            </a:r>
          </a:p>
          <a:p>
            <a:r>
              <a:rPr lang="pt-BR" b="1" dirty="0" smtClean="0"/>
              <a:t>Durante esta visita observe os elementos que caracterizam este local como instituto de pesquisa e como se estabelece sua interface com a sociedade.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11302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1000100" y="214290"/>
            <a:ext cx="3714776" cy="202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pt-BR" dirty="0" smtClean="0"/>
              <a:t>QUARTA-FEIRA</a:t>
            </a:r>
          </a:p>
          <a:p>
            <a:pPr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pt-BR" dirty="0" smtClean="0"/>
              <a:t>07/JULHO</a:t>
            </a:r>
            <a:endParaRPr lang="pt-BR" sz="3200" b="1" dirty="0" smtClean="0"/>
          </a:p>
          <a:p>
            <a:pPr algn="ctr"/>
            <a:r>
              <a:rPr lang="pt-BR" sz="3600" b="1" dirty="0" smtClean="0"/>
              <a:t>São Sebastião</a:t>
            </a:r>
          </a:p>
          <a:p>
            <a:pPr algn="ctr"/>
            <a:r>
              <a:rPr lang="pt-BR" sz="2800" b="1" dirty="0" smtClean="0"/>
              <a:t>Porto e </a:t>
            </a:r>
          </a:p>
          <a:p>
            <a:pPr algn="ctr"/>
            <a:r>
              <a:rPr lang="pt-BR" sz="2800" b="1" dirty="0" smtClean="0"/>
              <a:t>Centro Histórico</a:t>
            </a:r>
            <a:endParaRPr lang="pt-B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3068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EQUIPE RESPONSÁVEL</a:t>
            </a:r>
            <a:endParaRPr lang="pt-BR" b="1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3200" dirty="0" smtClean="0"/>
              <a:t>Professoras</a:t>
            </a:r>
            <a:endParaRPr lang="pt-BR" sz="3200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sz="2800" b="1" dirty="0" smtClean="0"/>
              <a:t>Martha </a:t>
            </a:r>
            <a:r>
              <a:rPr lang="pt-BR" sz="2800" b="1" dirty="0" err="1" smtClean="0"/>
              <a:t>Marandino</a:t>
            </a:r>
            <a:endParaRPr lang="pt-BR" sz="2800" b="1" dirty="0" smtClean="0"/>
          </a:p>
          <a:p>
            <a:r>
              <a:rPr lang="pt-BR" sz="2800" b="1" dirty="0" smtClean="0"/>
              <a:t>Sílvia </a:t>
            </a:r>
            <a:r>
              <a:rPr lang="pt-BR" sz="2800" b="1" dirty="0" err="1" smtClean="0"/>
              <a:t>Trivelato</a:t>
            </a:r>
            <a:endParaRPr lang="pt-BR" sz="2800" b="1" dirty="0" smtClean="0"/>
          </a:p>
          <a:p>
            <a:r>
              <a:rPr lang="pt-BR" sz="2800" b="1" dirty="0" smtClean="0"/>
              <a:t>Sonia </a:t>
            </a:r>
            <a:r>
              <a:rPr lang="pt-BR" sz="2800" b="1" dirty="0" err="1" smtClean="0"/>
              <a:t>Castellar</a:t>
            </a:r>
            <a:endParaRPr lang="pt-BR" sz="2800" b="1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sz="3200" dirty="0" smtClean="0"/>
              <a:t>Monitores</a:t>
            </a:r>
            <a:endParaRPr lang="pt-BR" sz="3200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sz="2800" b="1" dirty="0" smtClean="0"/>
              <a:t>Adriano Oliveira</a:t>
            </a:r>
          </a:p>
          <a:p>
            <a:r>
              <a:rPr lang="pt-BR" sz="2800" b="1" dirty="0" err="1" smtClean="0"/>
              <a:t>Cynthia</a:t>
            </a:r>
            <a:r>
              <a:rPr lang="pt-BR" sz="2800" b="1" dirty="0" smtClean="0"/>
              <a:t> </a:t>
            </a:r>
            <a:r>
              <a:rPr lang="pt-BR" sz="2800" b="1" dirty="0" err="1" smtClean="0"/>
              <a:t>Iszlaji</a:t>
            </a:r>
            <a:endParaRPr lang="pt-BR" sz="2800" b="1" dirty="0" smtClean="0"/>
          </a:p>
          <a:p>
            <a:r>
              <a:rPr lang="pt-BR" sz="2800" b="1" dirty="0" smtClean="0"/>
              <a:t>Márcia </a:t>
            </a:r>
            <a:r>
              <a:rPr lang="pt-BR" sz="2800" b="1" dirty="0" err="1" smtClean="0"/>
              <a:t>Risette</a:t>
            </a:r>
            <a:endParaRPr lang="pt-BR" sz="2800" b="1" dirty="0" smtClean="0"/>
          </a:p>
          <a:p>
            <a:r>
              <a:rPr lang="pt-BR" sz="2800" b="1" dirty="0" smtClean="0"/>
              <a:t>Maurício Salgado</a:t>
            </a:r>
          </a:p>
          <a:p>
            <a:r>
              <a:rPr lang="pt-BR" sz="2800" b="1" dirty="0" smtClean="0"/>
              <a:t>Natália Campos</a:t>
            </a:r>
          </a:p>
          <a:p>
            <a:r>
              <a:rPr lang="pt-BR" sz="2800" b="1" dirty="0" smtClean="0"/>
              <a:t>Sarah </a:t>
            </a:r>
            <a:r>
              <a:rPr lang="pt-BR" sz="2800" b="1" dirty="0" err="1" smtClean="0"/>
              <a:t>Leandrini</a:t>
            </a:r>
            <a:endParaRPr lang="pt-BR" sz="2800" b="1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allAtOnce"/>
      <p:bldP spid="8" grpId="0" build="allAtOnce"/>
      <p:bldP spid="9" grpId="0" build="allAtOnce"/>
      <p:bldP spid="10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3068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785950"/>
          </a:xfrm>
        </p:spPr>
        <p:txBody>
          <a:bodyPr/>
          <a:lstStyle/>
          <a:p>
            <a:r>
              <a:rPr lang="pt-BR" dirty="0" smtClean="0"/>
              <a:t>A OCUPAÇÃO E A HISTÓRIA DE SÃO SEBASTIÃO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/>
          <a:lstStyle/>
          <a:p>
            <a:r>
              <a:rPr lang="pt-BR" b="1" dirty="0" smtClean="0"/>
              <a:t>Observar a circulação das pessoas</a:t>
            </a:r>
          </a:p>
          <a:p>
            <a:r>
              <a:rPr lang="pt-BR" b="1" dirty="0" smtClean="0"/>
              <a:t>A relação das pessoas com o lugar</a:t>
            </a:r>
          </a:p>
          <a:p>
            <a:r>
              <a:rPr lang="pt-BR" b="1" dirty="0" smtClean="0"/>
              <a:t>Os tipos de estabelecimentos</a:t>
            </a:r>
          </a:p>
          <a:p>
            <a:r>
              <a:rPr lang="pt-BR" b="1" dirty="0" smtClean="0"/>
              <a:t>A arquitetura da edificações</a:t>
            </a:r>
          </a:p>
          <a:p>
            <a:r>
              <a:rPr lang="pt-BR" b="1" dirty="0" smtClean="0"/>
              <a:t>A infra-estrutura da cidade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33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1"/>
            <a:ext cx="3286116" cy="18312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3200" b="1" dirty="0" smtClean="0"/>
              <a:t>ILHA ANCHIETA</a:t>
            </a:r>
          </a:p>
          <a:p>
            <a:pPr algn="ctr"/>
            <a:r>
              <a:rPr lang="pt-BR" sz="1400" dirty="0" smtClean="0"/>
              <a:t>TERÇA-FEIRA</a:t>
            </a:r>
          </a:p>
          <a:p>
            <a:pPr algn="ctr"/>
            <a:r>
              <a:rPr lang="pt-BR" sz="1400" dirty="0" smtClean="0"/>
              <a:t>06/JULHO (G2)</a:t>
            </a:r>
          </a:p>
          <a:p>
            <a:pPr algn="ctr"/>
            <a:endParaRPr lang="pt-BR" sz="1400" dirty="0" smtClean="0"/>
          </a:p>
          <a:p>
            <a:pPr algn="ctr"/>
            <a:r>
              <a:rPr lang="pt-BR" sz="1400" dirty="0" smtClean="0"/>
              <a:t>QUINTA-FEIRA</a:t>
            </a:r>
          </a:p>
          <a:p>
            <a:pPr algn="ctr"/>
            <a:r>
              <a:rPr lang="pt-BR" sz="1400" dirty="0" smtClean="0"/>
              <a:t>08/JULHO (G1)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pt-BR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SC013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72066" cy="3804050"/>
          </a:xfrm>
          <a:prstGeom prst="rect">
            <a:avLst/>
          </a:prstGeom>
        </p:spPr>
      </p:pic>
      <p:pic>
        <p:nvPicPr>
          <p:cNvPr id="3" name="Imagem 2" descr="DSC005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3214686"/>
            <a:ext cx="4857752" cy="364331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214942" y="357166"/>
            <a:ext cx="39290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/>
              <a:t>Como se conhece a diversidade biológica de uma Ilha? </a:t>
            </a:r>
          </a:p>
          <a:p>
            <a:endParaRPr lang="pt-BR" i="1" dirty="0" smtClean="0"/>
          </a:p>
          <a:p>
            <a:r>
              <a:rPr lang="pt-BR" i="1" dirty="0" smtClean="0"/>
              <a:t>Como se avalia o impacto de uma atividade humana sobre a diversidade biológica de um local?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4000504"/>
            <a:ext cx="428624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/>
              <a:t>Ensaio de atividade de investigação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/>
              <a:t>Definir um recorte (vegetais)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/>
              <a:t>Definir uma metodologia (parcelas)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/>
              <a:t>Realizar a tomada de dados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/>
              <a:t>Registrar os dados coletados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3068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REPORTAGEM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Atividade de sistematização e avaliação</a:t>
            </a:r>
          </a:p>
          <a:p>
            <a:r>
              <a:rPr lang="pt-BR" b="1" dirty="0" smtClean="0"/>
              <a:t>Realizada em grupos, ao longo de todo período da disciplina</a:t>
            </a:r>
          </a:p>
          <a:p>
            <a:r>
              <a:rPr lang="pt-BR" b="1" dirty="0" smtClean="0"/>
              <a:t>Expectativa: indicativos de aproveitamento e de apreciação crítica</a:t>
            </a:r>
          </a:p>
          <a:p>
            <a:r>
              <a:rPr lang="pt-BR" b="1" dirty="0" smtClean="0"/>
              <a:t>Baseada numa SIMULAÇÃO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pt-BR" dirty="0" smtClean="0"/>
              <a:t>A Simulação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000108"/>
            <a:ext cx="4757742" cy="5500726"/>
          </a:xfrm>
        </p:spPr>
        <p:txBody>
          <a:bodyPr/>
          <a:lstStyle/>
          <a:p>
            <a:pPr algn="just"/>
            <a:r>
              <a:rPr lang="pt-BR" sz="2200" dirty="0" smtClean="0"/>
              <a:t>ANPED - Associação Nacional de Pós-Graduação e Pesquisa em Educação –projeto  para identificar  a visão que estudantes  de Pedagogia têm das atividades do curso de formação inicial. Buscam  relações entre atividades curriculares e sua eventual contribuição para o exercício profissional.</a:t>
            </a:r>
          </a:p>
          <a:p>
            <a:pPr algn="just">
              <a:spcBef>
                <a:spcPts val="2400"/>
              </a:spcBef>
            </a:pPr>
            <a:r>
              <a:rPr lang="pt-BR" sz="2200" dirty="0" smtClean="0"/>
              <a:t>No estado de São Paulo, pesquisadores têm financiamento  FAPESP  e  vincularam um de seus instrumentos de tomada de dados a um concurso promovido pela Editoria da Revista Pesquisa FAPESP. </a:t>
            </a:r>
          </a:p>
          <a:p>
            <a:endParaRPr lang="pt-BR" dirty="0"/>
          </a:p>
        </p:txBody>
      </p:sp>
      <p:pic>
        <p:nvPicPr>
          <p:cNvPr id="7" name="Picture 5" descr="capa da ediçã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0681" y="1357298"/>
            <a:ext cx="3529037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3068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 algn="just"/>
            <a:r>
              <a:rPr lang="pt-BR" sz="2800" b="1" dirty="0" smtClean="0"/>
              <a:t>A Revista está promovendo um concurso de reportagens; as melhores serão publicadas nesse periódico mensal, e o conjunto de todas as reportagens inscritas no concurso constituirá parte do material que será analisado pelos pesquisadores.</a:t>
            </a:r>
          </a:p>
          <a:p>
            <a:pPr algn="just"/>
            <a:endParaRPr lang="pt-BR" sz="2800" b="1" dirty="0" smtClean="0"/>
          </a:p>
          <a:p>
            <a:pPr algn="just"/>
            <a:r>
              <a:rPr lang="pt-BR" sz="2800" b="1" dirty="0" smtClean="0"/>
              <a:t>Seu grupo resolveu inscrever uma reportagem nesse concurso e, assim, contribuir com a pesquisa que está sendo realizada no estado de São Paulo. O objeto da reportagem será a disciplina EDM0678 – Natureza, Cultura Científica e Educação. 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3068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Normas do concurso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43536"/>
          </a:xfrm>
        </p:spPr>
        <p:txBody>
          <a:bodyPr/>
          <a:lstStyle/>
          <a:p>
            <a:pPr marL="457200" indent="-457200" algn="just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400" b="1" dirty="0" smtClean="0"/>
              <a:t> A reportagem deve, obrigatoriamente, ocupar uma página da revista, cuja mancha corresponde a uma página tamanho A4, com margens laterais de 1,5cm, margem superior de 1,8cm e inferior de 2,0cm.</a:t>
            </a:r>
          </a:p>
          <a:p>
            <a:pPr marL="457200" indent="-457200" algn="just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400" b="1" dirty="0" smtClean="0"/>
              <a:t>O texto escrito não deve exceder aos limites da mancha, mas ilustrações (fotos, esquemas, tabelas, gráficos, desenhos, etc.) podem ultrapassar essas margens, até o limite da folha. </a:t>
            </a:r>
          </a:p>
          <a:p>
            <a:pPr marL="457200" indent="-457200" algn="just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400" b="1" dirty="0" smtClean="0"/>
              <a:t>O texto escrito deve ter, no máximo, 5000 (cinco mil) caracteres, incluindo espaços, e ser escrito com fonte Times </a:t>
            </a:r>
            <a:r>
              <a:rPr lang="pt-BR" sz="2400" b="1" dirty="0" err="1" smtClean="0"/>
              <a:t>News</a:t>
            </a:r>
            <a:r>
              <a:rPr lang="pt-BR" sz="2400" b="1" dirty="0" smtClean="0"/>
              <a:t> Roman, tamanho 8, ou maior. Manchetes e subtítulos podem usar outras fontes e tamanhos</a:t>
            </a:r>
            <a:r>
              <a:rPr lang="pt-BR" b="1" dirty="0" smtClean="0"/>
              <a:t>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3068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 marL="514350" indent="-514350" algn="just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800" b="1" dirty="0" smtClean="0"/>
              <a:t>O texto pode ser formatado em uma ou mais colunas.</a:t>
            </a:r>
          </a:p>
          <a:p>
            <a:pPr marL="514350" indent="-514350" algn="just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800" b="1" dirty="0" smtClean="0"/>
              <a:t>Quanto ao conteúdo da matéria, espera-se que os autores façam uma descrição de um dos aspectos da atividade escolhida e comentem criticamente esse aspecto ou característica, tendo sempre presente o propósito da pesquisa e o tema do concurso, tentando responder a pergunta: “Que contribuições as atividades curriculares do curso de Pedagogia podem oferecer à formação profissional?”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3068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 marL="514350" indent="-514350" algn="just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800" b="1" dirty="0" smtClean="0"/>
              <a:t>As inscrições devem ser feitas com a remessa de um arquivo </a:t>
            </a:r>
            <a:r>
              <a:rPr lang="pt-BR" sz="2800" b="1" dirty="0" err="1" smtClean="0"/>
              <a:t>doc</a:t>
            </a:r>
            <a:r>
              <a:rPr lang="pt-BR" sz="2800" b="1" dirty="0" smtClean="0"/>
              <a:t>, </a:t>
            </a:r>
            <a:r>
              <a:rPr lang="pt-BR" sz="2800" b="1" dirty="0" err="1" smtClean="0"/>
              <a:t>docx</a:t>
            </a:r>
            <a:r>
              <a:rPr lang="pt-BR" sz="2800" b="1" dirty="0" smtClean="0"/>
              <a:t> ou </a:t>
            </a:r>
            <a:r>
              <a:rPr lang="pt-BR" sz="2800" b="1" dirty="0" err="1" smtClean="0"/>
              <a:t>pdf</a:t>
            </a:r>
            <a:r>
              <a:rPr lang="pt-BR" sz="2800" b="1" dirty="0" smtClean="0"/>
              <a:t> contendo a matéria e nomeado com a identificação dos autores.</a:t>
            </a:r>
          </a:p>
          <a:p>
            <a:pPr marL="514350" indent="-514350" algn="just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800" b="1" dirty="0" smtClean="0"/>
              <a:t>A avaliação do concurso levará em conta a linguagem utilizada na reportagem, considerando que ela será veiculada em uma revista de divulgação científica e que o público-alvo são estudantes de graduação, pós-graduação, pesquisadores, entre outros.</a:t>
            </a:r>
          </a:p>
          <a:p>
            <a:pPr marL="514350" indent="-514350" algn="just">
              <a:spcAft>
                <a:spcPts val="1200"/>
              </a:spcAft>
              <a:buNone/>
            </a:pPr>
            <a:endParaRPr lang="pt-BR" sz="2800" b="1" dirty="0" smtClean="0"/>
          </a:p>
          <a:p>
            <a:pPr>
              <a:buFont typeface="Wingdings" pitchFamily="2" charset="2"/>
              <a:buChar char="v"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3068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457200" y="274638"/>
            <a:ext cx="8229600" cy="939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Conteúdos  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1285875"/>
            <a:ext cx="8229600" cy="48402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Aspectos e dimensões da alfabetização científica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Cultura científica e apreciação da natureza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Natureza e ambiente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Planejamento de atividades de campo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Atividades de campo: possibilidades e limites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Especificidades educacionais dos diferentes espaços de cultura científica.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3068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642910" y="1214420"/>
          <a:ext cx="7715305" cy="4726992"/>
        </p:xfrm>
        <a:graphic>
          <a:graphicData uri="http://schemas.openxmlformats.org/drawingml/2006/table">
            <a:tbl>
              <a:tblPr/>
              <a:tblGrid>
                <a:gridCol w="1101421"/>
                <a:gridCol w="1102314"/>
                <a:gridCol w="1102314"/>
                <a:gridCol w="1102314"/>
                <a:gridCol w="1102314"/>
                <a:gridCol w="1102314"/>
                <a:gridCol w="1102314"/>
              </a:tblGrid>
              <a:tr h="3346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latin typeface="Calibri"/>
                          <a:ea typeface="Times New Roman"/>
                          <a:cs typeface="Times New Roman"/>
                        </a:rPr>
                        <a:t>01/julho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latin typeface="Calibri"/>
                          <a:ea typeface="Times New Roman"/>
                          <a:cs typeface="Times New Roman"/>
                        </a:rPr>
                        <a:t>02/julho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latin typeface="Calibri"/>
                          <a:ea typeface="Times New Roman"/>
                          <a:cs typeface="Times New Roman"/>
                        </a:rPr>
                        <a:t>05/julho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latin typeface="Calibri"/>
                          <a:ea typeface="Times New Roman"/>
                          <a:cs typeface="Times New Roman"/>
                        </a:rPr>
                        <a:t>06/julho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latin typeface="Calibri"/>
                          <a:ea typeface="Times New Roman"/>
                          <a:cs typeface="Times New Roman"/>
                        </a:rPr>
                        <a:t>07/julho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latin typeface="Calibri"/>
                          <a:ea typeface="Times New Roman"/>
                          <a:cs typeface="Times New Roman"/>
                        </a:rPr>
                        <a:t>08/julho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latin typeface="Calibri"/>
                          <a:ea typeface="Times New Roman"/>
                          <a:cs typeface="Times New Roman"/>
                        </a:rPr>
                        <a:t>09/julho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1703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Calibri"/>
                          <a:ea typeface="Times New Roman"/>
                          <a:cs typeface="Times New Roman"/>
                        </a:rPr>
                        <a:t>Apresentação da </a:t>
                      </a:r>
                      <a:r>
                        <a:rPr lang="pt-BR" sz="1200" dirty="0" smtClean="0">
                          <a:latin typeface="Calibri"/>
                          <a:ea typeface="Times New Roman"/>
                          <a:cs typeface="Times New Roman"/>
                        </a:rPr>
                        <a:t>programação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Calibri"/>
                          <a:ea typeface="Times New Roman"/>
                          <a:cs typeface="Times New Roman"/>
                        </a:rPr>
                        <a:t>Interpretação e representação cartográfica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  <a:cs typeface="Times New Roman"/>
                        </a:rPr>
                        <a:t>Mediação nas atividades de campo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Calibri"/>
                          <a:ea typeface="Times New Roman"/>
                          <a:cs typeface="Times New Roman"/>
                        </a:rPr>
                        <a:t>6:30</a:t>
                      </a:r>
                      <a:endParaRPr lang="pt-BR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Calibri"/>
                          <a:ea typeface="Times New Roman"/>
                          <a:cs typeface="Times New Roman"/>
                        </a:rPr>
                        <a:t>Encontro e saída do ônibus para Ubatuba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Calibri"/>
                          <a:ea typeface="Times New Roman"/>
                          <a:cs typeface="Times New Roman"/>
                        </a:rPr>
                        <a:t>Grupo 1:Núcleo </a:t>
                      </a:r>
                      <a:r>
                        <a:rPr lang="pt-BR" sz="1200" dirty="0" err="1">
                          <a:latin typeface="Calibri"/>
                          <a:ea typeface="Times New Roman"/>
                          <a:cs typeface="Times New Roman"/>
                        </a:rPr>
                        <a:t>Picinguaba</a:t>
                      </a:r>
                      <a:endParaRPr lang="pt-BR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Calibri"/>
                          <a:ea typeface="Times New Roman"/>
                          <a:cs typeface="Times New Roman"/>
                        </a:rPr>
                        <a:t>Grupo 2:lha </a:t>
                      </a:r>
                      <a:r>
                        <a:rPr lang="pt-BR" sz="1200" dirty="0" smtClean="0">
                          <a:latin typeface="Calibri"/>
                          <a:ea typeface="Times New Roman"/>
                          <a:cs typeface="Times New Roman"/>
                        </a:rPr>
                        <a:t>Anchieta </a:t>
                      </a:r>
                      <a:endParaRPr lang="pt-BR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Calibri"/>
                          <a:ea typeface="Times New Roman"/>
                          <a:cs typeface="Times New Roman"/>
                        </a:rPr>
                        <a:t>Grupo 1: </a:t>
                      </a:r>
                      <a:r>
                        <a:rPr lang="pt-BR" sz="1200" dirty="0" smtClean="0">
                          <a:latin typeface="Calibri"/>
                          <a:ea typeface="Times New Roman"/>
                          <a:cs typeface="Times New Roman"/>
                        </a:rPr>
                        <a:t>CEBIMAR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Calibri"/>
                          <a:ea typeface="Times New Roman"/>
                          <a:cs typeface="Times New Roman"/>
                        </a:rPr>
                        <a:t>Grupo 2: Cidade e Porto de São Sebastião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Calibri"/>
                          <a:ea typeface="Times New Roman"/>
                          <a:cs typeface="Times New Roman"/>
                        </a:rPr>
                        <a:t>São Sebastião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  <a:cs typeface="Times New Roman"/>
                        </a:rPr>
                        <a:t>Grupo 1: Ilha Anchieta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  <a:cs typeface="Times New Roman"/>
                        </a:rPr>
                        <a:t>Grupo 2: Núcleo Picinguaba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Times New Roman"/>
                          <a:cs typeface="Times New Roman"/>
                        </a:rPr>
                        <a:t>Finalização das atividades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0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  <a:cs typeface="Times New Roman"/>
                        </a:rPr>
                        <a:t>Interpretação e representação cartográfica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  <a:cs typeface="Times New Roman"/>
                        </a:rPr>
                        <a:t>Diferentes textos e linguagens na divulgação e educação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  <a:cs typeface="Times New Roman"/>
                        </a:rPr>
                        <a:t>científica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  <a:cs typeface="Times New Roman"/>
                        </a:rPr>
                        <a:t>Visita ao Projeto Tamar e ao Aquário de Ubatuba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Calibri"/>
                          <a:ea typeface="Times New Roman"/>
                          <a:cs typeface="Times New Roman"/>
                        </a:rPr>
                        <a:t>Grupo 1: Cidade e Porto de São </a:t>
                      </a:r>
                      <a:r>
                        <a:rPr lang="pt-BR" sz="1200" dirty="0" smtClean="0">
                          <a:latin typeface="Calibri"/>
                          <a:ea typeface="Times New Roman"/>
                          <a:cs typeface="Times New Roman"/>
                        </a:rPr>
                        <a:t>Sebastião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Times New Roman"/>
                          <a:cs typeface="Times New Roman"/>
                        </a:rPr>
                        <a:t>Grupo 2: CEBIMAR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Times New Roman"/>
                          <a:cs typeface="Times New Roman"/>
                        </a:rPr>
                        <a:t>Retorno para São Paulo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6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  <a:cs typeface="Times New Roman"/>
                        </a:rPr>
                        <a:t>Sem atividade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  <a:cs typeface="Times New Roman"/>
                        </a:rPr>
                        <a:t>Sem atividade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  <a:cs typeface="Times New Roman"/>
                        </a:rPr>
                        <a:t>Sistematização  das atividades do dia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Calibri"/>
                          <a:ea typeface="Times New Roman"/>
                          <a:cs typeface="Times New Roman"/>
                        </a:rPr>
                        <a:t>Noite livre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Calibri"/>
                          <a:ea typeface="Times New Roman"/>
                          <a:cs typeface="Times New Roman"/>
                        </a:rPr>
                        <a:t>Sistematização das atividades do </a:t>
                      </a:r>
                      <a:r>
                        <a:rPr lang="pt-BR" sz="1200" dirty="0" smtClean="0">
                          <a:latin typeface="Calibri"/>
                          <a:ea typeface="Times New Roman"/>
                          <a:cs typeface="Times New Roman"/>
                        </a:rPr>
                        <a:t>dia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Times New Roman"/>
                          <a:cs typeface="Times New Roman"/>
                        </a:rPr>
                        <a:t>Atividade de cartografia</a:t>
                      </a:r>
                      <a:endParaRPr lang="pt-BR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  <a:cs typeface="Times New Roman"/>
                        </a:rPr>
                        <a:t>Sistematização da Ilha Anchieta e do Núcleo Pinciguaba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PROGRAMAÇÃO GERAL</a:t>
            </a: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3068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Avaliação e </a:t>
            </a:r>
            <a:r>
              <a:rPr lang="pt-BR" dirty="0" err="1" smtClean="0"/>
              <a:t>Frequência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Freqüência: registro em todos os períodos/atividades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A avaliação: </a:t>
            </a:r>
          </a:p>
          <a:p>
            <a:pPr lvl="1"/>
            <a:r>
              <a:rPr lang="pt-BR" dirty="0" smtClean="0"/>
              <a:t>Exercícios realizados em grupo </a:t>
            </a:r>
          </a:p>
          <a:p>
            <a:pPr lvl="1"/>
            <a:r>
              <a:rPr lang="pt-BR" dirty="0" smtClean="0"/>
              <a:t>Produções individuais</a:t>
            </a:r>
          </a:p>
          <a:p>
            <a:pPr lvl="1"/>
            <a:r>
              <a:rPr lang="pt-BR" dirty="0" smtClean="0"/>
              <a:t>Trabalho final (reportagem)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3068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b="1" dirty="0" smtClean="0"/>
              <a:t>PROCEDIMENTOS E ATITUDES</a:t>
            </a: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just"/>
            <a:r>
              <a:rPr lang="pt-BR" b="1" dirty="0" smtClean="0"/>
              <a:t>HORÁRIOS  - </a:t>
            </a:r>
            <a:r>
              <a:rPr lang="pt-BR" sz="2800" b="1" dirty="0" smtClean="0"/>
              <a:t>valorizar presença e pontualidade</a:t>
            </a:r>
          </a:p>
          <a:p>
            <a:pPr algn="just"/>
            <a:r>
              <a:rPr lang="pt-BR" b="1" dirty="0" smtClean="0"/>
              <a:t>POSTURA DURANTE VISITAS – </a:t>
            </a:r>
            <a:r>
              <a:rPr lang="pt-BR" sz="2800" b="1" dirty="0" smtClean="0"/>
              <a:t>respeito e mínimo impacto</a:t>
            </a:r>
          </a:p>
          <a:p>
            <a:pPr algn="just"/>
            <a:r>
              <a:rPr lang="pt-BR" b="1" dirty="0" smtClean="0"/>
              <a:t>CUIDADO COM O LIXO PRODUZIDO – </a:t>
            </a:r>
            <a:r>
              <a:rPr lang="pt-BR" sz="2800" b="1" dirty="0" smtClean="0"/>
              <a:t>recolher para descartar em local apropriado; minimizar uso de descartáveis</a:t>
            </a:r>
            <a:endParaRPr lang="pt-BR" b="1" dirty="0" smtClean="0"/>
          </a:p>
          <a:p>
            <a:pPr algn="just"/>
            <a:r>
              <a:rPr lang="pt-BR" b="1" dirty="0" smtClean="0"/>
              <a:t>CUIDADO COM O USO DE BENS COMUNS – </a:t>
            </a:r>
            <a:r>
              <a:rPr lang="pt-BR" sz="2800" b="1" dirty="0" smtClean="0"/>
              <a:t>ônibus, hotel, equipamentos, instalações, instituições, ambientes etc.</a:t>
            </a:r>
            <a:endParaRPr lang="pt-BR" b="1" dirty="0" smtClean="0"/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3068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 QUE LEVAR?</a:t>
            </a: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214974"/>
          </a:xfrm>
        </p:spPr>
        <p:txBody>
          <a:bodyPr/>
          <a:lstStyle/>
          <a:p>
            <a:pPr algn="just"/>
            <a:r>
              <a:rPr lang="pt-BR" b="1" dirty="0" smtClean="0"/>
              <a:t>ROUPAS SIMPLES (</a:t>
            </a:r>
            <a:r>
              <a:rPr lang="pt-BR" sz="2800" b="1" dirty="0" smtClean="0"/>
              <a:t>calças, bermudas, camisetas, meias, agasalho, maiô/</a:t>
            </a:r>
            <a:r>
              <a:rPr lang="pt-BR" sz="2800" b="1" dirty="0" err="1" smtClean="0"/>
              <a:t>biquini</a:t>
            </a:r>
            <a:r>
              <a:rPr lang="pt-BR" sz="2800" b="1" dirty="0" smtClean="0"/>
              <a:t>/sunga, capa de chuva)</a:t>
            </a:r>
          </a:p>
          <a:p>
            <a:pPr algn="just"/>
            <a:r>
              <a:rPr lang="pt-BR" sz="2800" b="1" dirty="0" smtClean="0"/>
              <a:t>TOALHA, TENIS , CHINELO, BONÉ, SACOS PLÁSTICOS</a:t>
            </a:r>
          </a:p>
          <a:p>
            <a:pPr algn="just"/>
            <a:r>
              <a:rPr lang="pt-BR" sz="2800" b="1" dirty="0" smtClean="0"/>
              <a:t>PROTETOR SOLAR, REPELENTE DE INSETO</a:t>
            </a:r>
          </a:p>
          <a:p>
            <a:pPr algn="just"/>
            <a:r>
              <a:rPr lang="pt-BR" sz="2800" b="1" dirty="0" smtClean="0"/>
              <a:t>GARRAFA D’ÁGUA, LANCHE</a:t>
            </a:r>
          </a:p>
          <a:p>
            <a:pPr algn="just"/>
            <a:r>
              <a:rPr lang="pt-BR" sz="2800" b="1" dirty="0" smtClean="0"/>
              <a:t>REMÉDIOS DE USO HABITUAL</a:t>
            </a:r>
          </a:p>
          <a:p>
            <a:pPr algn="just"/>
            <a:r>
              <a:rPr lang="pt-BR" sz="2800" b="1" dirty="0" smtClean="0"/>
              <a:t>MÁQUINA FOTOGRÁFICA, CÂMERA, NOTEBOOK, BINÓCULO</a:t>
            </a:r>
          </a:p>
          <a:p>
            <a:pPr algn="just"/>
            <a:r>
              <a:rPr lang="pt-BR" sz="2800" b="1" dirty="0" smtClean="0"/>
              <a:t>DOCUMENTO DE IDENTIDADE E CARTÃO USP</a:t>
            </a:r>
          </a:p>
          <a:p>
            <a:endParaRPr lang="pt-BR" sz="2800" dirty="0" smtClean="0"/>
          </a:p>
          <a:p>
            <a:endParaRPr lang="pt-BR" sz="2800" dirty="0" smtClean="0"/>
          </a:p>
          <a:p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3068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$$$</a:t>
            </a:r>
            <a:endParaRPr lang="pt-BR" dirty="0"/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1200"/>
              </a:spcAft>
            </a:pPr>
            <a:r>
              <a:rPr lang="pt-BR" b="1" dirty="0" smtClean="0"/>
              <a:t>FEUSP FINANCIA ÔNIBUS, HOTEL, INGRESSOS, TRAVESSIA DE BARCO, MONITORES LOCAIS, MAIORIA DAS REFEIÇÕES</a:t>
            </a:r>
          </a:p>
          <a:p>
            <a:pPr algn="just">
              <a:spcAft>
                <a:spcPts val="1200"/>
              </a:spcAft>
            </a:pPr>
            <a:r>
              <a:rPr lang="pt-BR" b="1" dirty="0" smtClean="0"/>
              <a:t>LEVAR $$ PARA UM ALMOÇO, </a:t>
            </a:r>
            <a:r>
              <a:rPr lang="pt-BR" sz="2200" b="1" dirty="0" smtClean="0"/>
              <a:t>LANCHE NA PARADA DO ÔNIBUS, DESPESAS EXTRAS NO HOTEL, DESPESAS EXTRAS AO LONGO DAS VISITAS</a:t>
            </a:r>
          </a:p>
          <a:p>
            <a:pPr algn="just">
              <a:spcAft>
                <a:spcPts val="1200"/>
              </a:spcAft>
            </a:pPr>
            <a:r>
              <a:rPr lang="pt-BR" b="1" dirty="0" smtClean="0"/>
              <a:t>SISTEMA DE REEMBOLSO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3068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Pagamentos serão centralizados</a:t>
            </a:r>
          </a:p>
          <a:p>
            <a:r>
              <a:rPr lang="pt-BR" b="1" dirty="0" smtClean="0"/>
              <a:t>Documentos fiscais serão recolhidos previamente</a:t>
            </a:r>
          </a:p>
          <a:p>
            <a:r>
              <a:rPr lang="pt-BR" b="1" dirty="0" smtClean="0"/>
              <a:t>Prestação de contas será centralizada</a:t>
            </a:r>
          </a:p>
          <a:p>
            <a:r>
              <a:rPr lang="pt-BR" b="1" dirty="0" smtClean="0"/>
              <a:t>Recibos serão preparados conforme instruções e assinados antes do término da viagem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SISTEMA DE REEMBOLSO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1130</Words>
  <Application>Microsoft Office PowerPoint</Application>
  <PresentationFormat>Apresentação na tela (4:3)</PresentationFormat>
  <Paragraphs>174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Tema do Office</vt:lpstr>
      <vt:lpstr>Slide 1</vt:lpstr>
      <vt:lpstr>EQUIPE RESPONSÁVEL</vt:lpstr>
      <vt:lpstr>Slide 3</vt:lpstr>
      <vt:lpstr>Slide 4</vt:lpstr>
      <vt:lpstr>Avaliação e Frequência</vt:lpstr>
      <vt:lpstr>PROCEDIMENTOS E ATITUDES</vt:lpstr>
      <vt:lpstr>O QUE LEVAR?</vt:lpstr>
      <vt:lpstr>$$$</vt:lpstr>
      <vt:lpstr>SISTEMA DE REEMBOLSO</vt:lpstr>
      <vt:lpstr>ATIVIDADES DE CAMPO</vt:lpstr>
      <vt:lpstr>Slide 11</vt:lpstr>
      <vt:lpstr>Slide 12</vt:lpstr>
      <vt:lpstr>Visita ao Projeto Tamar e ao Aquário de Ubatuba</vt:lpstr>
      <vt:lpstr>Slide 14</vt:lpstr>
      <vt:lpstr>Slide 15</vt:lpstr>
      <vt:lpstr>Núcleo Picinguaba</vt:lpstr>
      <vt:lpstr>Slide 17</vt:lpstr>
      <vt:lpstr>CEBIMAR</vt:lpstr>
      <vt:lpstr>Slide 19</vt:lpstr>
      <vt:lpstr>A OCUPAÇÃO E A HISTÓRIA DE SÃO SEBASTIÃO</vt:lpstr>
      <vt:lpstr>Slide 21</vt:lpstr>
      <vt:lpstr>Slide 22</vt:lpstr>
      <vt:lpstr>REPORTAGEM</vt:lpstr>
      <vt:lpstr>A Simulação</vt:lpstr>
      <vt:lpstr>Slide 25</vt:lpstr>
      <vt:lpstr>As Normas do concurso</vt:lpstr>
      <vt:lpstr>Slide 27</vt:lpstr>
      <vt:lpstr>Slide 28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Natureza, Cultura Científica e Educação</dc:title>
  <dc:creator>Silvia - Fafe</dc:creator>
  <cp:lastModifiedBy>silvia</cp:lastModifiedBy>
  <cp:revision>101</cp:revision>
  <dcterms:created xsi:type="dcterms:W3CDTF">2009-06-27T16:11:23Z</dcterms:created>
  <dcterms:modified xsi:type="dcterms:W3CDTF">2010-07-01T11:41:30Z</dcterms:modified>
</cp:coreProperties>
</file>