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93" r:id="rId2"/>
    <p:sldId id="266" r:id="rId3"/>
    <p:sldId id="298" r:id="rId4"/>
    <p:sldId id="259" r:id="rId5"/>
    <p:sldId id="294" r:id="rId6"/>
    <p:sldId id="296" r:id="rId7"/>
    <p:sldId id="295" r:id="rId8"/>
    <p:sldId id="320" r:id="rId9"/>
    <p:sldId id="321" r:id="rId10"/>
    <p:sldId id="310" r:id="rId11"/>
    <p:sldId id="323" r:id="rId12"/>
    <p:sldId id="324" r:id="rId13"/>
    <p:sldId id="325" r:id="rId14"/>
    <p:sldId id="318" r:id="rId15"/>
    <p:sldId id="330" r:id="rId16"/>
    <p:sldId id="332" r:id="rId17"/>
    <p:sldId id="326" r:id="rId18"/>
    <p:sldId id="327" r:id="rId19"/>
    <p:sldId id="328" r:id="rId20"/>
    <p:sldId id="313" r:id="rId21"/>
    <p:sldId id="297" r:id="rId22"/>
    <p:sldId id="299" r:id="rId23"/>
    <p:sldId id="301" r:id="rId24"/>
    <p:sldId id="300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31" r:id="rId3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A50021"/>
    <a:srgbClr val="FFCC99"/>
    <a:srgbClr val="FDE683"/>
    <a:srgbClr val="FFFF99"/>
    <a:srgbClr val="000099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9831" autoAdjust="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6B742F-FDEE-4820-8787-9A44AD6F6AB5}" type="datetimeFigureOut">
              <a:rPr lang="pt-BR"/>
              <a:pPr>
                <a:defRPr/>
              </a:pPr>
              <a:t>01/03/2010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F00F4E-EB41-46C6-9A76-EF8A565368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a.org.br/conhecimentos/conhecimentos_port/pag_conhec/intcim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uter_Integrated_Manufacturing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.br/books?id=8CsxdbxldWoC&amp;pg=PA1014&amp;lpg=PA1014&amp;dq=iis+cimosa&amp;source=bl&amp;ots=lPqF9Ikvs1&amp;sig=d071OuVbw2Ss1LQaJCGmRX5uTGY&amp;hl=pt-BR&amp;ei=5hCDS8WmI8qQuAft6OGJBw&amp;sa=X&amp;oi=book_result&amp;ct=result&amp;resnum=1&amp;ved=0CAYQ6AEwAA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>
                <a:hlinkClick r:id="rId3"/>
              </a:rPr>
              <a:t>http://www.numa.org.br/conhecimentos/conhecimentos_port/pag_conhec/intcim.html</a:t>
            </a:r>
            <a:endParaRPr 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3BD49B-D3CD-4BBE-8635-7DDE340C2BB9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É </a:t>
            </a:r>
            <a:r>
              <a:rPr lang="en-US" b="0" dirty="0" err="1" smtClean="0"/>
              <a:t>urgente</a:t>
            </a:r>
            <a:r>
              <a:rPr lang="en-US" b="0" dirty="0" smtClean="0"/>
              <a:t> a </a:t>
            </a:r>
            <a:r>
              <a:rPr lang="en-US" b="0" dirty="0" err="1" smtClean="0"/>
              <a:t>criação</a:t>
            </a:r>
            <a:r>
              <a:rPr lang="en-US" b="0" dirty="0" smtClean="0"/>
              <a:t> de um </a:t>
            </a:r>
            <a:r>
              <a:rPr lang="en-US" b="0" dirty="0" err="1" smtClean="0"/>
              <a:t>protocolo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que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suporte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todas</a:t>
            </a:r>
            <a:r>
              <a:rPr lang="en-US" b="0" baseline="0" dirty="0" smtClean="0"/>
              <a:t> as </a:t>
            </a:r>
            <a:r>
              <a:rPr lang="en-US" b="0" baseline="0" dirty="0" err="1" smtClean="0"/>
              <a:t>caracteristicas</a:t>
            </a:r>
            <a:r>
              <a:rPr lang="en-US" b="0" baseline="0" dirty="0" smtClean="0"/>
              <a:t> dos dados do FMS.</a:t>
            </a:r>
            <a:r>
              <a:rPr lang="en-US" b="1" baseline="0" dirty="0" smtClean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O </a:t>
            </a:r>
            <a:r>
              <a:rPr lang="en-US" b="0" baseline="0" dirty="0" err="1" smtClean="0"/>
              <a:t>protocolo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deveria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possibilitar</a:t>
            </a:r>
            <a:r>
              <a:rPr lang="en-US" b="0" baseline="0" dirty="0" smtClean="0"/>
              <a:t>: </a:t>
            </a:r>
            <a:r>
              <a:rPr lang="en-US" b="0" baseline="0" dirty="0" err="1" smtClean="0"/>
              <a:t>transmissão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confiável</a:t>
            </a:r>
            <a:r>
              <a:rPr lang="en-US" b="0" baseline="0" dirty="0" smtClean="0"/>
              <a:t> de dados, tempo de </a:t>
            </a:r>
            <a:r>
              <a:rPr lang="en-US" b="0" baseline="0" dirty="0" err="1" smtClean="0"/>
              <a:t>atraso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definido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por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mensagem</a:t>
            </a:r>
            <a:r>
              <a:rPr lang="en-US" b="0" baseline="0" dirty="0" smtClean="0"/>
              <a:t> e </a:t>
            </a:r>
            <a:r>
              <a:rPr lang="en-US" b="0" baseline="0" dirty="0" err="1" smtClean="0"/>
              <a:t>prioridade</a:t>
            </a:r>
            <a:r>
              <a:rPr lang="en-US" b="0" baseline="0" dirty="0" smtClean="0"/>
              <a:t> no </a:t>
            </a:r>
            <a:r>
              <a:rPr lang="en-US" b="0" baseline="0" dirty="0" err="1" smtClean="0"/>
              <a:t>envio</a:t>
            </a:r>
            <a:r>
              <a:rPr lang="en-US" b="0" baseline="0" dirty="0" smtClean="0"/>
              <a:t> de </a:t>
            </a:r>
            <a:r>
              <a:rPr lang="en-US" b="0" baseline="0" dirty="0" err="1" smtClean="0"/>
              <a:t>mensagens</a:t>
            </a:r>
            <a:r>
              <a:rPr lang="en-US" b="0" baseline="0" dirty="0" smtClean="0"/>
              <a:t>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CSMA/CD</a:t>
            </a:r>
            <a:r>
              <a:rPr lang="en-US" b="1" baseline="0" dirty="0" smtClean="0"/>
              <a:t>:</a:t>
            </a:r>
            <a:r>
              <a:rPr lang="en-US" baseline="0" dirty="0" smtClean="0"/>
              <a:t> o tempo de </a:t>
            </a:r>
            <a:r>
              <a:rPr lang="en-US" baseline="0" dirty="0" err="1" smtClean="0"/>
              <a:t>atraso</a:t>
            </a:r>
            <a:r>
              <a:rPr lang="en-US" baseline="0" dirty="0" smtClean="0"/>
              <a:t> das </a:t>
            </a:r>
            <a:r>
              <a:rPr lang="en-US" baseline="0" dirty="0" err="1" smtClean="0"/>
              <a:t>pequenas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mensagens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aumenta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idefinidamente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conforme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aumentam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número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células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assim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número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colisões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mensagens</a:t>
            </a:r>
            <a:endParaRPr lang="en-US" baseline="0" dirty="0" smtClean="0"/>
          </a:p>
          <a:p>
            <a:r>
              <a:rPr lang="en-US" b="1" dirty="0" smtClean="0"/>
              <a:t>Token Bus: </a:t>
            </a:r>
            <a:r>
              <a:rPr lang="en-US" b="0" dirty="0" err="1" smtClean="0"/>
              <a:t>possibilita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definir</a:t>
            </a:r>
            <a:r>
              <a:rPr lang="en-US" b="0" baseline="0" dirty="0" smtClean="0"/>
              <a:t> o tempo de </a:t>
            </a:r>
            <a:r>
              <a:rPr lang="en-US" b="0" baseline="0" dirty="0" err="1" smtClean="0"/>
              <a:t>atraso</a:t>
            </a:r>
            <a:r>
              <a:rPr lang="en-US" b="0" baseline="0" dirty="0" smtClean="0"/>
              <a:t> das </a:t>
            </a:r>
            <a:r>
              <a:rPr lang="en-US" b="0" baseline="0" dirty="0" err="1" smtClean="0"/>
              <a:t>pequenas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mensagens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porém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não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há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como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definir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prioridade</a:t>
            </a:r>
            <a:r>
              <a:rPr lang="en-US" b="0" baseline="0" dirty="0" smtClean="0"/>
              <a:t> de </a:t>
            </a:r>
            <a:r>
              <a:rPr lang="en-US" b="0" baseline="0" dirty="0" err="1" smtClean="0"/>
              <a:t>mensagens</a:t>
            </a:r>
            <a:r>
              <a:rPr lang="en-US" b="0" baseline="0" dirty="0" smtClean="0"/>
              <a:t> o </a:t>
            </a:r>
            <a:r>
              <a:rPr lang="en-US" b="0" baseline="0" dirty="0" err="1" smtClean="0"/>
              <a:t>que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seria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necessário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para</a:t>
            </a:r>
            <a:r>
              <a:rPr lang="en-US" b="0" baseline="0" dirty="0" smtClean="0"/>
              <a:t> as </a:t>
            </a:r>
            <a:r>
              <a:rPr lang="en-US" b="0" baseline="0" dirty="0" err="1" smtClean="0"/>
              <a:t>mensagens</a:t>
            </a:r>
            <a:r>
              <a:rPr lang="en-US" b="0" baseline="0" dirty="0" smtClean="0"/>
              <a:t> de </a:t>
            </a:r>
            <a:r>
              <a:rPr lang="en-US" b="0" baseline="0" dirty="0" err="1" smtClean="0"/>
              <a:t>emergência</a:t>
            </a:r>
            <a:r>
              <a:rPr lang="en-US" b="0" baseline="0" dirty="0" smtClean="0"/>
              <a:t>.</a:t>
            </a:r>
          </a:p>
          <a:p>
            <a:r>
              <a:rPr lang="en-US" b="1" baseline="0" dirty="0" smtClean="0"/>
              <a:t>Token ring: </a:t>
            </a:r>
            <a:r>
              <a:rPr lang="en-US" b="0" baseline="0" dirty="0" err="1" smtClean="0"/>
              <a:t>possibilida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definir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prioridades</a:t>
            </a:r>
            <a:r>
              <a:rPr lang="en-US" b="0" baseline="0" dirty="0" smtClean="0"/>
              <a:t> as </a:t>
            </a:r>
            <a:r>
              <a:rPr lang="en-US" b="0" baseline="0" dirty="0" err="1" smtClean="0"/>
              <a:t>mensagens</a:t>
            </a:r>
            <a:r>
              <a:rPr lang="en-US" b="0" baseline="0" dirty="0" smtClean="0"/>
              <a:t> e </a:t>
            </a:r>
            <a:r>
              <a:rPr lang="en-US" b="0" baseline="0" dirty="0" err="1" smtClean="0"/>
              <a:t>definir</a:t>
            </a:r>
            <a:r>
              <a:rPr lang="en-US" b="0" baseline="0" dirty="0" smtClean="0"/>
              <a:t> o tempo de </a:t>
            </a:r>
            <a:r>
              <a:rPr lang="en-US" b="0" baseline="0" dirty="0" err="1" smtClean="0"/>
              <a:t>atraso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porém</a:t>
            </a:r>
            <a:r>
              <a:rPr lang="en-US" b="0" baseline="0" dirty="0" smtClean="0"/>
              <a:t> a </a:t>
            </a:r>
            <a:r>
              <a:rPr lang="en-US" b="0" baseline="0" dirty="0" err="1" smtClean="0"/>
              <a:t>transmissão</a:t>
            </a:r>
            <a:r>
              <a:rPr lang="en-US" b="0" baseline="0" dirty="0" smtClean="0"/>
              <a:t> de dados </a:t>
            </a:r>
            <a:r>
              <a:rPr lang="en-US" b="0" baseline="0" dirty="0" err="1" smtClean="0"/>
              <a:t>não</a:t>
            </a:r>
            <a:r>
              <a:rPr lang="en-US" b="0" baseline="0" dirty="0" smtClean="0"/>
              <a:t> é </a:t>
            </a:r>
            <a:r>
              <a:rPr lang="en-US" b="0" baseline="0" dirty="0" err="1" smtClean="0"/>
              <a:t>confiável</a:t>
            </a:r>
            <a:r>
              <a:rPr lang="en-US" b="0" baseline="0" dirty="0" smtClean="0"/>
              <a:t> (</a:t>
            </a:r>
            <a:r>
              <a:rPr lang="en-US" b="0" baseline="0" dirty="0" err="1" smtClean="0"/>
              <a:t>quando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há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falha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uma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célula</a:t>
            </a:r>
            <a:r>
              <a:rPr lang="en-US" b="0" baseline="0" dirty="0" smtClean="0"/>
              <a:t> o </a:t>
            </a:r>
            <a:r>
              <a:rPr lang="en-US" b="0" baseline="0" dirty="0" err="1" smtClean="0"/>
              <a:t>erro</a:t>
            </a:r>
            <a:r>
              <a:rPr lang="en-US" b="0" baseline="0" dirty="0" smtClean="0"/>
              <a:t> se </a:t>
            </a:r>
            <a:r>
              <a:rPr lang="en-US" b="0" baseline="0" dirty="0" err="1" smtClean="0"/>
              <a:t>propaga</a:t>
            </a:r>
            <a:r>
              <a:rPr lang="en-US" b="0" baseline="0" dirty="0" smtClean="0"/>
              <a:t> ) e a </a:t>
            </a:r>
            <a:r>
              <a:rPr lang="en-US" b="0" baseline="0" dirty="0" err="1" smtClean="0"/>
              <a:t>instalação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dessa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topologia</a:t>
            </a:r>
            <a:r>
              <a:rPr lang="en-US" b="0" baseline="0" dirty="0" smtClean="0"/>
              <a:t> é </a:t>
            </a:r>
            <a:r>
              <a:rPr lang="en-US" b="0" baseline="0" dirty="0" err="1" smtClean="0"/>
              <a:t>muito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cara</a:t>
            </a:r>
            <a:r>
              <a:rPr lang="en-US" b="0" baseline="0" dirty="0" smtClean="0"/>
              <a:t> e </a:t>
            </a:r>
            <a:r>
              <a:rPr lang="en-US" b="0" baseline="0" dirty="0" err="1" smtClean="0"/>
              <a:t>envolve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muito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cabeamento</a:t>
            </a:r>
            <a:r>
              <a:rPr lang="en-US" b="0" baseline="0" dirty="0" smtClean="0"/>
              <a:t>. 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A </a:t>
            </a:r>
            <a:r>
              <a:rPr lang="en-US" b="0" baseline="0" dirty="0" err="1" smtClean="0"/>
              <a:t>solução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que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vem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sendo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estudada</a:t>
            </a:r>
            <a:r>
              <a:rPr lang="en-US" b="0" baseline="0" dirty="0" smtClean="0"/>
              <a:t> é a </a:t>
            </a:r>
            <a:r>
              <a:rPr lang="en-US" b="0" baseline="0" dirty="0" err="1" smtClean="0"/>
              <a:t>modificação</a:t>
            </a:r>
            <a:r>
              <a:rPr lang="en-US" b="0" baseline="0" dirty="0" smtClean="0"/>
              <a:t> do Bus Token </a:t>
            </a:r>
            <a:r>
              <a:rPr lang="en-US" b="0" baseline="0" dirty="0" err="1" smtClean="0"/>
              <a:t>incluindo</a:t>
            </a:r>
            <a:r>
              <a:rPr lang="en-US" b="0" baseline="0" dirty="0" smtClean="0"/>
              <a:t> a </a:t>
            </a:r>
            <a:r>
              <a:rPr lang="en-US" b="0" baseline="0" dirty="0" err="1" smtClean="0"/>
              <a:t>prioridade</a:t>
            </a:r>
            <a:r>
              <a:rPr lang="en-US" b="0" baseline="0" dirty="0" smtClean="0"/>
              <a:t> no </a:t>
            </a:r>
            <a:r>
              <a:rPr lang="en-US" b="0" baseline="0" dirty="0" err="1" smtClean="0"/>
              <a:t>envio</a:t>
            </a:r>
            <a:r>
              <a:rPr lang="en-US" b="0" baseline="0" dirty="0" smtClean="0"/>
              <a:t> das </a:t>
            </a:r>
            <a:r>
              <a:rPr lang="en-US" b="0" baseline="0" dirty="0" err="1" smtClean="0"/>
              <a:t>mensagens</a:t>
            </a:r>
            <a:r>
              <a:rPr lang="en-US" b="0" baseline="0" dirty="0" smtClean="0"/>
              <a:t>.</a:t>
            </a:r>
          </a:p>
          <a:p>
            <a:endParaRPr lang="en-US" b="0" baseline="0" dirty="0" smtClean="0"/>
          </a:p>
          <a:p>
            <a:endParaRPr lang="en-US" b="1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0F4E-EB41-46C6-9A76-EF8A56536876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3"/>
              </a:rPr>
              <a:t>http://books.google.com.br/books?id=8CsxdbxldWoC&amp;</a:t>
            </a:r>
            <a:r>
              <a:rPr lang="pt-BR" dirty="0" err="1" smtClean="0">
                <a:hlinkClick r:id="rId3"/>
              </a:rPr>
              <a:t>pg</a:t>
            </a:r>
            <a:r>
              <a:rPr lang="pt-BR" dirty="0" smtClean="0">
                <a:hlinkClick r:id="rId3"/>
              </a:rPr>
              <a:t>=PA1014&amp;</a:t>
            </a:r>
            <a:r>
              <a:rPr lang="pt-BR" dirty="0" err="1" smtClean="0">
                <a:hlinkClick r:id="rId3"/>
              </a:rPr>
              <a:t>lpg</a:t>
            </a:r>
            <a:r>
              <a:rPr lang="pt-BR" dirty="0" smtClean="0">
                <a:hlinkClick r:id="rId3"/>
              </a:rPr>
              <a:t>=PA1014&amp;</a:t>
            </a:r>
            <a:r>
              <a:rPr lang="pt-BR" dirty="0" err="1" smtClean="0">
                <a:hlinkClick r:id="rId3"/>
              </a:rPr>
              <a:t>dq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iis</a:t>
            </a:r>
            <a:r>
              <a:rPr lang="pt-BR" dirty="0" smtClean="0">
                <a:hlinkClick r:id="rId3"/>
              </a:rPr>
              <a:t>+</a:t>
            </a:r>
            <a:r>
              <a:rPr lang="pt-BR" dirty="0" err="1" smtClean="0">
                <a:hlinkClick r:id="rId3"/>
              </a:rPr>
              <a:t>cimosa&amp;source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bl&amp;ots</a:t>
            </a:r>
            <a:r>
              <a:rPr lang="pt-BR" dirty="0" smtClean="0">
                <a:hlinkClick r:id="rId3"/>
              </a:rPr>
              <a:t>=lPqF9Ikvs1&amp;</a:t>
            </a:r>
            <a:r>
              <a:rPr lang="pt-BR" dirty="0" err="1" smtClean="0">
                <a:hlinkClick r:id="rId3"/>
              </a:rPr>
              <a:t>sig</a:t>
            </a:r>
            <a:r>
              <a:rPr lang="pt-BR" dirty="0" smtClean="0">
                <a:hlinkClick r:id="rId3"/>
              </a:rPr>
              <a:t>=d071OuVbw2Ss1LQaJCGmRX5uTGY&amp;hl=</a:t>
            </a:r>
            <a:r>
              <a:rPr lang="pt-BR" dirty="0" err="1" smtClean="0">
                <a:hlinkClick r:id="rId3"/>
              </a:rPr>
              <a:t>pt-BR&amp;ei</a:t>
            </a:r>
            <a:r>
              <a:rPr lang="pt-BR" dirty="0" smtClean="0">
                <a:hlinkClick r:id="rId3"/>
              </a:rPr>
              <a:t>=5hCDS8WmI8qQuAft6OGJBw&amp;</a:t>
            </a:r>
            <a:r>
              <a:rPr lang="pt-BR" dirty="0" err="1" smtClean="0">
                <a:hlinkClick r:id="rId3"/>
              </a:rPr>
              <a:t>sa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X&amp;oi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book_result&amp;ct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result&amp;resnum</a:t>
            </a:r>
            <a:r>
              <a:rPr lang="pt-BR" dirty="0" smtClean="0">
                <a:hlinkClick r:id="rId3"/>
              </a:rPr>
              <a:t>=1&amp;</a:t>
            </a:r>
            <a:r>
              <a:rPr lang="pt-BR" dirty="0" err="1" smtClean="0">
                <a:hlinkClick r:id="rId3"/>
              </a:rPr>
              <a:t>ved</a:t>
            </a:r>
            <a:r>
              <a:rPr lang="pt-BR" dirty="0" smtClean="0">
                <a:hlinkClick r:id="rId3"/>
              </a:rPr>
              <a:t>=0CAYQ6AEwAA#v=</a:t>
            </a:r>
            <a:r>
              <a:rPr lang="pt-BR" dirty="0" err="1" smtClean="0">
                <a:hlinkClick r:id="rId3"/>
              </a:rPr>
              <a:t>onepage&amp;q</a:t>
            </a:r>
            <a:r>
              <a:rPr lang="pt-BR" dirty="0" smtClean="0">
                <a:hlinkClick r:id="rId3"/>
              </a:rPr>
              <a:t>=</a:t>
            </a:r>
            <a:r>
              <a:rPr lang="pt-BR" dirty="0" err="1" smtClean="0">
                <a:hlinkClick r:id="rId3"/>
              </a:rPr>
              <a:t>iis</a:t>
            </a:r>
            <a:r>
              <a:rPr lang="pt-BR" dirty="0" smtClean="0">
                <a:hlinkClick r:id="rId3"/>
              </a:rPr>
              <a:t>%20cimosa&amp;f=</a:t>
            </a:r>
            <a:r>
              <a:rPr lang="pt-BR" dirty="0" err="1" smtClean="0">
                <a:hlinkClick r:id="rId3"/>
              </a:rPr>
              <a:t>false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0F4E-EB41-46C6-9A76-EF8A56536876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CAD</a:t>
            </a:r>
            <a:r>
              <a:rPr lang="en-US" baseline="0" dirty="0" smtClean="0"/>
              <a:t> (computer aided design)</a:t>
            </a:r>
          </a:p>
          <a:p>
            <a:r>
              <a:rPr lang="en-US" baseline="0" dirty="0" smtClean="0"/>
              <a:t>CAM ( computer aided manufacturing)</a:t>
            </a:r>
          </a:p>
          <a:p>
            <a:r>
              <a:rPr lang="en-US" baseline="0" dirty="0" smtClean="0"/>
              <a:t>CAE (computer aided engineering)</a:t>
            </a:r>
          </a:p>
          <a:p>
            <a:r>
              <a:rPr lang="en-US" baseline="0" dirty="0" smtClean="0"/>
              <a:t>CAID (computer aided industrial design)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0F4E-EB41-46C6-9A76-EF8A56536876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0F4E-EB41-46C6-9A76-EF8A56536876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CNC:</a:t>
            </a:r>
            <a:r>
              <a:rPr lang="en-US" baseline="0" dirty="0" smtClean="0"/>
              <a:t> Numerical Controlled Machine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0F4E-EB41-46C6-9A76-EF8A56536876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CNC:</a:t>
            </a:r>
            <a:r>
              <a:rPr lang="en-US" baseline="0" dirty="0" smtClean="0"/>
              <a:t> Numerical Controlled Machine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0F4E-EB41-46C6-9A76-EF8A56536876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Basicamente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qualidade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menor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custo</a:t>
            </a:r>
            <a:r>
              <a:rPr lang="en-US" baseline="0" dirty="0" smtClean="0"/>
              <a:t> -&gt; </a:t>
            </a:r>
            <a:r>
              <a:rPr lang="en-US" baseline="0" dirty="0" err="1" smtClean="0"/>
              <a:t>produção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massa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0F4E-EB41-46C6-9A76-EF8A56536876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Programas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vindos</a:t>
            </a:r>
            <a:r>
              <a:rPr lang="en-US" b="1" baseline="0" dirty="0" smtClean="0"/>
              <a:t> do </a:t>
            </a:r>
            <a:r>
              <a:rPr lang="en-US" b="1" baseline="0" dirty="0" err="1" smtClean="0"/>
              <a:t>computador</a:t>
            </a:r>
            <a:r>
              <a:rPr lang="en-US" b="1" baseline="0" dirty="0" smtClean="0"/>
              <a:t> central: </a:t>
            </a:r>
            <a:r>
              <a:rPr lang="en-US" baseline="0" dirty="0" err="1" smtClean="0"/>
              <a:t>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carregados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instrumento</a:t>
            </a:r>
            <a:r>
              <a:rPr lang="en-US" baseline="0" dirty="0" smtClean="0"/>
              <a:t> num tempo </a:t>
            </a:r>
            <a:r>
              <a:rPr lang="en-US" baseline="0" dirty="0" err="1" smtClean="0"/>
              <a:t>aproximado</a:t>
            </a:r>
            <a:r>
              <a:rPr lang="en-US" baseline="0" dirty="0" smtClean="0"/>
              <a:t> de 60 </a:t>
            </a:r>
            <a:r>
              <a:rPr lang="en-US" baseline="0" dirty="0" err="1" smtClean="0"/>
              <a:t>segundos</a:t>
            </a:r>
            <a:r>
              <a:rPr lang="en-US" baseline="0" dirty="0" smtClean="0"/>
              <a:t>. (</a:t>
            </a:r>
            <a:r>
              <a:rPr lang="en-US" baseline="0" dirty="0" err="1" smtClean="0"/>
              <a:t>grande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número</a:t>
            </a:r>
            <a:r>
              <a:rPr lang="en-US" baseline="0" dirty="0" smtClean="0"/>
              <a:t> de bytes)</a:t>
            </a:r>
          </a:p>
          <a:p>
            <a:r>
              <a:rPr lang="en-US" b="1" baseline="0" dirty="0" err="1" smtClean="0"/>
              <a:t>Pequenas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mensagens</a:t>
            </a:r>
            <a:r>
              <a:rPr lang="en-US" b="1" baseline="0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enviadas</a:t>
            </a:r>
            <a:r>
              <a:rPr lang="en-US" baseline="0" dirty="0" smtClean="0"/>
              <a:t> com um tempo de </a:t>
            </a:r>
            <a:r>
              <a:rPr lang="en-US" baseline="0" dirty="0" err="1" smtClean="0"/>
              <a:t>atraso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definido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pequeno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número</a:t>
            </a:r>
            <a:r>
              <a:rPr lang="en-US" baseline="0" dirty="0" smtClean="0"/>
              <a:t> de bytes)</a:t>
            </a:r>
          </a:p>
          <a:p>
            <a:r>
              <a:rPr lang="en-US" b="1" baseline="0" dirty="0" err="1" smtClean="0"/>
              <a:t>Mensagens</a:t>
            </a:r>
            <a:r>
              <a:rPr lang="en-US" b="1" baseline="0" dirty="0" smtClean="0"/>
              <a:t> de </a:t>
            </a:r>
            <a:r>
              <a:rPr lang="en-US" b="1" baseline="0" dirty="0" err="1" smtClean="0"/>
              <a:t>emergência</a:t>
            </a:r>
            <a:r>
              <a:rPr lang="en-US" b="1" baseline="0" dirty="0" smtClean="0"/>
              <a:t>: </a:t>
            </a:r>
            <a:r>
              <a:rPr lang="en-US" baseline="0" dirty="0" err="1" smtClean="0"/>
              <a:t>transmitidas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recebidas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instantâneamente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número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médio</a:t>
            </a:r>
            <a:r>
              <a:rPr lang="en-US" baseline="0" dirty="0" smtClean="0"/>
              <a:t> de bytes)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F00F4E-EB41-46C6-9A76-EF8A56536876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b="1">
                <a:solidFill>
                  <a:srgbClr val="FFFFFF"/>
                </a:solidFill>
                <a:cs typeface="Arial" charset="0"/>
              </a:rPr>
              <a:t>PCS2038 – Conceitos Gerais de Automação                                          1º Quadrimestre de 2010</a:t>
            </a:r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9144000" cy="785794"/>
          </a:xfrm>
          <a:prstGeom prst="rect">
            <a:avLst/>
          </a:prstGeom>
          <a:gradFill flip="none" rotWithShape="1">
            <a:gsLst>
              <a:gs pos="0">
                <a:srgbClr val="FFCC99">
                  <a:shade val="30000"/>
                  <a:satMod val="115000"/>
                  <a:alpha val="68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800"/>
          </a:p>
        </p:txBody>
      </p:sp>
      <p:pic>
        <p:nvPicPr>
          <p:cNvPr id="1030" name="Picture 3" descr="C:\Users\cteep\AppData\Local\Microsoft\Windows\Temporary Internet Files\Content.IE5\U71YCMRV\MCj02336130000[1].w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255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 userDrawn="1"/>
        </p:nvSpPr>
        <p:spPr>
          <a:xfrm>
            <a:off x="8572500" y="6615113"/>
            <a:ext cx="5715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1DCA1F27-5890-479A-8641-525B4632C61D}" type="slidenum">
              <a:rPr lang="pt-BR"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‹nº›</a:t>
            </a:fld>
            <a:endParaRPr lang="pt-B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FMS1_small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File:Small_CNC_Turning_Center.jp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85800" y="2571750"/>
            <a:ext cx="7772400" cy="65563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pt-BR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51" name="Subtítulo 2"/>
          <p:cNvSpPr txBox="1">
            <a:spLocks/>
          </p:cNvSpPr>
          <p:nvPr/>
        </p:nvSpPr>
        <p:spPr bwMode="auto">
          <a:xfrm>
            <a:off x="3857625" y="3890963"/>
            <a:ext cx="4486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Font typeface="Arial" charset="0"/>
              <a:buNone/>
            </a:pPr>
            <a:r>
              <a:rPr lang="pt-BR" sz="2400" b="1">
                <a:solidFill>
                  <a:srgbClr val="632523"/>
                </a:solidFill>
              </a:rPr>
              <a:t>        Bruno Paschoal</a:t>
            </a:r>
          </a:p>
          <a:p>
            <a:pPr marL="342900" indent="-342900" algn="r">
              <a:spcBef>
                <a:spcPct val="20000"/>
              </a:spcBef>
              <a:buFont typeface="Arial" charset="0"/>
              <a:buNone/>
            </a:pPr>
            <a:r>
              <a:rPr lang="pt-BR" sz="2400" b="1">
                <a:solidFill>
                  <a:srgbClr val="632523"/>
                </a:solidFill>
              </a:rPr>
              <a:t>João Misko</a:t>
            </a:r>
            <a:endParaRPr lang="pt-BR" b="1">
              <a:solidFill>
                <a:srgbClr val="632523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4294967295"/>
          </p:nvPr>
        </p:nvSpPr>
        <p:spPr>
          <a:xfrm>
            <a:off x="465138" y="2286000"/>
            <a:ext cx="8213725" cy="1428750"/>
          </a:xfrm>
          <a:prstGeom prst="rect">
            <a:avLst/>
          </a:prstGeom>
        </p:spPr>
        <p:txBody>
          <a:bodyPr/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pt-BR" b="1" dirty="0" smtClean="0">
                <a:solidFill>
                  <a:schemeClr val="accent1"/>
                </a:solidFill>
              </a:rPr>
              <a:t>Automação da manufatura – CIM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pt-BR" b="1" dirty="0" smtClean="0">
                <a:solidFill>
                  <a:schemeClr val="accent1"/>
                </a:solidFill>
              </a:rPr>
              <a:t>Células flexíveis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pt-BR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053" name="CaixaDeTexto 7"/>
          <p:cNvSpPr txBox="1">
            <a:spLocks noChangeArrowheads="1"/>
          </p:cNvSpPr>
          <p:nvPr/>
        </p:nvSpPr>
        <p:spPr bwMode="auto">
          <a:xfrm>
            <a:off x="1571625" y="142875"/>
            <a:ext cx="7572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/>
              <a:t>PCS2038 – Conceitos gerais de automação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28860" y="1071546"/>
            <a:ext cx="448994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 smtClean="0">
                <a:latin typeface="+mj-lt"/>
              </a:rPr>
              <a:t>Blocos Essenciais em CIM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Misko\Documents\Poli\5º Ano\4º Quadrimestre\PCS-2038 Automação\Automacao CIM\CIM-CAD-FMS-C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915725"/>
            <a:ext cx="4286280" cy="4337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3387" y="1142984"/>
            <a:ext cx="5671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FMS</a:t>
            </a:r>
          </a:p>
          <a:p>
            <a:pPr algn="ctr"/>
            <a:r>
              <a:rPr lang="en-US" sz="3200" b="1" dirty="0" smtClean="0">
                <a:latin typeface="+mj-lt"/>
              </a:rPr>
              <a:t>(Flexible Manufacturing System)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28728" y="2428868"/>
            <a:ext cx="66437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reprogramável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Formado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células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Reage</a:t>
            </a:r>
            <a:r>
              <a:rPr lang="en-US" dirty="0" smtClean="0"/>
              <a:t> a </a:t>
            </a:r>
            <a:r>
              <a:rPr lang="en-US" dirty="0" err="1" smtClean="0"/>
              <a:t>mudanças</a:t>
            </a:r>
            <a:r>
              <a:rPr lang="en-US" dirty="0" smtClean="0"/>
              <a:t> </a:t>
            </a:r>
            <a:r>
              <a:rPr lang="en-US" dirty="0" err="1" smtClean="0"/>
              <a:t>esperadas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esperadas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Alto </a:t>
            </a:r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flexibilidade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Alto </a:t>
            </a:r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processamento</a:t>
            </a:r>
            <a:r>
              <a:rPr lang="en-US" dirty="0" smtClean="0"/>
              <a:t> </a:t>
            </a:r>
            <a:r>
              <a:rPr lang="en-US" dirty="0" err="1" smtClean="0"/>
              <a:t>distribuído</a:t>
            </a:r>
            <a:r>
              <a:rPr lang="en-US" dirty="0" smtClean="0"/>
              <a:t> de dados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Controlado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computadores</a:t>
            </a:r>
            <a:r>
              <a:rPr lang="en-US" dirty="0" smtClean="0"/>
              <a:t> e </a:t>
            </a:r>
            <a:r>
              <a:rPr lang="en-US" dirty="0" err="1" smtClean="0"/>
              <a:t>processadores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Arquitetura</a:t>
            </a:r>
            <a:r>
              <a:rPr lang="en-US" dirty="0" smtClean="0"/>
              <a:t> </a:t>
            </a:r>
            <a:r>
              <a:rPr lang="en-US" dirty="0" err="1" smtClean="0"/>
              <a:t>interligada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71736" y="857232"/>
            <a:ext cx="3857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+mj-lt"/>
              </a:rPr>
              <a:t>Tipos</a:t>
            </a:r>
            <a:r>
              <a:rPr lang="en-US" sz="3200" b="1" dirty="0" smtClean="0">
                <a:latin typeface="+mj-lt"/>
              </a:rPr>
              <a:t> de </a:t>
            </a:r>
            <a:r>
              <a:rPr lang="en-US" sz="3200" b="1" dirty="0" err="1" smtClean="0">
                <a:latin typeface="+mj-lt"/>
              </a:rPr>
              <a:t>Flexibilidade</a:t>
            </a:r>
            <a:endParaRPr lang="pt-BR" sz="3200" b="1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57290" y="1533465"/>
            <a:ext cx="64294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Felixibilidade</a:t>
            </a:r>
            <a:r>
              <a:rPr lang="en-US" b="1" dirty="0" smtClean="0"/>
              <a:t> de </a:t>
            </a:r>
            <a:r>
              <a:rPr lang="en-US" b="1" dirty="0" err="1" smtClean="0"/>
              <a:t>Máquina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Alterar</a:t>
            </a:r>
            <a:r>
              <a:rPr lang="en-US" dirty="0" smtClean="0"/>
              <a:t> 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produzir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produtos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Alterar</a:t>
            </a:r>
            <a:r>
              <a:rPr lang="en-US" dirty="0" smtClean="0"/>
              <a:t> a </a:t>
            </a:r>
            <a:r>
              <a:rPr lang="en-US" dirty="0" err="1" smtClean="0"/>
              <a:t>ordem</a:t>
            </a:r>
            <a:r>
              <a:rPr lang="en-US" dirty="0" smtClean="0"/>
              <a:t> das </a:t>
            </a:r>
            <a:r>
              <a:rPr lang="en-US" dirty="0" err="1" smtClean="0"/>
              <a:t>operações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ocorrem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a </a:t>
            </a:r>
            <a:r>
              <a:rPr lang="en-US" dirty="0" err="1" smtClean="0"/>
              <a:t>fabricação</a:t>
            </a:r>
            <a:r>
              <a:rPr lang="en-US" dirty="0" smtClean="0"/>
              <a:t> de um </a:t>
            </a:r>
            <a:r>
              <a:rPr lang="en-US" dirty="0" err="1" smtClean="0"/>
              <a:t>produto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Flexibilidade</a:t>
            </a:r>
            <a:r>
              <a:rPr lang="en-US" b="1" dirty="0" smtClean="0"/>
              <a:t> de Rota:</a:t>
            </a:r>
          </a:p>
          <a:p>
            <a:pPr>
              <a:buFontTx/>
              <a:buChar char="-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Possibilita</a:t>
            </a:r>
            <a:r>
              <a:rPr lang="en-US" dirty="0" smtClean="0"/>
              <a:t> </a:t>
            </a:r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máquinas</a:t>
            </a:r>
            <a:r>
              <a:rPr lang="en-US" dirty="0" smtClean="0"/>
              <a:t> </a:t>
            </a:r>
            <a:r>
              <a:rPr lang="en-US" dirty="0" err="1" smtClean="0"/>
              <a:t>realizarem</a:t>
            </a:r>
            <a:r>
              <a:rPr lang="en-US" dirty="0" smtClean="0"/>
              <a:t> a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Modifica</a:t>
            </a:r>
            <a:r>
              <a:rPr lang="en-US" dirty="0" smtClean="0"/>
              <a:t> a </a:t>
            </a:r>
            <a:r>
              <a:rPr lang="en-US" dirty="0" err="1" smtClean="0"/>
              <a:t>habilidade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absorver</a:t>
            </a:r>
            <a:r>
              <a:rPr lang="en-US" dirty="0" smtClean="0"/>
              <a:t>  </a:t>
            </a:r>
            <a:r>
              <a:rPr lang="en-US" dirty="0" err="1" smtClean="0"/>
              <a:t>mudanças</a:t>
            </a:r>
            <a:r>
              <a:rPr lang="en-US" dirty="0" smtClean="0"/>
              <a:t> de </a:t>
            </a:r>
            <a:r>
              <a:rPr lang="en-US" dirty="0" err="1" smtClean="0"/>
              <a:t>larga</a:t>
            </a:r>
            <a:r>
              <a:rPr lang="en-US" dirty="0" smtClean="0"/>
              <a:t> </a:t>
            </a:r>
            <a:r>
              <a:rPr lang="en-US" dirty="0" err="1" smtClean="0"/>
              <a:t>escala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Aumentar</a:t>
            </a:r>
            <a:r>
              <a:rPr lang="en-US" dirty="0" smtClean="0"/>
              <a:t> o volume e a </a:t>
            </a:r>
            <a:r>
              <a:rPr lang="en-US" dirty="0" err="1" smtClean="0"/>
              <a:t>capacidade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14612" y="1285860"/>
            <a:ext cx="3417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+mj-lt"/>
              </a:rPr>
              <a:t>Sistemas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Principais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71604" y="2357430"/>
            <a:ext cx="6357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Máquinas</a:t>
            </a:r>
            <a:r>
              <a:rPr lang="en-US" dirty="0" smtClean="0"/>
              <a:t> </a:t>
            </a:r>
            <a:r>
              <a:rPr lang="en-US" dirty="0" err="1" smtClean="0"/>
              <a:t>Operacionais</a:t>
            </a:r>
            <a:r>
              <a:rPr lang="en-US" dirty="0" smtClean="0"/>
              <a:t>: </a:t>
            </a:r>
            <a:r>
              <a:rPr lang="en-US" dirty="0" err="1" smtClean="0"/>
              <a:t>geralmete</a:t>
            </a:r>
            <a:r>
              <a:rPr lang="en-US" dirty="0" smtClean="0"/>
              <a:t> </a:t>
            </a:r>
            <a:r>
              <a:rPr lang="en-US" dirty="0" err="1" smtClean="0"/>
              <a:t>máquinas</a:t>
            </a:r>
            <a:r>
              <a:rPr lang="en-US" dirty="0" smtClean="0"/>
              <a:t> </a:t>
            </a:r>
            <a:r>
              <a:rPr lang="en-US" dirty="0" smtClean="0"/>
              <a:t>CNC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direcionamento</a:t>
            </a:r>
            <a:r>
              <a:rPr lang="en-US" dirty="0" smtClean="0"/>
              <a:t> de </a:t>
            </a:r>
            <a:r>
              <a:rPr lang="en-US" dirty="0" err="1" smtClean="0"/>
              <a:t>materiais</a:t>
            </a:r>
            <a:r>
              <a:rPr lang="en-US" dirty="0" smtClean="0"/>
              <a:t>: </a:t>
            </a:r>
            <a:r>
              <a:rPr lang="en-US" dirty="0" err="1" smtClean="0"/>
              <a:t>otimiza</a:t>
            </a:r>
            <a:r>
              <a:rPr lang="en-US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fluxo</a:t>
            </a:r>
            <a:r>
              <a:rPr lang="en-US" dirty="0" smtClean="0"/>
              <a:t> das </a:t>
            </a:r>
            <a:r>
              <a:rPr lang="en-US" dirty="0" err="1" smtClean="0"/>
              <a:t>partes</a:t>
            </a:r>
            <a:r>
              <a:rPr lang="en-US" dirty="0" smtClean="0"/>
              <a:t> do </a:t>
            </a:r>
            <a:r>
              <a:rPr lang="en-US" dirty="0" err="1" smtClean="0"/>
              <a:t>produto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r>
              <a:rPr lang="en-US" dirty="0" smtClean="0"/>
              <a:t> Central de </a:t>
            </a:r>
            <a:r>
              <a:rPr lang="en-US" dirty="0" err="1" smtClean="0"/>
              <a:t>Controle</a:t>
            </a:r>
            <a:r>
              <a:rPr lang="en-US" dirty="0" smtClean="0"/>
              <a:t>: </a:t>
            </a:r>
            <a:r>
              <a:rPr lang="en-US" dirty="0" err="1" smtClean="0"/>
              <a:t>controla</a:t>
            </a:r>
            <a:r>
              <a:rPr lang="en-US" dirty="0" smtClean="0"/>
              <a:t> a </a:t>
            </a:r>
            <a:r>
              <a:rPr lang="en-US" dirty="0" err="1" smtClean="0"/>
              <a:t>movimentação</a:t>
            </a:r>
            <a:r>
              <a:rPr lang="en-US" dirty="0" smtClean="0"/>
              <a:t> dos </a:t>
            </a:r>
            <a:r>
              <a:rPr lang="en-US" dirty="0" err="1" smtClean="0"/>
              <a:t>materiais</a:t>
            </a:r>
            <a:r>
              <a:rPr lang="en-US" dirty="0" smtClean="0"/>
              <a:t> e o </a:t>
            </a:r>
            <a:r>
              <a:rPr lang="en-US" dirty="0" err="1" smtClean="0"/>
              <a:t>fluxo</a:t>
            </a:r>
            <a:r>
              <a:rPr lang="en-US" dirty="0" smtClean="0"/>
              <a:t> das </a:t>
            </a:r>
            <a:r>
              <a:rPr lang="en-US" dirty="0" err="1" smtClean="0"/>
              <a:t>máquinas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14546" y="1357298"/>
            <a:ext cx="4548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+mj-lt"/>
              </a:rPr>
              <a:t>Componentes</a:t>
            </a:r>
            <a:r>
              <a:rPr lang="en-US" sz="3200" b="1" dirty="0" smtClean="0">
                <a:latin typeface="+mj-lt"/>
              </a:rPr>
              <a:t> de um FMS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71604" y="2428868"/>
            <a:ext cx="66437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Robôs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Máquinas</a:t>
            </a:r>
            <a:r>
              <a:rPr lang="en-US" dirty="0" smtClean="0"/>
              <a:t> </a:t>
            </a:r>
            <a:r>
              <a:rPr lang="en-US" dirty="0" err="1" smtClean="0"/>
              <a:t>controladas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computador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CNC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Dispositivos</a:t>
            </a:r>
            <a:r>
              <a:rPr lang="en-US" dirty="0" smtClean="0"/>
              <a:t> de </a:t>
            </a:r>
            <a:r>
              <a:rPr lang="en-US" dirty="0" err="1" smtClean="0"/>
              <a:t>instrumentação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Computadores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Sensores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auxiliares</a:t>
            </a:r>
            <a:r>
              <a:rPr lang="en-US" dirty="0" smtClean="0"/>
              <a:t> (</a:t>
            </a:r>
            <a:r>
              <a:rPr lang="en-US" dirty="0" err="1" smtClean="0"/>
              <a:t>detecção</a:t>
            </a:r>
            <a:r>
              <a:rPr lang="en-US" dirty="0" smtClean="0"/>
              <a:t> de </a:t>
            </a:r>
            <a:r>
              <a:rPr lang="en-US" dirty="0" err="1" smtClean="0"/>
              <a:t>erros</a:t>
            </a:r>
            <a:r>
              <a:rPr lang="en-US" dirty="0" smtClean="0"/>
              <a:t>, </a:t>
            </a:r>
            <a:r>
              <a:rPr lang="en-US" dirty="0" err="1" smtClean="0"/>
              <a:t>máquinas</a:t>
            </a:r>
            <a:r>
              <a:rPr lang="en-US" dirty="0" smtClean="0"/>
              <a:t> de </a:t>
            </a:r>
            <a:r>
              <a:rPr lang="en-US" dirty="0" err="1" smtClean="0"/>
              <a:t>inspeção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Banco</a:t>
            </a:r>
            <a:r>
              <a:rPr lang="en-US" dirty="0" smtClean="0"/>
              <a:t> de dados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071546"/>
            <a:ext cx="6188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+mj-lt"/>
              </a:rPr>
              <a:t>Funcionamento</a:t>
            </a:r>
            <a:r>
              <a:rPr lang="en-US" sz="3200" b="1" dirty="0" smtClean="0">
                <a:latin typeface="+mj-lt"/>
              </a:rPr>
              <a:t> de </a:t>
            </a:r>
            <a:r>
              <a:rPr lang="en-US" sz="3200" b="1" dirty="0" err="1" smtClean="0">
                <a:latin typeface="+mj-lt"/>
              </a:rPr>
              <a:t>uma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Célula</a:t>
            </a:r>
            <a:r>
              <a:rPr lang="en-US" sz="3200" b="1" dirty="0" smtClean="0">
                <a:latin typeface="+mj-lt"/>
              </a:rPr>
              <a:t> FMS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00166" y="1714488"/>
            <a:ext cx="66437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Entradas</a:t>
            </a:r>
            <a:r>
              <a:rPr lang="en-US" b="1" dirty="0" smtClean="0"/>
              <a:t> e </a:t>
            </a:r>
            <a:r>
              <a:rPr lang="en-US" b="1" dirty="0" err="1" smtClean="0"/>
              <a:t>Saídas</a:t>
            </a:r>
            <a:r>
              <a:rPr lang="en-US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Entrada</a:t>
            </a:r>
            <a:r>
              <a:rPr lang="en-US" dirty="0" smtClean="0"/>
              <a:t>: </a:t>
            </a:r>
            <a:r>
              <a:rPr lang="en-US" dirty="0" err="1" smtClean="0"/>
              <a:t>materiais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Saída</a:t>
            </a:r>
            <a:r>
              <a:rPr lang="en-US" dirty="0" smtClean="0"/>
              <a:t>: </a:t>
            </a:r>
            <a:r>
              <a:rPr lang="en-US" dirty="0" err="1" smtClean="0"/>
              <a:t>componentes</a:t>
            </a:r>
            <a:r>
              <a:rPr lang="en-US" dirty="0" smtClean="0"/>
              <a:t> </a:t>
            </a:r>
            <a:r>
              <a:rPr lang="en-US" dirty="0" err="1" smtClean="0"/>
              <a:t>fabricados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Processo</a:t>
            </a:r>
            <a:r>
              <a:rPr lang="en-US" b="1" dirty="0" smtClean="0"/>
              <a:t> </a:t>
            </a:r>
            <a:r>
              <a:rPr lang="en-US" b="1" dirty="0" err="1" smtClean="0"/>
              <a:t>Operatório</a:t>
            </a:r>
            <a:r>
              <a:rPr lang="en-US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Maquinagem</a:t>
            </a:r>
            <a:r>
              <a:rPr lang="en-US" dirty="0" smtClean="0"/>
              <a:t>, </a:t>
            </a:r>
            <a:r>
              <a:rPr lang="en-US" dirty="0" err="1" smtClean="0"/>
              <a:t>soldadura</a:t>
            </a:r>
            <a:r>
              <a:rPr lang="en-US" dirty="0" smtClean="0"/>
              <a:t>, </a:t>
            </a:r>
            <a:r>
              <a:rPr lang="en-US" dirty="0" err="1" smtClean="0"/>
              <a:t>montagem</a:t>
            </a:r>
            <a:r>
              <a:rPr lang="en-US" dirty="0" smtClean="0"/>
              <a:t>, …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Gestão</a:t>
            </a:r>
            <a:r>
              <a:rPr lang="en-US" dirty="0" smtClean="0"/>
              <a:t> de </a:t>
            </a:r>
            <a:r>
              <a:rPr lang="en-US" dirty="0" err="1" smtClean="0"/>
              <a:t>ferramentas</a:t>
            </a:r>
            <a:r>
              <a:rPr lang="en-US" dirty="0" smtClean="0"/>
              <a:t> e </a:t>
            </a:r>
            <a:r>
              <a:rPr lang="en-US" dirty="0" err="1" smtClean="0"/>
              <a:t>dispositivos</a:t>
            </a:r>
            <a:r>
              <a:rPr lang="en-US" dirty="0" smtClean="0"/>
              <a:t> de </a:t>
            </a:r>
            <a:r>
              <a:rPr lang="en-US" dirty="0" err="1" smtClean="0"/>
              <a:t>fixação</a:t>
            </a:r>
            <a:r>
              <a:rPr lang="en-US" dirty="0" smtClean="0"/>
              <a:t>, </a:t>
            </a:r>
            <a:r>
              <a:rPr lang="en-US" dirty="0" err="1" smtClean="0"/>
              <a:t>posicionamento</a:t>
            </a:r>
            <a:r>
              <a:rPr lang="en-US" dirty="0" smtClean="0"/>
              <a:t>, …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Controlador</a:t>
            </a:r>
            <a:r>
              <a:rPr lang="en-US" b="1" dirty="0" smtClean="0"/>
              <a:t> de </a:t>
            </a:r>
            <a:r>
              <a:rPr lang="en-US" b="1" dirty="0" err="1" smtClean="0"/>
              <a:t>Célula</a:t>
            </a:r>
            <a:r>
              <a:rPr lang="en-US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de </a:t>
            </a:r>
            <a:r>
              <a:rPr lang="en-US" dirty="0" err="1" smtClean="0"/>
              <a:t>operação</a:t>
            </a:r>
            <a:r>
              <a:rPr lang="en-US" dirty="0" smtClean="0"/>
              <a:t> NC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Supervisão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Diagnóstico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adaptativo</a:t>
            </a:r>
            <a:r>
              <a:rPr lang="en-US" dirty="0" smtClean="0"/>
              <a:t> e </a:t>
            </a:r>
            <a:r>
              <a:rPr lang="en-US" dirty="0" err="1" smtClean="0"/>
              <a:t>reprogramação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Comunicação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upload.wikimedia.org/wikipedia/commons/thumb/4/4c/FMS1_small.JPG/220px-FMS1_smal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85992"/>
            <a:ext cx="40005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2" descr="http://upload.wikimedia.org/wikipedia/commons/thumb/6/6c/Small_CNC_Turning_Center.jpg/220px-Small_CNC_Turning_Center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2285992"/>
            <a:ext cx="414340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905698" y="1214422"/>
            <a:ext cx="3091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+mj-lt"/>
              </a:rPr>
              <a:t>Imagens</a:t>
            </a:r>
            <a:r>
              <a:rPr lang="en-US" sz="3200" b="1" dirty="0" smtClean="0">
                <a:latin typeface="+mj-lt"/>
              </a:rPr>
              <a:t> de CNCs</a:t>
            </a:r>
            <a:endParaRPr lang="pt-BR" sz="3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785918" y="1285860"/>
            <a:ext cx="64294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Vantagens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rápida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Baixo</a:t>
            </a:r>
            <a:r>
              <a:rPr lang="en-US" dirty="0" smtClean="0"/>
              <a:t> </a:t>
            </a:r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produzida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eficiência</a:t>
            </a:r>
            <a:r>
              <a:rPr lang="en-US" dirty="0" smtClean="0"/>
              <a:t> de </a:t>
            </a:r>
            <a:r>
              <a:rPr lang="en-US" dirty="0" err="1" smtClean="0"/>
              <a:t>máquina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Melhoria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produto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confiabilidade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Redução</a:t>
            </a:r>
            <a:r>
              <a:rPr lang="en-US" dirty="0" smtClean="0"/>
              <a:t> dos </a:t>
            </a:r>
            <a:r>
              <a:rPr lang="en-US" dirty="0" err="1" smtClean="0"/>
              <a:t>armazéns</a:t>
            </a:r>
            <a:r>
              <a:rPr lang="en-US" dirty="0" smtClean="0"/>
              <a:t> de </a:t>
            </a:r>
            <a:r>
              <a:rPr lang="en-US" dirty="0" err="1" smtClean="0"/>
              <a:t>materiais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Adaptabilidade</a:t>
            </a:r>
            <a:r>
              <a:rPr lang="en-US" dirty="0" smtClean="0"/>
              <a:t> a </a:t>
            </a:r>
            <a:r>
              <a:rPr lang="en-US" dirty="0" err="1" smtClean="0"/>
              <a:t>operações</a:t>
            </a:r>
            <a:r>
              <a:rPr lang="en-US" dirty="0" smtClean="0"/>
              <a:t> CAD/CAM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Desvantagens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Alto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implantação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00232" y="1142984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+mj-lt"/>
              </a:rPr>
              <a:t>Tráfego</a:t>
            </a:r>
            <a:r>
              <a:rPr lang="en-US" sz="3200" b="1" dirty="0" smtClean="0">
                <a:latin typeface="+mj-lt"/>
              </a:rPr>
              <a:t> de dados FMS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71604" y="2143116"/>
            <a:ext cx="63579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Arquivos</a:t>
            </a:r>
            <a:r>
              <a:rPr lang="en-US" b="1" dirty="0" smtClean="0"/>
              <a:t> </a:t>
            </a:r>
            <a:r>
              <a:rPr lang="en-US" b="1" dirty="0" err="1" smtClean="0"/>
              <a:t>Grandes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vindos</a:t>
            </a:r>
            <a:r>
              <a:rPr lang="en-US" dirty="0" smtClean="0"/>
              <a:t> do </a:t>
            </a:r>
            <a:r>
              <a:rPr lang="en-US" dirty="0" err="1" smtClean="0"/>
              <a:t>computador</a:t>
            </a:r>
            <a:r>
              <a:rPr lang="en-US" dirty="0" smtClean="0"/>
              <a:t> central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Pequenas</a:t>
            </a:r>
            <a:r>
              <a:rPr lang="en-US" b="1" dirty="0" smtClean="0"/>
              <a:t> </a:t>
            </a:r>
            <a:r>
              <a:rPr lang="en-US" b="1" dirty="0" err="1" smtClean="0"/>
              <a:t>mensagens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err="1" smtClean="0"/>
              <a:t>Comunicação</a:t>
            </a:r>
            <a:r>
              <a:rPr lang="en-US" dirty="0" smtClean="0"/>
              <a:t> entre </a:t>
            </a:r>
            <a:r>
              <a:rPr lang="en-US" dirty="0" err="1" smtClean="0"/>
              <a:t>instrumentos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Dados de </a:t>
            </a:r>
            <a:r>
              <a:rPr lang="en-US" dirty="0" err="1" smtClean="0"/>
              <a:t>monitoramento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Reportação</a:t>
            </a:r>
            <a:r>
              <a:rPr lang="en-US" dirty="0" smtClean="0"/>
              <a:t> de dados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- </a:t>
            </a:r>
            <a:r>
              <a:rPr lang="en-US" b="1" dirty="0" err="1" smtClean="0"/>
              <a:t>Mensagens</a:t>
            </a:r>
            <a:r>
              <a:rPr lang="en-US" b="1" dirty="0" smtClean="0"/>
              <a:t> de </a:t>
            </a:r>
            <a:r>
              <a:rPr lang="en-US" b="1" dirty="0" err="1" smtClean="0"/>
              <a:t>emergência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00232" y="1142984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+mj-lt"/>
              </a:rPr>
              <a:t>Protocolos</a:t>
            </a:r>
            <a:r>
              <a:rPr lang="en-US" sz="3200" b="1" dirty="0" smtClean="0">
                <a:latin typeface="+mj-lt"/>
              </a:rPr>
              <a:t> de FMS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85852" y="2143116"/>
            <a:ext cx="664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b="1" dirty="0" smtClean="0"/>
              <a:t>  </a:t>
            </a:r>
            <a:r>
              <a:rPr lang="en-US" dirty="0" smtClean="0"/>
              <a:t>Os IEEE standard protocols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satisfazem</a:t>
            </a:r>
            <a:r>
              <a:rPr lang="en-US" dirty="0" smtClean="0"/>
              <a:t> as </a:t>
            </a:r>
            <a:r>
              <a:rPr lang="en-US" dirty="0" err="1" smtClean="0"/>
              <a:t>necessidades</a:t>
            </a:r>
            <a:r>
              <a:rPr lang="en-US" dirty="0" smtClean="0"/>
              <a:t> do </a:t>
            </a:r>
            <a:r>
              <a:rPr lang="en-US" dirty="0" err="1" smtClean="0"/>
              <a:t>ambiente</a:t>
            </a:r>
            <a:r>
              <a:rPr lang="en-US" dirty="0" smtClean="0"/>
              <a:t> FMS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Protocolos</a:t>
            </a:r>
            <a:r>
              <a:rPr lang="en-US" b="1" dirty="0" smtClean="0"/>
              <a:t> </a:t>
            </a:r>
            <a:r>
              <a:rPr lang="en-US" b="1" dirty="0" err="1" smtClean="0"/>
              <a:t>utilizados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CSMA/CD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Token Bus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Token Ring</a:t>
            </a:r>
          </a:p>
          <a:p>
            <a:pPr>
              <a:buFont typeface="Arial" pitchFamily="34" charset="0"/>
              <a:buChar char="•"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857620" y="857232"/>
            <a:ext cx="1450975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chemeClr val="accent1"/>
                </a:solidFill>
                <a:latin typeface="+mj-lt"/>
              </a:rPr>
              <a:t>Tópicos</a:t>
            </a:r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57224" y="2071678"/>
            <a:ext cx="76438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Conceito de </a:t>
            </a:r>
            <a:r>
              <a:rPr lang="pt-BR" dirty="0" err="1" smtClean="0"/>
              <a:t>Computer</a:t>
            </a:r>
            <a:r>
              <a:rPr lang="pt-BR" dirty="0" smtClean="0"/>
              <a:t> </a:t>
            </a:r>
            <a:r>
              <a:rPr lang="pt-BR" dirty="0" err="1" smtClean="0"/>
              <a:t>Integrated</a:t>
            </a:r>
            <a:r>
              <a:rPr lang="pt-BR" dirty="0" smtClean="0"/>
              <a:t> </a:t>
            </a:r>
            <a:r>
              <a:rPr lang="pt-BR" dirty="0" err="1" smtClean="0"/>
              <a:t>Manufacturing</a:t>
            </a: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Objetivos do CIM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Desafios para implantação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Consórcio AMICE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CIMOSA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Blocos essenciais em arquitetura CIM</a:t>
            </a:r>
          </a:p>
          <a:p>
            <a:pPr>
              <a:buFont typeface="Arial" pitchFamily="34" charset="0"/>
              <a:buChar char="•"/>
            </a:pPr>
            <a:r>
              <a:rPr lang="pt-BR" dirty="0" err="1" smtClean="0"/>
              <a:t>Flexible</a:t>
            </a:r>
            <a:r>
              <a:rPr lang="pt-BR" dirty="0" smtClean="0"/>
              <a:t> </a:t>
            </a:r>
            <a:r>
              <a:rPr lang="pt-BR" dirty="0" err="1" smtClean="0"/>
              <a:t>Manufacturing</a:t>
            </a:r>
            <a:r>
              <a:rPr lang="pt-BR" dirty="0" smtClean="0"/>
              <a:t> System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Empresas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Áreas de aplicações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Estudo de caso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Conclusão do estudo de caso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Bibliografia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14480" y="1214422"/>
            <a:ext cx="593925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+mj-lt"/>
              </a:rPr>
              <a:t>Empresas que criam soluções CIM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14348" y="2214554"/>
            <a:ext cx="80010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/>
              <a:t> CIM Solutions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1995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Pequenas</a:t>
            </a:r>
            <a:r>
              <a:rPr lang="en-US" dirty="0" smtClean="0"/>
              <a:t> e </a:t>
            </a:r>
            <a:r>
              <a:rPr lang="en-US" dirty="0" err="1" smtClean="0"/>
              <a:t>médias</a:t>
            </a:r>
            <a:r>
              <a:rPr lang="en-US" dirty="0" smtClean="0"/>
              <a:t> </a:t>
            </a:r>
            <a:r>
              <a:rPr lang="en-US" dirty="0" err="1" smtClean="0"/>
              <a:t>empresas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Manufaturas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Cooperativas</a:t>
            </a:r>
            <a:r>
              <a:rPr lang="en-US" dirty="0" smtClean="0"/>
              <a:t> de </a:t>
            </a:r>
            <a:r>
              <a:rPr lang="en-US" dirty="0" err="1" smtClean="0"/>
              <a:t>Crédito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Suporte</a:t>
            </a:r>
            <a:r>
              <a:rPr lang="en-US" dirty="0" smtClean="0"/>
              <a:t> </a:t>
            </a:r>
            <a:r>
              <a:rPr lang="en-US" dirty="0" err="1" smtClean="0"/>
              <a:t>terceirizado</a:t>
            </a:r>
            <a:r>
              <a:rPr lang="en-US" dirty="0" smtClean="0"/>
              <a:t> de hardware e software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pt-BR" b="1" dirty="0" smtClean="0"/>
              <a:t> </a:t>
            </a:r>
            <a:r>
              <a:rPr lang="pt-BR" b="1" dirty="0" err="1" smtClean="0"/>
              <a:t>Syntellect</a:t>
            </a:r>
            <a:r>
              <a:rPr lang="pt-BR" b="1" dirty="0" smtClean="0"/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de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décadas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cliente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Centro de </a:t>
            </a:r>
            <a:r>
              <a:rPr lang="en-US" dirty="0" err="1" smtClean="0"/>
              <a:t>contatos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500298" y="785794"/>
            <a:ext cx="4178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</a:rPr>
              <a:t>Exemplos de aplicações</a:t>
            </a:r>
          </a:p>
        </p:txBody>
      </p:sp>
      <p:sp>
        <p:nvSpPr>
          <p:cNvPr id="9219" name="CaixaDeTexto 2"/>
          <p:cNvSpPr txBox="1">
            <a:spLocks noChangeArrowheads="1"/>
          </p:cNvSpPr>
          <p:nvPr/>
        </p:nvSpPr>
        <p:spPr bwMode="auto">
          <a:xfrm>
            <a:off x="357158" y="5786454"/>
            <a:ext cx="43027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/>
              <a:t>Engenharia de produção, </a:t>
            </a:r>
            <a:r>
              <a:rPr lang="pt-BR" dirty="0" smtClean="0"/>
              <a:t>mecânica,</a:t>
            </a:r>
          </a:p>
          <a:p>
            <a:r>
              <a:rPr lang="pt-BR" dirty="0" smtClean="0"/>
              <a:t>industrial, automobilística, ...</a:t>
            </a:r>
            <a:endParaRPr lang="pt-BR" dirty="0"/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  <p:pic>
        <p:nvPicPr>
          <p:cNvPr id="5" name="Imagem 4" descr="automob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428736"/>
            <a:ext cx="3810000" cy="24669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Imagem 5" descr="mechani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2500306"/>
            <a:ext cx="3571900" cy="24209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Imagem 6" descr="integratedcircu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00" y="4000504"/>
            <a:ext cx="3571900" cy="23899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419350" y="1000125"/>
            <a:ext cx="43053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</a:rPr>
              <a:t>Estudo de caso:</a:t>
            </a:r>
          </a:p>
          <a:p>
            <a:pPr algn="ctr">
              <a:defRPr/>
            </a:pPr>
            <a:r>
              <a:rPr lang="pt-BR" sz="3200" b="1" dirty="0">
                <a:solidFill>
                  <a:schemeClr val="accent1"/>
                </a:solidFill>
                <a:latin typeface="+mj-lt"/>
              </a:rPr>
              <a:t>Embalagem de laticínios</a:t>
            </a:r>
          </a:p>
        </p:txBody>
      </p:sp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642938" y="3143250"/>
            <a:ext cx="78581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dirty="0"/>
              <a:t>Plantas de produção pequenas, distribuídas próximas das áreas de produção de </a:t>
            </a:r>
            <a:r>
              <a:rPr lang="pt-BR" dirty="0" smtClean="0"/>
              <a:t>leite</a:t>
            </a:r>
          </a:p>
          <a:p>
            <a:pPr>
              <a:buFont typeface="Arial" charset="0"/>
              <a:buChar char="•"/>
            </a:pPr>
            <a:endParaRPr lang="pt-BR" dirty="0"/>
          </a:p>
          <a:p>
            <a:pPr>
              <a:buFont typeface="Arial" charset="0"/>
              <a:buChar char="•"/>
            </a:pPr>
            <a:r>
              <a:rPr lang="pt-BR" dirty="0"/>
              <a:t>Recursos insuficientes para explorar os dados providos pelo </a:t>
            </a:r>
            <a:r>
              <a:rPr lang="pt-BR" dirty="0" smtClean="0"/>
              <a:t>sistema</a:t>
            </a:r>
          </a:p>
          <a:p>
            <a:pPr>
              <a:buFont typeface="Arial" charset="0"/>
              <a:buChar char="•"/>
            </a:pPr>
            <a:endParaRPr lang="pt-BR" dirty="0"/>
          </a:p>
          <a:p>
            <a:pPr>
              <a:buFont typeface="Arial" charset="0"/>
              <a:buChar char="•"/>
            </a:pPr>
            <a:r>
              <a:rPr lang="pt-BR" dirty="0" err="1"/>
              <a:t>Mão-de-obra</a:t>
            </a:r>
            <a:r>
              <a:rPr lang="pt-BR" dirty="0"/>
              <a:t> não especializada para uso de computadores</a:t>
            </a: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419350" y="1000125"/>
            <a:ext cx="4297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</a:rPr>
              <a:t>Processo de embalagem</a:t>
            </a:r>
          </a:p>
        </p:txBody>
      </p:sp>
      <p:grpSp>
        <p:nvGrpSpPr>
          <p:cNvPr id="11267" name="Grupo 7"/>
          <p:cNvGrpSpPr>
            <a:grpSpLocks/>
          </p:cNvGrpSpPr>
          <p:nvPr/>
        </p:nvGrpSpPr>
        <p:grpSpPr bwMode="auto">
          <a:xfrm>
            <a:off x="2678113" y="2143125"/>
            <a:ext cx="3787775" cy="2571750"/>
            <a:chOff x="2786050" y="2000240"/>
            <a:chExt cx="3786214" cy="2571768"/>
          </a:xfrm>
        </p:grpSpPr>
        <p:sp>
          <p:nvSpPr>
            <p:cNvPr id="5" name="Texto explicativo em seta para baixo 4"/>
            <p:cNvSpPr/>
            <p:nvPr/>
          </p:nvSpPr>
          <p:spPr>
            <a:xfrm>
              <a:off x="2786050" y="2000240"/>
              <a:ext cx="3786214" cy="928695"/>
            </a:xfrm>
            <a:prstGeom prst="downArrowCallou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Esterilização e homogeneização</a:t>
              </a:r>
            </a:p>
          </p:txBody>
        </p:sp>
        <p:sp>
          <p:nvSpPr>
            <p:cNvPr id="6" name="Texto explicativo em seta para baixo 5"/>
            <p:cNvSpPr/>
            <p:nvPr/>
          </p:nvSpPr>
          <p:spPr>
            <a:xfrm>
              <a:off x="2786050" y="3000372"/>
              <a:ext cx="3786214" cy="928695"/>
            </a:xfrm>
            <a:prstGeom prst="downArrowCallou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Preenchimento das embalagens</a:t>
              </a:r>
            </a:p>
          </p:txBody>
        </p:sp>
        <p:sp>
          <p:nvSpPr>
            <p:cNvPr id="7" name="Retângulo 6"/>
            <p:cNvSpPr/>
            <p:nvPr/>
          </p:nvSpPr>
          <p:spPr>
            <a:xfrm>
              <a:off x="2786050" y="4000504"/>
              <a:ext cx="3786214" cy="571504"/>
            </a:xfrm>
            <a:prstGeom prst="rect">
              <a:avLst/>
            </a:prstGeom>
            <a:effectLst>
              <a:outerShdw blurRad="40000" dist="20000" dir="5400000" rotWithShape="0">
                <a:srgbClr val="000000">
                  <a:alpha val="38000"/>
                </a:srgbClr>
              </a:outerShdw>
              <a:reflection blurRad="6350" stA="50000" endA="300" endPos="55500" dist="101600" dir="5400000" sy="-100000" algn="bl" rotWithShape="0"/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Fechamento das embalagens</a:t>
              </a:r>
            </a:p>
          </p:txBody>
        </p:sp>
      </p:grpSp>
      <p:sp>
        <p:nvSpPr>
          <p:cNvPr id="8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715277" y="1214438"/>
            <a:ext cx="37134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+mj-lt"/>
              </a:rPr>
              <a:t>Objetivos da solução</a:t>
            </a:r>
            <a:endParaRPr lang="pt-BR" sz="3200" b="1" dirty="0">
              <a:latin typeface="+mj-lt"/>
            </a:endParaRPr>
          </a:p>
        </p:txBody>
      </p:sp>
      <p:sp>
        <p:nvSpPr>
          <p:cNvPr id="12291" name="CaixaDeTexto 2"/>
          <p:cNvSpPr txBox="1">
            <a:spLocks noChangeArrowheads="1"/>
          </p:cNvSpPr>
          <p:nvPr/>
        </p:nvSpPr>
        <p:spPr bwMode="auto">
          <a:xfrm>
            <a:off x="1214414" y="2285992"/>
            <a:ext cx="73580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Compartilhamento de informações entre as plantas</a:t>
            </a:r>
          </a:p>
          <a:p>
            <a:pPr>
              <a:buFont typeface="Arial" charset="0"/>
              <a:buChar char="•"/>
            </a:pPr>
            <a:r>
              <a:rPr lang="pt-BR" dirty="0"/>
              <a:t>Controle de qualidade, manutenção, gerenciamento de áreas de produção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3527425" y="3786188"/>
            <a:ext cx="2089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</a:rPr>
              <a:t>Através de:</a:t>
            </a:r>
          </a:p>
        </p:txBody>
      </p:sp>
      <p:sp>
        <p:nvSpPr>
          <p:cNvPr id="12293" name="CaixaDeTexto 5"/>
          <p:cNvSpPr txBox="1">
            <a:spLocks noChangeArrowheads="1"/>
          </p:cNvSpPr>
          <p:nvPr/>
        </p:nvSpPr>
        <p:spPr bwMode="auto">
          <a:xfrm>
            <a:off x="1285852" y="4572008"/>
            <a:ext cx="73580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Coleta de dados de subsistemas e dispositivos</a:t>
            </a:r>
          </a:p>
          <a:p>
            <a:pPr>
              <a:buFont typeface="Arial" charset="0"/>
              <a:buChar char="•"/>
            </a:pPr>
            <a:r>
              <a:rPr lang="pt-BR" dirty="0"/>
              <a:t>Integração e gerência de dados de produção, qualidade e manutenção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Interface com usuário</a:t>
            </a: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625725" y="1214438"/>
            <a:ext cx="3892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</a:rPr>
              <a:t>Requisitos levantados</a:t>
            </a:r>
          </a:p>
        </p:txBody>
      </p:sp>
      <p:sp>
        <p:nvSpPr>
          <p:cNvPr id="13315" name="CaixaDeTexto 2"/>
          <p:cNvSpPr txBox="1">
            <a:spLocks noChangeArrowheads="1"/>
          </p:cNvSpPr>
          <p:nvPr/>
        </p:nvSpPr>
        <p:spPr bwMode="auto">
          <a:xfrm>
            <a:off x="1214438" y="2357438"/>
            <a:ext cx="73580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dirty="0"/>
              <a:t>Integração de máquinas de produção com diferentes sistemas de controle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Aumento do nível de automação e de coleta de dados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Criação de histórico de produção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Sistema informatizado de gerenciamento de dados (</a:t>
            </a:r>
            <a:r>
              <a:rPr lang="pt-BR" dirty="0" err="1"/>
              <a:t>paperless</a:t>
            </a:r>
            <a:r>
              <a:rPr lang="pt-BR" dirty="0"/>
              <a:t>)</a:t>
            </a:r>
          </a:p>
          <a:p>
            <a:pPr>
              <a:buFont typeface="Arial" charset="0"/>
              <a:buChar char="•"/>
            </a:pPr>
            <a:r>
              <a:rPr lang="pt-BR" dirty="0"/>
              <a:t>Interface do usuário simplificada, para funcionários não acostumados com computadores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Acesso remoto aos dados de produção e equipamentos</a:t>
            </a: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714612" y="857232"/>
            <a:ext cx="37569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+mj-lt"/>
              </a:rPr>
              <a:t>Alterações propostas</a:t>
            </a:r>
            <a:endParaRPr lang="pt-BR" sz="3200" b="1" dirty="0">
              <a:latin typeface="+mj-lt"/>
            </a:endParaRPr>
          </a:p>
        </p:txBody>
      </p:sp>
      <p:sp>
        <p:nvSpPr>
          <p:cNvPr id="14339" name="CaixaDeTexto 2"/>
          <p:cNvSpPr txBox="1">
            <a:spLocks noChangeArrowheads="1"/>
          </p:cNvSpPr>
          <p:nvPr/>
        </p:nvSpPr>
        <p:spPr bwMode="auto">
          <a:xfrm>
            <a:off x="1214414" y="1687354"/>
            <a:ext cx="735806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b="1" dirty="0"/>
              <a:t>Coleta de dados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Sistemas de controle de fornecedores distintos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Centralização de </a:t>
            </a:r>
            <a:r>
              <a:rPr lang="pt-BR" dirty="0" smtClean="0"/>
              <a:t>dados (temperatura, ...) em PLC </a:t>
            </a:r>
            <a:r>
              <a:rPr lang="pt-BR" dirty="0" err="1" smtClean="0"/>
              <a:t>master</a:t>
            </a:r>
            <a:endParaRPr lang="pt-BR" dirty="0"/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Distribuição de informações através de rede </a:t>
            </a:r>
            <a:r>
              <a:rPr lang="pt-BR" dirty="0" smtClean="0"/>
              <a:t>Ethernet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endParaRPr lang="pt-BR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b="1" dirty="0" smtClean="0"/>
              <a:t>Manutenção de sinais</a:t>
            </a:r>
          </a:p>
          <a:p>
            <a:pPr lvl="1">
              <a:buFont typeface="Arial" charset="0"/>
              <a:buChar char="•"/>
            </a:pPr>
            <a:r>
              <a:rPr lang="pt-BR" dirty="0" smtClean="0"/>
              <a:t>Identificação de cada sinal de I/O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endParaRPr lang="pt-BR" dirty="0" smtClean="0"/>
          </a:p>
          <a:p>
            <a:pPr>
              <a:buFont typeface="Arial" charset="0"/>
              <a:buChar char="•"/>
            </a:pPr>
            <a:r>
              <a:rPr lang="pt-BR" b="1" dirty="0" smtClean="0"/>
              <a:t>Sistema de gerenciamento de informações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pt-BR" dirty="0" smtClean="0"/>
              <a:t>Banco de dados relacional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pt-BR" dirty="0" smtClean="0"/>
              <a:t>Relatórios de produção, incidentes, controle de qualidade</a:t>
            </a:r>
          </a:p>
          <a:p>
            <a:pPr>
              <a:buFont typeface="Arial" charset="0"/>
              <a:buChar char="•"/>
            </a:pPr>
            <a:endParaRPr lang="pt-BR" dirty="0"/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25734" y="1071546"/>
            <a:ext cx="4092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latin typeface="+mj-lt"/>
              </a:rPr>
              <a:t>Arquitetura da Solução</a:t>
            </a:r>
            <a:endParaRPr lang="pt-BR" sz="3200" b="1" dirty="0">
              <a:latin typeface="+mj-lt"/>
            </a:endParaRPr>
          </a:p>
        </p:txBody>
      </p:sp>
      <p:pic>
        <p:nvPicPr>
          <p:cNvPr id="3" name="Imagem 2" descr="estudo_caso-arq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2184" y="2643182"/>
            <a:ext cx="4139633" cy="322322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29138" y="1071546"/>
            <a:ext cx="4285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+mj-lt"/>
              </a:rPr>
              <a:t>Nível 1: Coleta de dados</a:t>
            </a:r>
            <a:endParaRPr lang="pt-BR" sz="3200" b="1" dirty="0">
              <a:latin typeface="+mj-lt"/>
            </a:endParaRPr>
          </a:p>
        </p:txBody>
      </p:sp>
      <p:pic>
        <p:nvPicPr>
          <p:cNvPr id="3" name="Imagem 2" descr="estudo_caso-da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8639" y="2143116"/>
            <a:ext cx="4406722" cy="394859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1828" y="1071546"/>
            <a:ext cx="8980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+mj-lt"/>
              </a:rPr>
              <a:t>Nível 2: Processamento de dados e armazenamento</a:t>
            </a:r>
            <a:endParaRPr lang="pt-BR" sz="3200" b="1" dirty="0">
              <a:latin typeface="+mj-lt"/>
            </a:endParaRPr>
          </a:p>
        </p:txBody>
      </p:sp>
      <p:pic>
        <p:nvPicPr>
          <p:cNvPr id="4" name="Imagem 3" descr="vax3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286124"/>
            <a:ext cx="5214942" cy="240652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85918" y="1714488"/>
            <a:ext cx="3297698" cy="1420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Estação VAX3100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Banco de dados relacional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Memória do PLC</a:t>
            </a:r>
            <a:endParaRPr lang="pt-BR" dirty="0"/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7250" y="1000125"/>
            <a:ext cx="72469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+mj-lt"/>
              </a:rPr>
              <a:t>CIM: </a:t>
            </a:r>
            <a:r>
              <a:rPr lang="pt-BR" sz="3200" b="1" dirty="0" err="1">
                <a:latin typeface="+mj-lt"/>
              </a:rPr>
              <a:t>Computer</a:t>
            </a:r>
            <a:r>
              <a:rPr lang="pt-BR" sz="3200" b="1" dirty="0">
                <a:latin typeface="+mj-lt"/>
              </a:rPr>
              <a:t> </a:t>
            </a:r>
            <a:r>
              <a:rPr lang="pt-BR" sz="3200" b="1" dirty="0" err="1">
                <a:latin typeface="+mj-lt"/>
              </a:rPr>
              <a:t>Integrated</a:t>
            </a:r>
            <a:r>
              <a:rPr lang="pt-BR" sz="3200" b="1" dirty="0">
                <a:latin typeface="+mj-lt"/>
              </a:rPr>
              <a:t> </a:t>
            </a:r>
            <a:r>
              <a:rPr lang="pt-BR" sz="3200" b="1" dirty="0" err="1">
                <a:latin typeface="+mj-lt"/>
              </a:rPr>
              <a:t>Manufacturing</a:t>
            </a:r>
            <a:endParaRPr lang="pt-BR" sz="3200" b="1" dirty="0">
              <a:latin typeface="+mj-lt"/>
            </a:endParaRPr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928688" y="2000250"/>
            <a:ext cx="750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Década de 80: </a:t>
            </a:r>
            <a:r>
              <a:rPr lang="pt-BR"/>
              <a:t>início do conceito de manufatura digital</a:t>
            </a:r>
          </a:p>
        </p:txBody>
      </p:sp>
      <p:sp>
        <p:nvSpPr>
          <p:cNvPr id="6" name="Texto explicativo em forma de nuvem 5"/>
          <p:cNvSpPr/>
          <p:nvPr/>
        </p:nvSpPr>
        <p:spPr>
          <a:xfrm>
            <a:off x="1285875" y="2928938"/>
            <a:ext cx="6572250" cy="2786062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“Integração de processos de negócio através de sistemas interligados e comunicação de dados, aliados a </a:t>
            </a:r>
            <a:r>
              <a:rPr lang="pt-BR" b="1" dirty="0"/>
              <a:t>novas práticas gerenciais </a:t>
            </a:r>
            <a:r>
              <a:rPr lang="pt-BR" dirty="0"/>
              <a:t>que aumentem a eficiência da organização.”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39869" y="1071546"/>
            <a:ext cx="5264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+mj-lt"/>
              </a:rPr>
              <a:t>Nível 3: Interface com usuário</a:t>
            </a:r>
            <a:endParaRPr lang="pt-BR" sz="3200" b="1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85918" y="1785926"/>
            <a:ext cx="399660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/>
              <a:t>4 perfis de usuário: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Operador de chão de fábrica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Supervisor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Engenheiro de manutenção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Gerente de produção</a:t>
            </a:r>
          </a:p>
        </p:txBody>
      </p:sp>
      <p:pic>
        <p:nvPicPr>
          <p:cNvPr id="7" name="Imagem 6" descr="estudo_caso-m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8630" y="3571876"/>
            <a:ext cx="2906740" cy="2648040"/>
          </a:xfrm>
          <a:prstGeom prst="rect">
            <a:avLst/>
          </a:prstGeom>
        </p:spPr>
      </p:pic>
      <p:sp>
        <p:nvSpPr>
          <p:cNvPr id="8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28794" y="928670"/>
            <a:ext cx="5264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+mj-lt"/>
              </a:rPr>
              <a:t>Nível 3: Interface com usuário</a:t>
            </a:r>
            <a:endParaRPr lang="pt-BR" sz="3200" b="1" dirty="0">
              <a:latin typeface="+mj-lt"/>
            </a:endParaRPr>
          </a:p>
        </p:txBody>
      </p:sp>
      <p:pic>
        <p:nvPicPr>
          <p:cNvPr id="4" name="Imagem 3" descr="estudo_caso-layo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643050"/>
            <a:ext cx="5144218" cy="47917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28996" y="1071546"/>
            <a:ext cx="5086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+mj-lt"/>
              </a:rPr>
              <a:t>Conclusão do estudo de caso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57225" y="1857364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CIM: solução para ambientes de produção distribuídos, operação remota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Projetos estruturados podem (e devem) ser reaproveitados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Tecnologia permite abstrair níveis inferiores para focar em visão estratégica</a:t>
            </a:r>
            <a:endParaRPr lang="pt-BR" dirty="0"/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10652" y="1071546"/>
            <a:ext cx="2122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+mj-lt"/>
              </a:rPr>
              <a:t>Bibliografia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7158" y="1857364"/>
            <a:ext cx="84296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Sites:</a:t>
            </a:r>
          </a:p>
          <a:p>
            <a:r>
              <a:rPr lang="pt-BR" sz="1600" dirty="0" smtClean="0"/>
              <a:t>(1) http://www.numa.org.br/conhecimentos/conhecimentos_port/pag_conhec/intcim.html</a:t>
            </a:r>
            <a:br>
              <a:rPr lang="pt-BR" sz="1600" dirty="0" smtClean="0"/>
            </a:br>
            <a:r>
              <a:rPr lang="pt-BR" sz="1600" dirty="0" smtClean="0"/>
              <a:t>(2) http://en.wikipedia.org/wiki/Computer_Integrated_Manufacturing</a:t>
            </a:r>
            <a:br>
              <a:rPr lang="pt-BR" sz="1600" dirty="0" smtClean="0"/>
            </a:br>
            <a:r>
              <a:rPr lang="pt-BR" sz="1600" dirty="0" smtClean="0"/>
              <a:t>(3) http://en.wikipedia.org/wiki/AMICE_Consortium</a:t>
            </a:r>
          </a:p>
          <a:p>
            <a:endParaRPr lang="pt-BR" sz="1600" dirty="0" smtClean="0"/>
          </a:p>
          <a:p>
            <a:r>
              <a:rPr lang="pt-BR" sz="1600" b="1" dirty="0" smtClean="0"/>
              <a:t>Livros: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(4) http://books.google.com.br/books?id=NzGKp6QXCJ0C&amp;</a:t>
            </a:r>
            <a:r>
              <a:rPr lang="pt-BR" sz="1600" dirty="0" err="1" smtClean="0"/>
              <a:t>lpg</a:t>
            </a:r>
            <a:r>
              <a:rPr lang="pt-BR" sz="1600" dirty="0" smtClean="0"/>
              <a:t>=PP1&amp;</a:t>
            </a:r>
            <a:r>
              <a:rPr lang="pt-BR" sz="1600" dirty="0" err="1" smtClean="0"/>
              <a:t>dq</a:t>
            </a:r>
            <a:r>
              <a:rPr lang="pt-BR" sz="1600" dirty="0" smtClean="0"/>
              <a:t>=CIM%20solutions&amp;</a:t>
            </a:r>
            <a:r>
              <a:rPr lang="pt-BR" sz="1600" dirty="0" err="1" smtClean="0"/>
              <a:t>client</a:t>
            </a:r>
            <a:r>
              <a:rPr lang="pt-BR" sz="1600" dirty="0" smtClean="0"/>
              <a:t>=</a:t>
            </a:r>
            <a:r>
              <a:rPr lang="pt-BR" sz="1600" dirty="0" err="1" smtClean="0"/>
              <a:t>firefox-a&amp;pg</a:t>
            </a:r>
            <a:r>
              <a:rPr lang="pt-BR" sz="1600" dirty="0" smtClean="0"/>
              <a:t>=PA142#v=</a:t>
            </a:r>
            <a:r>
              <a:rPr lang="pt-BR" sz="1600" dirty="0" err="1" smtClean="0"/>
              <a:t>onepage&amp;q</a:t>
            </a:r>
            <a:r>
              <a:rPr lang="pt-BR" sz="1600" dirty="0" smtClean="0"/>
              <a:t>=&amp;f=</a:t>
            </a:r>
            <a:r>
              <a:rPr lang="pt-BR" sz="1600" dirty="0" err="1" smtClean="0"/>
              <a:t>false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(5) http://books.google.com.br/books?id=</a:t>
            </a:r>
            <a:r>
              <a:rPr lang="pt-BR" sz="1600" dirty="0" err="1" smtClean="0"/>
              <a:t>mrZabcOjxUwC&amp;lpg</a:t>
            </a:r>
            <a:r>
              <a:rPr lang="pt-BR" sz="1600" dirty="0" smtClean="0"/>
              <a:t>=PP1&amp;</a:t>
            </a:r>
            <a:r>
              <a:rPr lang="pt-BR" sz="1600" dirty="0" err="1" smtClean="0"/>
              <a:t>dq</a:t>
            </a:r>
            <a:r>
              <a:rPr lang="pt-BR" sz="1600" dirty="0" smtClean="0"/>
              <a:t>=CIM%20solutions&amp;</a:t>
            </a:r>
            <a:r>
              <a:rPr lang="pt-BR" sz="1600" dirty="0" err="1" smtClean="0"/>
              <a:t>client</a:t>
            </a:r>
            <a:r>
              <a:rPr lang="pt-BR" sz="1600" dirty="0" smtClean="0"/>
              <a:t>=</a:t>
            </a:r>
            <a:r>
              <a:rPr lang="pt-BR" sz="1600" dirty="0" err="1" smtClean="0"/>
              <a:t>firefox-a&amp;pg</a:t>
            </a:r>
            <a:r>
              <a:rPr lang="pt-BR" sz="1600" dirty="0" smtClean="0"/>
              <a:t>=PR7#v=</a:t>
            </a:r>
            <a:r>
              <a:rPr lang="pt-BR" sz="1600" dirty="0" err="1" smtClean="0"/>
              <a:t>onepage&amp;q</a:t>
            </a:r>
            <a:r>
              <a:rPr lang="pt-BR" sz="1600" dirty="0" smtClean="0"/>
              <a:t>=&amp;f=</a:t>
            </a:r>
            <a:r>
              <a:rPr lang="pt-BR" sz="1600" dirty="0" err="1" smtClean="0"/>
              <a:t>false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(6) http://books.google.com.br/books?id=oE1kYDebcAoC&amp;</a:t>
            </a:r>
            <a:r>
              <a:rPr lang="pt-BR" sz="1600" dirty="0" err="1" smtClean="0"/>
              <a:t>lpg</a:t>
            </a:r>
            <a:r>
              <a:rPr lang="pt-BR" sz="1600" dirty="0" smtClean="0"/>
              <a:t>=PA178&amp;</a:t>
            </a:r>
            <a:r>
              <a:rPr lang="pt-BR" sz="1600" dirty="0" err="1" smtClean="0"/>
              <a:t>dq</a:t>
            </a:r>
            <a:r>
              <a:rPr lang="pt-BR" sz="1600" dirty="0" smtClean="0"/>
              <a:t>=CIM%20solutions&amp;</a:t>
            </a:r>
            <a:r>
              <a:rPr lang="pt-BR" sz="1600" dirty="0" err="1" smtClean="0"/>
              <a:t>client</a:t>
            </a:r>
            <a:r>
              <a:rPr lang="pt-BR" sz="1600" dirty="0" smtClean="0"/>
              <a:t>=</a:t>
            </a:r>
            <a:r>
              <a:rPr lang="pt-BR" sz="1600" dirty="0" err="1" smtClean="0"/>
              <a:t>firefox-a&amp;pg</a:t>
            </a:r>
            <a:r>
              <a:rPr lang="pt-BR" sz="1600" dirty="0" smtClean="0"/>
              <a:t>=PA5#v=</a:t>
            </a:r>
            <a:r>
              <a:rPr lang="pt-BR" sz="1600" dirty="0" err="1" smtClean="0"/>
              <a:t>onepage&amp;q</a:t>
            </a:r>
            <a:r>
              <a:rPr lang="pt-BR" sz="1600" dirty="0" smtClean="0"/>
              <a:t>=CIM%20solutions&amp;f=</a:t>
            </a:r>
            <a:r>
              <a:rPr lang="pt-BR" sz="1600" dirty="0" err="1" smtClean="0"/>
              <a:t>false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(7) http://books.google.com.br/books?id=</a:t>
            </a:r>
            <a:r>
              <a:rPr lang="pt-BR" sz="1600" dirty="0" err="1" smtClean="0"/>
              <a:t>an-PTIoh_NoC&amp;lpg</a:t>
            </a:r>
            <a:r>
              <a:rPr lang="pt-BR" sz="1600" dirty="0" smtClean="0"/>
              <a:t>=PA3&amp;</a:t>
            </a:r>
            <a:r>
              <a:rPr lang="pt-BR" sz="1600" dirty="0" err="1" smtClean="0"/>
              <a:t>ots</a:t>
            </a:r>
            <a:r>
              <a:rPr lang="pt-BR" sz="1600" dirty="0" smtClean="0"/>
              <a:t>=bwYVOu5RhL&amp;</a:t>
            </a:r>
            <a:r>
              <a:rPr lang="pt-BR" sz="1600" dirty="0" err="1" smtClean="0"/>
              <a:t>dq</a:t>
            </a:r>
            <a:r>
              <a:rPr lang="pt-BR" sz="1600" dirty="0" smtClean="0"/>
              <a:t>=%22computer%20integrated%20manufacturing%22&amp;</a:t>
            </a:r>
            <a:r>
              <a:rPr lang="pt-BR" sz="1600" dirty="0" err="1" smtClean="0"/>
              <a:t>lr</a:t>
            </a:r>
            <a:r>
              <a:rPr lang="pt-BR" sz="1600" dirty="0" smtClean="0"/>
              <a:t>=&amp;</a:t>
            </a:r>
            <a:r>
              <a:rPr lang="pt-BR" sz="1600" dirty="0" err="1" smtClean="0"/>
              <a:t>pg</a:t>
            </a:r>
            <a:r>
              <a:rPr lang="pt-BR" sz="1600" dirty="0" smtClean="0"/>
              <a:t>=PA3#v=</a:t>
            </a:r>
            <a:r>
              <a:rPr lang="pt-BR" sz="1600" dirty="0" err="1" smtClean="0"/>
              <a:t>onepage&amp;q</a:t>
            </a:r>
            <a:r>
              <a:rPr lang="pt-BR" sz="1600" dirty="0" smtClean="0"/>
              <a:t>=&amp;f=</a:t>
            </a:r>
            <a:r>
              <a:rPr lang="pt-BR" sz="1600" dirty="0" err="1" smtClean="0"/>
              <a:t>false</a:t>
            </a:r>
            <a:endParaRPr lang="pt-BR" sz="1600" dirty="0"/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57250" y="1000125"/>
            <a:ext cx="72469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+mj-lt"/>
              </a:rPr>
              <a:t>CIM: </a:t>
            </a:r>
            <a:r>
              <a:rPr lang="pt-BR" sz="3200" b="1" dirty="0" err="1">
                <a:latin typeface="+mj-lt"/>
              </a:rPr>
              <a:t>Computer</a:t>
            </a:r>
            <a:r>
              <a:rPr lang="pt-BR" sz="3200" b="1" dirty="0">
                <a:latin typeface="+mj-lt"/>
              </a:rPr>
              <a:t> </a:t>
            </a:r>
            <a:r>
              <a:rPr lang="pt-BR" sz="3200" b="1" dirty="0" err="1">
                <a:latin typeface="+mj-lt"/>
              </a:rPr>
              <a:t>Integrated</a:t>
            </a:r>
            <a:r>
              <a:rPr lang="pt-BR" sz="3200" b="1" dirty="0">
                <a:latin typeface="+mj-lt"/>
              </a:rPr>
              <a:t> </a:t>
            </a:r>
            <a:r>
              <a:rPr lang="pt-BR" sz="3200" b="1" dirty="0" err="1">
                <a:latin typeface="+mj-lt"/>
              </a:rPr>
              <a:t>Manufacturing</a:t>
            </a:r>
            <a:endParaRPr lang="pt-BR" sz="3200" b="1" dirty="0">
              <a:latin typeface="+mj-lt"/>
            </a:endParaRPr>
          </a:p>
        </p:txBody>
      </p:sp>
      <p:pic>
        <p:nvPicPr>
          <p:cNvPr id="5124" name="Imagem 7" descr="ci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3714750"/>
            <a:ext cx="488315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CaixaDeTexto 8"/>
          <p:cNvSpPr txBox="1">
            <a:spLocks noChangeArrowheads="1"/>
          </p:cNvSpPr>
          <p:nvPr/>
        </p:nvSpPr>
        <p:spPr bwMode="auto">
          <a:xfrm>
            <a:off x="1142976" y="1785926"/>
            <a:ext cx="71437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Integração de todas as fases de um processo industrial</a:t>
            </a:r>
          </a:p>
          <a:p>
            <a:pPr>
              <a:buFont typeface="Arial" charset="0"/>
              <a:buChar char="•"/>
            </a:pPr>
            <a:r>
              <a:rPr lang="pt-BR" dirty="0"/>
              <a:t>Utiliza: bases de dados, redes de computadores, sistemas de monitoração, boa formação profissional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11488" y="1214438"/>
            <a:ext cx="31210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+mj-lt"/>
              </a:rPr>
              <a:t>Objetivos do CIM</a:t>
            </a:r>
          </a:p>
        </p:txBody>
      </p:sp>
      <p:sp>
        <p:nvSpPr>
          <p:cNvPr id="6147" name="CaixaDeTexto 2"/>
          <p:cNvSpPr txBox="1">
            <a:spLocks noChangeArrowheads="1"/>
          </p:cNvSpPr>
          <p:nvPr/>
        </p:nvSpPr>
        <p:spPr bwMode="auto">
          <a:xfrm>
            <a:off x="1428750" y="2857500"/>
            <a:ext cx="4193777" cy="234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 smtClean="0"/>
              <a:t>Decisões mais rápidas e melhores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 smtClean="0"/>
              <a:t>Processos </a:t>
            </a:r>
            <a:r>
              <a:rPr lang="pt-BR" dirty="0"/>
              <a:t>mais eficientes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Produtos mais confiáveis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Sistemas flexíveis de </a:t>
            </a:r>
            <a:r>
              <a:rPr lang="pt-BR" dirty="0" smtClean="0"/>
              <a:t>produção</a:t>
            </a:r>
            <a:endParaRPr lang="pt-BR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Custos menores</a:t>
            </a: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o 7"/>
          <p:cNvGrpSpPr>
            <a:grpSpLocks/>
          </p:cNvGrpSpPr>
          <p:nvPr/>
        </p:nvGrpSpPr>
        <p:grpSpPr bwMode="auto">
          <a:xfrm>
            <a:off x="1500188" y="2500313"/>
            <a:ext cx="6143625" cy="2786062"/>
            <a:chOff x="1500166" y="3357562"/>
            <a:chExt cx="6143668" cy="2786082"/>
          </a:xfrm>
        </p:grpSpPr>
        <p:sp>
          <p:nvSpPr>
            <p:cNvPr id="5" name="Seta para a direita 4"/>
            <p:cNvSpPr/>
            <p:nvPr/>
          </p:nvSpPr>
          <p:spPr>
            <a:xfrm>
              <a:off x="1500166" y="3500438"/>
              <a:ext cx="3143272" cy="78581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Gestão de negócio</a:t>
              </a:r>
            </a:p>
          </p:txBody>
        </p:sp>
        <p:sp>
          <p:nvSpPr>
            <p:cNvPr id="6" name="Seta para a direita 5"/>
            <p:cNvSpPr/>
            <p:nvPr/>
          </p:nvSpPr>
          <p:spPr>
            <a:xfrm>
              <a:off x="1500166" y="4357694"/>
              <a:ext cx="3143272" cy="78581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Projeto</a:t>
              </a:r>
            </a:p>
          </p:txBody>
        </p:sp>
        <p:sp>
          <p:nvSpPr>
            <p:cNvPr id="7" name="Seta para a direita 6"/>
            <p:cNvSpPr/>
            <p:nvPr/>
          </p:nvSpPr>
          <p:spPr>
            <a:xfrm>
              <a:off x="1500166" y="5214950"/>
              <a:ext cx="3143272" cy="78581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Produção</a:t>
              </a:r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4786314" y="3357562"/>
              <a:ext cx="2857520" cy="278608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CIM</a:t>
              </a:r>
            </a:p>
            <a:p>
              <a:pPr algn="ctr">
                <a:defRPr/>
              </a:pPr>
              <a:endParaRPr lang="pt-BR" dirty="0"/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3011488" y="1214438"/>
            <a:ext cx="31210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+mj-lt"/>
              </a:rPr>
              <a:t>Objetivos do CIM</a:t>
            </a:r>
          </a:p>
        </p:txBody>
      </p:sp>
      <p:sp>
        <p:nvSpPr>
          <p:cNvPr id="10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1"/>
          <p:cNvSpPr txBox="1">
            <a:spLocks noChangeArrowheads="1"/>
          </p:cNvSpPr>
          <p:nvPr/>
        </p:nvSpPr>
        <p:spPr bwMode="auto">
          <a:xfrm>
            <a:off x="1574800" y="1000125"/>
            <a:ext cx="599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+mj-lt"/>
              </a:rPr>
              <a:t>Desafios para implantação do CIM</a:t>
            </a:r>
          </a:p>
        </p:txBody>
      </p:sp>
      <p:sp>
        <p:nvSpPr>
          <p:cNvPr id="8195" name="CaixaDeTexto 2"/>
          <p:cNvSpPr txBox="1">
            <a:spLocks noChangeArrowheads="1"/>
          </p:cNvSpPr>
          <p:nvPr/>
        </p:nvSpPr>
        <p:spPr bwMode="auto">
          <a:xfrm>
            <a:off x="642910" y="1714488"/>
            <a:ext cx="7779694" cy="188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Qualificação profissional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Integração de componentes: padronização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Integridade de dados</a:t>
            </a:r>
            <a:r>
              <a:rPr lang="pt-BR" dirty="0" smtClean="0"/>
              <a:t>: banco </a:t>
            </a:r>
            <a:r>
              <a:rPr lang="pt-BR" dirty="0"/>
              <a:t>de dados, transmissão, concorrência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dirty="0"/>
              <a:t>Controle de processos: </a:t>
            </a:r>
            <a:r>
              <a:rPr lang="pt-BR" dirty="0" smtClean="0"/>
              <a:t>imprevistos na automação</a:t>
            </a:r>
            <a:endParaRPr lang="pt-BR" dirty="0"/>
          </a:p>
        </p:txBody>
      </p:sp>
      <p:grpSp>
        <p:nvGrpSpPr>
          <p:cNvPr id="12" name="Grupo 11"/>
          <p:cNvGrpSpPr/>
          <p:nvPr/>
        </p:nvGrpSpPr>
        <p:grpSpPr>
          <a:xfrm>
            <a:off x="1625183" y="4000504"/>
            <a:ext cx="5893635" cy="2422400"/>
            <a:chOff x="2678893" y="3786188"/>
            <a:chExt cx="5893635" cy="2422400"/>
          </a:xfrm>
        </p:grpSpPr>
        <p:sp>
          <p:nvSpPr>
            <p:cNvPr id="4" name="Seta para cima 3"/>
            <p:cNvSpPr/>
            <p:nvPr/>
          </p:nvSpPr>
          <p:spPr>
            <a:xfrm>
              <a:off x="3249613" y="3786188"/>
              <a:ext cx="500062" cy="17145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5" name="Seta para cima 4"/>
            <p:cNvSpPr/>
            <p:nvPr/>
          </p:nvSpPr>
          <p:spPr>
            <a:xfrm>
              <a:off x="5322888" y="3786188"/>
              <a:ext cx="500062" cy="17145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2678893" y="5500702"/>
              <a:ext cx="1714512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Automação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4572000" y="5500702"/>
              <a:ext cx="2000264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Complexidade</a:t>
              </a:r>
            </a:p>
          </p:txBody>
        </p:sp>
        <p:sp>
          <p:nvSpPr>
            <p:cNvPr id="10" name="Seta para cima 9"/>
            <p:cNvSpPr/>
            <p:nvPr/>
          </p:nvSpPr>
          <p:spPr>
            <a:xfrm>
              <a:off x="7429500" y="3786188"/>
              <a:ext cx="500063" cy="17145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6858016" y="5500702"/>
              <a:ext cx="1714512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Integridade de dados</a:t>
              </a:r>
            </a:p>
          </p:txBody>
        </p:sp>
      </p:grpSp>
      <p:sp>
        <p:nvSpPr>
          <p:cNvPr id="13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00364" y="1428736"/>
            <a:ext cx="308988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 smtClean="0">
                <a:latin typeface="+mj-lt"/>
              </a:rPr>
              <a:t>Consórcio AMICE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1538" y="2428868"/>
            <a:ext cx="71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é: </a:t>
            </a:r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européia</a:t>
            </a:r>
            <a:r>
              <a:rPr lang="en-US" dirty="0" smtClean="0"/>
              <a:t> </a:t>
            </a:r>
            <a:r>
              <a:rPr lang="en-US" dirty="0" err="1" smtClean="0"/>
              <a:t>formada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empresas</a:t>
            </a:r>
            <a:r>
              <a:rPr lang="en-US" dirty="0" smtClean="0"/>
              <a:t>, </a:t>
            </a:r>
            <a:r>
              <a:rPr lang="en-US" dirty="0" err="1" smtClean="0"/>
              <a:t>incluindo</a:t>
            </a:r>
            <a:r>
              <a:rPr lang="en-US" dirty="0" smtClean="0"/>
              <a:t> </a:t>
            </a:r>
            <a:r>
              <a:rPr lang="en-US" dirty="0" err="1" smtClean="0"/>
              <a:t>vendedores</a:t>
            </a:r>
            <a:r>
              <a:rPr lang="en-US" dirty="0" smtClean="0"/>
              <a:t>, </a:t>
            </a:r>
            <a:r>
              <a:rPr lang="en-US" dirty="0" err="1" smtClean="0"/>
              <a:t>usuários</a:t>
            </a:r>
            <a:r>
              <a:rPr lang="en-US" dirty="0" smtClean="0"/>
              <a:t>, </a:t>
            </a:r>
            <a:r>
              <a:rPr lang="en-US" dirty="0" err="1" smtClean="0"/>
              <a:t>consultores</a:t>
            </a:r>
            <a:r>
              <a:rPr lang="en-US" dirty="0" smtClean="0"/>
              <a:t> e </a:t>
            </a:r>
            <a:r>
              <a:rPr lang="en-US" dirty="0" err="1" smtClean="0"/>
              <a:t>acadêmicos</a:t>
            </a:r>
            <a:r>
              <a:rPr lang="en-US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 smtClean="0"/>
              <a:t>: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ajudar</a:t>
            </a:r>
            <a:r>
              <a:rPr lang="en-US" dirty="0" smtClean="0"/>
              <a:t> </a:t>
            </a:r>
            <a:r>
              <a:rPr lang="en-US" dirty="0" err="1" smtClean="0"/>
              <a:t>empresas</a:t>
            </a:r>
            <a:r>
              <a:rPr lang="en-US" dirty="0" smtClean="0"/>
              <a:t> a </a:t>
            </a:r>
            <a:r>
              <a:rPr lang="en-US" dirty="0" err="1" smtClean="0"/>
              <a:t>gerenciar</a:t>
            </a:r>
            <a:r>
              <a:rPr lang="en-US" dirty="0" smtClean="0"/>
              <a:t> </a:t>
            </a:r>
            <a:r>
              <a:rPr lang="en-US" dirty="0" err="1" smtClean="0"/>
              <a:t>mudanças</a:t>
            </a:r>
            <a:r>
              <a:rPr lang="en-US" dirty="0" smtClean="0"/>
              <a:t> e </a:t>
            </a:r>
            <a:r>
              <a:rPr lang="en-US" dirty="0" err="1" smtClean="0"/>
              <a:t>integrações</a:t>
            </a:r>
            <a:r>
              <a:rPr lang="en-US" dirty="0" smtClean="0"/>
              <a:t> de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equipamentos</a:t>
            </a:r>
            <a:r>
              <a:rPr lang="en-US" dirty="0" smtClean="0"/>
              <a:t> e </a:t>
            </a:r>
            <a:r>
              <a:rPr lang="en-US" dirty="0" err="1" smtClean="0"/>
              <a:t>operações</a:t>
            </a:r>
            <a:r>
              <a:rPr lang="en-US" dirty="0" smtClean="0"/>
              <a:t>.   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Produto</a:t>
            </a:r>
            <a:r>
              <a:rPr lang="en-US" dirty="0" smtClean="0"/>
              <a:t>: CIMOSA (CIM Open System Architecture)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43306" y="1214422"/>
            <a:ext cx="158549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 smtClean="0">
                <a:latin typeface="+mj-lt"/>
              </a:rPr>
              <a:t>CIMOSA</a:t>
            </a:r>
            <a:endParaRPr lang="pt-BR" sz="3200" b="1" dirty="0">
              <a:latin typeface="+mj-lt"/>
            </a:endParaRPr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1643063" y="188913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CIM –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Computer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Integrated</a:t>
            </a:r>
            <a:r>
              <a:rPr lang="pt-BR" b="1" dirty="0">
                <a:solidFill>
                  <a:srgbClr val="A50021"/>
                </a:solidFill>
                <a:latin typeface="Calibri" pitchFamily="34" charset="0"/>
              </a:rPr>
              <a:t> </a:t>
            </a:r>
            <a:r>
              <a:rPr lang="pt-BR" b="1" dirty="0" err="1">
                <a:solidFill>
                  <a:srgbClr val="A50021"/>
                </a:solidFill>
                <a:latin typeface="Calibri" pitchFamily="34" charset="0"/>
              </a:rPr>
              <a:t>Manufacturing</a:t>
            </a:r>
            <a:endParaRPr lang="pt-BR" b="1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00100" y="2214554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 Framework de </a:t>
            </a:r>
            <a:r>
              <a:rPr lang="en-US" dirty="0" err="1" smtClean="0"/>
              <a:t>modelagem</a:t>
            </a:r>
            <a:r>
              <a:rPr lang="en-US" dirty="0" smtClean="0"/>
              <a:t> e </a:t>
            </a:r>
            <a:r>
              <a:rPr lang="en-US" dirty="0" err="1" smtClean="0"/>
              <a:t>integração</a:t>
            </a:r>
            <a:r>
              <a:rPr lang="en-US" dirty="0" smtClean="0"/>
              <a:t> de </a:t>
            </a:r>
            <a:r>
              <a:rPr lang="en-US" dirty="0" err="1" smtClean="0"/>
              <a:t>projetos</a:t>
            </a:r>
            <a:r>
              <a:rPr lang="en-US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Solução</a:t>
            </a:r>
            <a:r>
              <a:rPr lang="en-US" dirty="0" smtClean="0"/>
              <a:t> de </a:t>
            </a:r>
            <a:r>
              <a:rPr lang="en-US" dirty="0" err="1" smtClean="0"/>
              <a:t>Integração</a:t>
            </a:r>
            <a:r>
              <a:rPr lang="en-US" dirty="0" smtClean="0"/>
              <a:t> de </a:t>
            </a:r>
            <a:r>
              <a:rPr lang="en-US" dirty="0" err="1" smtClean="0"/>
              <a:t>Negócio</a:t>
            </a:r>
            <a:r>
              <a:rPr lang="en-US" dirty="0" smtClean="0"/>
              <a:t> com 4 </a:t>
            </a:r>
            <a:r>
              <a:rPr lang="en-US" dirty="0" err="1" smtClean="0"/>
              <a:t>produtos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 EMF (Enterprise Modeling Framework)</a:t>
            </a:r>
          </a:p>
          <a:p>
            <a:pPr lvl="1" algn="just"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 CIMOSA </a:t>
            </a:r>
            <a:r>
              <a:rPr lang="en-US" dirty="0" smtClean="0"/>
              <a:t>IIS</a:t>
            </a: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 SLC (Systems Life Cycle)</a:t>
            </a:r>
          </a:p>
          <a:p>
            <a:pPr lvl="1" algn="just"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ItS</a:t>
            </a:r>
            <a:r>
              <a:rPr lang="en-US" dirty="0" smtClean="0"/>
              <a:t> (Inputs to </a:t>
            </a:r>
            <a:r>
              <a:rPr lang="en-US" dirty="0" err="1" smtClean="0"/>
              <a:t>Standardisation</a:t>
            </a:r>
            <a:r>
              <a:rPr lang="en-US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3715</TotalTime>
  <Words>1398</Words>
  <Application>Microsoft Office PowerPoint</Application>
  <PresentationFormat>Apresentação na tela (4:3)</PresentationFormat>
  <Paragraphs>289</Paragraphs>
  <Slides>33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PCS 2038 – Conceitos Gerais de Automação</dc:title>
  <dc:creator>cteep</dc:creator>
  <cp:lastModifiedBy>Misko</cp:lastModifiedBy>
  <cp:revision>294</cp:revision>
  <dcterms:created xsi:type="dcterms:W3CDTF">2009-01-09T23:55:49Z</dcterms:created>
  <dcterms:modified xsi:type="dcterms:W3CDTF">2010-03-02T06:30:20Z</dcterms:modified>
</cp:coreProperties>
</file>