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9" r:id="rId2"/>
  </p:sldMasterIdLst>
  <p:notesMasterIdLst>
    <p:notesMasterId r:id="rId26"/>
  </p:notesMasterIdLst>
  <p:handoutMasterIdLst>
    <p:handoutMasterId r:id="rId27"/>
  </p:handoutMasterIdLst>
  <p:sldIdLst>
    <p:sldId id="442" r:id="rId3"/>
    <p:sldId id="476" r:id="rId4"/>
    <p:sldId id="443" r:id="rId5"/>
    <p:sldId id="592" r:id="rId6"/>
    <p:sldId id="478" r:id="rId7"/>
    <p:sldId id="576" r:id="rId8"/>
    <p:sldId id="583" r:id="rId9"/>
    <p:sldId id="577" r:id="rId10"/>
    <p:sldId id="578" r:id="rId11"/>
    <p:sldId id="581" r:id="rId12"/>
    <p:sldId id="582" r:id="rId13"/>
    <p:sldId id="593" r:id="rId14"/>
    <p:sldId id="585" r:id="rId15"/>
    <p:sldId id="588" r:id="rId16"/>
    <p:sldId id="594" r:id="rId17"/>
    <p:sldId id="595" r:id="rId18"/>
    <p:sldId id="597" r:id="rId19"/>
    <p:sldId id="598" r:id="rId20"/>
    <p:sldId id="599" r:id="rId21"/>
    <p:sldId id="600" r:id="rId22"/>
    <p:sldId id="596" r:id="rId23"/>
    <p:sldId id="615" r:id="rId24"/>
    <p:sldId id="616" r:id="rId25"/>
  </p:sldIdLst>
  <p:sldSz cx="9144000" cy="6858000" type="screen4x3"/>
  <p:notesSz cx="6858000" cy="90805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FF33"/>
    <a:srgbClr val="FFFFCC"/>
    <a:srgbClr val="CC0000"/>
    <a:srgbClr val="990033"/>
    <a:srgbClr val="FFFF00"/>
    <a:srgbClr val="FF00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94464" autoAdjust="0"/>
  </p:normalViewPr>
  <p:slideViewPr>
    <p:cSldViewPr snapToGrid="0">
      <p:cViewPr varScale="1">
        <p:scale>
          <a:sx n="75" d="100"/>
          <a:sy n="7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84A3A0-B4F4-49B1-8997-A118247EB6A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47CE77-814D-4504-8A22-22931AB2FA7D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DDA1EA-9979-493C-98EE-48D890C86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9097A8-6E58-4B93-A17E-FF575FA6183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1DD90A-89D2-40A9-8E2E-DEA72B97EB8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C74E47-F738-4B59-B3F5-133A5624204C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C74E47-F738-4B59-B3F5-133A5624204C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BC2025-C8E5-4B7A-9635-C1BB8F8C6264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xfrm>
            <a:off x="915988" y="4314825"/>
            <a:ext cx="5026025" cy="4084638"/>
          </a:xfrm>
          <a:noFill/>
        </p:spPr>
        <p:txBody>
          <a:bodyPr wrap="square" lIns="85240" tIns="42620" rIns="85240" bIns="426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 bwMode="auto">
          <a:xfrm>
            <a:off x="915988" y="4314825"/>
            <a:ext cx="5026025" cy="4084638"/>
          </a:xfrm>
          <a:noFill/>
        </p:spPr>
        <p:txBody>
          <a:bodyPr wrap="square" lIns="85240" tIns="42620" rIns="85240" bIns="426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95361A-9513-4DC6-AA4D-9C06428B93B3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3263"/>
            <a:ext cx="4478337" cy="33607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64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2CA8-6E5E-4955-AEB7-711CB1E6DB80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13-8027-4F7D-A31B-3A744A0BF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F5C0-CFAE-47E8-85A3-B134153ED396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34F5-ACBA-40CD-8E7D-25B29D623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60ED-63DE-4FE3-93DC-309E280EAA2E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54B1-C255-4DED-B36F-5DA9A2217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856E-0B46-488F-A2FF-34512986C766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E34E3-5329-4FF9-9F12-BD205C6CE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A4209-CCBB-4A52-81B0-66B83DF1558A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5A94-D11C-4260-9E8D-D568EFA29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FD7-9D31-47D2-86AE-EBE3FEB9B16F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E09D-8D2A-4342-9AD3-C63C5AA09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FB25-EFE5-4C07-88EC-FD9BA54C57EF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81252-5316-4803-A2BE-66EF3B258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5F33-93D7-43B7-879A-2F1930A02B7F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B3F5-A9BF-4FEA-A92C-9CB736CE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92474-B6C6-455E-8627-2129EB8A0A3A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B8A3-0D02-4309-B2D1-F5C44C3C4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56D5-34D9-4456-818B-585109EFDDF7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C52A-2B4B-482A-B61E-E8A76C19C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B4013-3001-41EB-9B40-1BFF4CACCBF4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FC5B-E347-4F50-B9EE-30808A17E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F49C-E5BC-461F-8EA5-C65E0362A614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4069-3EC7-4459-85F9-0883A156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EC80-C10E-4A25-9541-CB11E0B62818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6ED-23ED-4C0B-8010-F4D4B353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7B43A-B03F-4182-BD39-3DB01CE13D12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52A7-9474-4E94-AD73-23074E787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79B2-D9AD-4591-96F3-5403C5A6139A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78BA-1870-48FA-8168-AD55F9312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3BE31-64C2-42A5-AB14-F432D90FA518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2E321-379B-4886-8894-4C13C4BD8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1492-8969-4FAC-8FE7-0D514493B86D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F645-5AA2-47B7-9316-1D8264DE3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FC548-24ED-4B38-AFDF-A01079F20706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23B8-2FD9-4CFB-9C46-DEA0FD2CA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B96D-048F-4FD6-8898-9A8815FB789B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9B8C-0AF9-4F9C-8D24-38520165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7F2-6C3C-441B-BF99-B362CA78B3E1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7393-4B7D-4733-9627-72E72207F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04617-9296-4FFB-AAF4-82CD8747F9FA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4C8C-973C-4A1F-B835-6AEC8972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0B23-1829-4B72-8895-F959C8810C43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6EE37-BAA3-4F3C-B28C-D3BE1D866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7429BF8-DF53-42F3-980C-22B9CF37D7A6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4F5DDEC-F355-4B63-981F-EE242418B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3059428-B950-4758-9F16-B81001D64060}" type="datetimeFigureOut">
              <a:rPr lang="en-US"/>
              <a:pPr>
                <a:defRPr/>
              </a:pPr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03AFD3-A559-4338-9EE6-D97067F60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andia.com/financials/annual_reports_and_supplements.asp" TargetMode="Externa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39750" y="1557338"/>
            <a:ext cx="6624638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4000" b="1">
                <a:solidFill>
                  <a:schemeClr val="tx2"/>
                </a:solidFill>
              </a:rPr>
              <a:t>Contabilidade e Análise de Balanços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9750" y="3500438"/>
            <a:ext cx="66246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2800" b="1">
                <a:solidFill>
                  <a:schemeClr val="tx2"/>
                </a:solidFill>
              </a:rPr>
              <a:t>Silvia Pereira de Castro Casa Nova </a:t>
            </a:r>
            <a:br>
              <a:rPr lang="pt-BR" sz="2800" b="1">
                <a:solidFill>
                  <a:schemeClr val="tx2"/>
                </a:solidFill>
              </a:rPr>
            </a:br>
            <a:r>
              <a:rPr lang="pt-BR" sz="1400" b="1">
                <a:solidFill>
                  <a:schemeClr val="tx2"/>
                </a:solidFill>
              </a:rPr>
              <a:t>(silvianova@usp.br)</a:t>
            </a:r>
          </a:p>
          <a:p>
            <a:pPr algn="r"/>
            <a:r>
              <a:rPr lang="pt-BR" sz="1400" b="1">
                <a:solidFill>
                  <a:schemeClr val="tx2"/>
                </a:solidFill>
              </a:rPr>
              <a:t/>
            </a:r>
            <a:br>
              <a:rPr lang="pt-BR" sz="1400" b="1">
                <a:solidFill>
                  <a:schemeClr val="tx2"/>
                </a:solidFill>
              </a:rPr>
            </a:br>
            <a:r>
              <a:rPr lang="pt-BR" sz="2800" b="1">
                <a:solidFill>
                  <a:schemeClr val="tx2"/>
                </a:solidFill>
              </a:rPr>
              <a:t>Daniel Ramos Nogueira </a:t>
            </a:r>
            <a:br>
              <a:rPr lang="pt-BR" sz="2800" b="1">
                <a:solidFill>
                  <a:schemeClr val="tx2"/>
                </a:solidFill>
              </a:rPr>
            </a:br>
            <a:r>
              <a:rPr lang="pt-BR" sz="1400" b="1">
                <a:solidFill>
                  <a:schemeClr val="tx2"/>
                </a:solidFill>
              </a:rPr>
              <a:t>(danielrnog@hotmail.com)</a:t>
            </a:r>
          </a:p>
          <a:p>
            <a:pPr algn="r"/>
            <a:endParaRPr lang="pt-BR" sz="1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/>
      <p:bldP spid="2283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858" name="Rectangle 2"/>
          <p:cNvSpPr>
            <a:spLocks noChangeArrowheads="1"/>
          </p:cNvSpPr>
          <p:nvPr/>
        </p:nvSpPr>
        <p:spPr bwMode="auto">
          <a:xfrm>
            <a:off x="400050" y="971550"/>
            <a:ext cx="8340725" cy="532453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buFont typeface="Wingdings" pitchFamily="2" charset="2"/>
              <a:buNone/>
              <a:defRPr/>
            </a:pPr>
            <a:r>
              <a:rPr lang="pt-BR" sz="2800" u="sng" dirty="0">
                <a:latin typeface="+mj-lt"/>
              </a:rPr>
              <a:t>Conceito</a:t>
            </a:r>
          </a:p>
          <a:p>
            <a:pPr marL="266700" indent="-266700" algn="just">
              <a:buFont typeface="Wingdings" pitchFamily="2" charset="2"/>
              <a:buChar char=""/>
              <a:defRPr/>
            </a:pP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Aplicação </a:t>
            </a:r>
            <a:r>
              <a:rPr lang="pt-BR" sz="2400" dirty="0">
                <a:solidFill>
                  <a:srgbClr val="FFFFFF"/>
                </a:solidFill>
                <a:latin typeface="+mj-lt"/>
              </a:rPr>
              <a:t>de recursos em despesas que contribuirão para a formação do resultado de mais de um exercício </a:t>
            </a: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social:</a:t>
            </a:r>
          </a:p>
          <a:p>
            <a:pPr marL="723900" lvl="1" indent="-266700" algn="just">
              <a:buFont typeface="Wingdings" pitchFamily="2" charset="2"/>
              <a:buChar char=""/>
              <a:defRPr/>
            </a:pP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Despesas pré-operacionais</a:t>
            </a:r>
          </a:p>
          <a:p>
            <a:pPr marL="723900" lvl="1" indent="-266700" algn="just">
              <a:buFont typeface="Wingdings" pitchFamily="2" charset="2"/>
              <a:buChar char=""/>
              <a:defRPr/>
            </a:pP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Gastos  com reestruturação</a:t>
            </a:r>
          </a:p>
          <a:p>
            <a:pPr marL="266700" indent="-266700" algn="just">
              <a:buFont typeface="Wingdings" pitchFamily="2" charset="2"/>
              <a:buChar char=""/>
              <a:defRPr/>
            </a:pP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Alguns dos itens antes aqui considerados caracterizam-se </a:t>
            </a:r>
            <a:r>
              <a:rPr lang="pt-BR" sz="2400" dirty="0">
                <a:solidFill>
                  <a:srgbClr val="FFFFFF"/>
                </a:solidFill>
                <a:latin typeface="+mj-lt"/>
              </a:rPr>
              <a:t>como ativos intangíveis</a:t>
            </a:r>
          </a:p>
          <a:p>
            <a:pPr marL="266700" indent="-266700">
              <a:defRPr/>
            </a:pPr>
            <a:r>
              <a:rPr lang="pt-BR" sz="2400" u="sng" dirty="0" smtClean="0">
                <a:solidFill>
                  <a:srgbClr val="FFFFFF"/>
                </a:solidFill>
                <a:latin typeface="+mj-lt"/>
              </a:rPr>
              <a:t>Exemplos </a:t>
            </a:r>
            <a:r>
              <a:rPr lang="pt-BR" sz="2400" u="sng" dirty="0">
                <a:solidFill>
                  <a:srgbClr val="FFFFFF"/>
                </a:solidFill>
                <a:latin typeface="+mj-lt"/>
              </a:rPr>
              <a:t>mais comuns</a:t>
            </a:r>
            <a:r>
              <a:rPr lang="pt-BR" sz="2400" dirty="0">
                <a:solidFill>
                  <a:srgbClr val="FFFFFF"/>
                </a:solidFill>
                <a:latin typeface="+mj-lt"/>
              </a:rPr>
              <a:t>:</a:t>
            </a:r>
            <a:br>
              <a:rPr lang="pt-BR" sz="2400" dirty="0">
                <a:solidFill>
                  <a:srgbClr val="FFFFFF"/>
                </a:solidFill>
                <a:latin typeface="+mj-lt"/>
              </a:rPr>
            </a:br>
            <a:r>
              <a:rPr lang="pt-BR" sz="2400" dirty="0">
                <a:solidFill>
                  <a:srgbClr val="FFFFFF"/>
                </a:solidFill>
                <a:latin typeface="+mj-lt"/>
              </a:rPr>
              <a:t>Pesquisa e </a:t>
            </a:r>
            <a:r>
              <a:rPr lang="pt-BR" sz="2400" dirty="0" smtClean="0">
                <a:solidFill>
                  <a:srgbClr val="FFFFFF"/>
                </a:solidFill>
                <a:latin typeface="+mj-lt"/>
              </a:rPr>
              <a:t>desenvolvimento de </a:t>
            </a:r>
            <a:r>
              <a:rPr lang="pt-BR" sz="2400" dirty="0">
                <a:solidFill>
                  <a:srgbClr val="FFFFFF"/>
                </a:solidFill>
                <a:latin typeface="+mj-lt"/>
              </a:rPr>
              <a:t>produtos</a:t>
            </a:r>
            <a:br>
              <a:rPr lang="pt-BR" sz="2400" dirty="0">
                <a:solidFill>
                  <a:srgbClr val="FFFFFF"/>
                </a:solidFill>
                <a:latin typeface="+mj-lt"/>
              </a:rPr>
            </a:br>
            <a:r>
              <a:rPr lang="pt-BR" sz="2400" dirty="0">
                <a:solidFill>
                  <a:srgbClr val="FFFFFF"/>
                </a:solidFill>
                <a:latin typeface="+mj-lt"/>
              </a:rPr>
              <a:t>Gastos pré-operacionais (construção e implantação da fábrica)</a:t>
            </a:r>
            <a:br>
              <a:rPr lang="pt-BR" sz="2400" dirty="0">
                <a:solidFill>
                  <a:srgbClr val="FFFFFF"/>
                </a:solidFill>
                <a:latin typeface="+mj-lt"/>
              </a:rPr>
            </a:br>
            <a:r>
              <a:rPr lang="pt-BR" sz="2400" dirty="0">
                <a:solidFill>
                  <a:srgbClr val="FFFFFF"/>
                </a:solidFill>
                <a:latin typeface="+mj-lt"/>
              </a:rPr>
              <a:t>Despesas de reorganização de empresas</a:t>
            </a:r>
            <a:br>
              <a:rPr lang="pt-BR" sz="2400" dirty="0">
                <a:solidFill>
                  <a:srgbClr val="FFFFFF"/>
                </a:solidFill>
                <a:latin typeface="+mj-lt"/>
              </a:rPr>
            </a:br>
            <a:r>
              <a:rPr lang="pt-BR" sz="2400" dirty="0">
                <a:solidFill>
                  <a:srgbClr val="FFFFFF"/>
                </a:solidFill>
                <a:latin typeface="+mj-lt"/>
              </a:rPr>
              <a:t>Despesas de implantação de projetos amplos de sistemas e métodos</a:t>
            </a:r>
            <a:br>
              <a:rPr lang="pt-BR" sz="2400" dirty="0">
                <a:solidFill>
                  <a:srgbClr val="FFFFFF"/>
                </a:solidFill>
                <a:latin typeface="+mj-lt"/>
              </a:rPr>
            </a:br>
            <a:endParaRPr lang="pt-BR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Diferido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57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57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785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906" name="Rectangle 2"/>
          <p:cNvSpPr>
            <a:spLocks noChangeArrowheads="1"/>
          </p:cNvSpPr>
          <p:nvPr/>
        </p:nvSpPr>
        <p:spPr bwMode="auto">
          <a:xfrm>
            <a:off x="727075" y="950913"/>
            <a:ext cx="7635875" cy="20159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800" u="sng" dirty="0">
                <a:solidFill>
                  <a:srgbClr val="66FFFF"/>
                </a:solidFill>
                <a:latin typeface="+mn-lt"/>
              </a:rPr>
              <a:t>Condição para o diferimento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</a:rPr>
              <a:t>Deve haver razoável segurança da realização futura dos valores diferidos por meio de receitas que venham a ser geradas</a:t>
            </a:r>
          </a:p>
        </p:txBody>
      </p:sp>
      <p:sp>
        <p:nvSpPr>
          <p:cNvPr id="1659908" name="Rectangle 4"/>
          <p:cNvSpPr>
            <a:spLocks noChangeArrowheads="1"/>
          </p:cNvSpPr>
          <p:nvPr/>
        </p:nvSpPr>
        <p:spPr bwMode="auto">
          <a:xfrm>
            <a:off x="733425" y="3128963"/>
            <a:ext cx="7635875" cy="34009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800" u="sng" dirty="0">
                <a:solidFill>
                  <a:srgbClr val="66FFFF"/>
                </a:solidFill>
                <a:latin typeface="+mn-lt"/>
              </a:rPr>
              <a:t>Caracterização dos componentes do diferido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</a:rPr>
              <a:t>Gastos que, em uma situação normal, seriam caracterizados como despesas, mas que não o são porque não há ainda a geração da receita correspondente para ser confrontada.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</a:rPr>
              <a:t>Não incluem bens corpóreos (estes são caracterizados como Imobilizado)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Contabilização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906" grpId="0" build="p"/>
      <p:bldP spid="165990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1143000"/>
          </a:xfrm>
        </p:spPr>
        <p:txBody>
          <a:bodyPr/>
          <a:lstStyle/>
          <a:p>
            <a:r>
              <a:rPr lang="pt-BR" dirty="0" smtClean="0"/>
              <a:t>Atualmente: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27075" y="1408113"/>
            <a:ext cx="7635875" cy="220688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lnSpc>
                <a:spcPct val="125000"/>
              </a:lnSpc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FFFFFF"/>
                </a:solidFill>
                <a:latin typeface="+mn-lt"/>
              </a:rPr>
              <a:t>Vai desaparecer;</a:t>
            </a:r>
          </a:p>
          <a:p>
            <a:pPr marL="266700" indent="-266700" algn="just">
              <a:lnSpc>
                <a:spcPct val="125000"/>
              </a:lnSpc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FFFFFF"/>
                </a:solidFill>
                <a:latin typeface="+mn-lt"/>
              </a:rPr>
              <a:t>Permanece mas com uso restrito:</a:t>
            </a:r>
          </a:p>
          <a:p>
            <a:pPr marL="723900" lvl="1" indent="-266700" algn="just">
              <a:lnSpc>
                <a:spcPct val="125000"/>
              </a:lnSpc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FFFFFF"/>
                </a:solidFill>
                <a:latin typeface="+mn-lt"/>
              </a:rPr>
              <a:t>Despesas pré-operacionais</a:t>
            </a:r>
          </a:p>
          <a:p>
            <a:pPr marL="723900" lvl="1" indent="-266700" algn="just">
              <a:lnSpc>
                <a:spcPct val="125000"/>
              </a:lnSpc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FFFFFF"/>
                </a:solidFill>
                <a:latin typeface="+mn-lt"/>
              </a:rPr>
              <a:t>Gastos com reestruturação (alguns).</a:t>
            </a:r>
            <a:endParaRPr lang="pt-BR" sz="2800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controversas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4525963"/>
          </a:xfrm>
        </p:spPr>
        <p:txBody>
          <a:bodyPr/>
          <a:lstStyle/>
          <a:p>
            <a:r>
              <a:rPr lang="pt-BR" sz="3000" dirty="0" smtClean="0"/>
              <a:t>O sistema que faz uma máquina operar, faz parte ou não do Imobilizado? Ele é corpóreo ou incorpóreo?</a:t>
            </a:r>
          </a:p>
          <a:p>
            <a:r>
              <a:rPr lang="pt-BR" sz="3000" dirty="0" smtClean="0"/>
              <a:t>E as benfeitorias em propriedades de terceiros?</a:t>
            </a:r>
          </a:p>
          <a:p>
            <a:r>
              <a:rPr lang="pt-BR" sz="3000" dirty="0" smtClean="0"/>
              <a:t>Como devem ser classificados gastos com treinamento de pessoas que irão colocar um equipamento em funcionamento?</a:t>
            </a:r>
          </a:p>
          <a:p>
            <a:r>
              <a:rPr lang="pt-BR" sz="3000" dirty="0" smtClean="0"/>
              <a:t>E as despesas de treinamento de pessoal administrativo e de vendas na fase pré-operacional?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Recuperabilidade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850" y="1343547"/>
            <a:ext cx="8496300" cy="50013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81000" indent="-381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800" dirty="0" smtClean="0"/>
              <a:t>Limitação </a:t>
            </a:r>
            <a:r>
              <a:rPr lang="pt-BR" sz="2800" dirty="0"/>
              <a:t>do custo dos ativos ao seu valor </a:t>
            </a:r>
            <a:r>
              <a:rPr lang="pt-BR" sz="2800" dirty="0" smtClean="0"/>
              <a:t>econômico</a:t>
            </a:r>
          </a:p>
          <a:p>
            <a:pPr marL="381000" indent="-381000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800" dirty="0" smtClean="0"/>
              <a:t>A entidade deve aplicar o teste de </a:t>
            </a:r>
            <a:r>
              <a:rPr lang="pt-BR" sz="2800" i="1" dirty="0" smtClean="0"/>
              <a:t>impairment </a:t>
            </a:r>
            <a:r>
              <a:rPr lang="pt-BR" sz="2800" dirty="0" smtClean="0"/>
              <a:t>para determinar se um item do ativo deve ser reduzido pelo valor recuperável:</a:t>
            </a:r>
          </a:p>
          <a:p>
            <a:pPr marL="914400" lvl="3" indent="-300038">
              <a:spcBef>
                <a:spcPts val="600"/>
              </a:spcBef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i="1" dirty="0" smtClean="0"/>
              <a:t>Impairment </a:t>
            </a:r>
            <a:r>
              <a:rPr lang="pt-BR" sz="2200" dirty="0" smtClean="0"/>
              <a:t>se aplica sempre que o valor contábil do ativo for maior que o seu valor recuperável</a:t>
            </a:r>
          </a:p>
          <a:p>
            <a:pPr marL="914400" lvl="3" indent="-300038">
              <a:spcBef>
                <a:spcPts val="600"/>
              </a:spcBef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dirty="0" smtClean="0"/>
              <a:t>Revisão deve ser feita a cada balanço</a:t>
            </a:r>
          </a:p>
          <a:p>
            <a:pPr marL="914400" lvl="3" indent="-300038">
              <a:spcBef>
                <a:spcPts val="600"/>
              </a:spcBef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dirty="0" smtClean="0"/>
              <a:t>Valor recuperável é o maior entre o valor líquido de venda (valor justo menos custo de venda) e o valor em uso (Valor Presente Líquido de fluxos futuros de caixa associados ao ativo)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Recuperabilidade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prática já existia (p.e. Estoques, Contas a Receber e Investimentos Societários)</a:t>
            </a:r>
          </a:p>
          <a:p>
            <a:r>
              <a:rPr lang="pt-BR" dirty="0" smtClean="0"/>
              <a:t>Pelo menos na data do balanço a empresa deve verificar se os valores contábeis são recuperáveis (por venda para terceiros ou por uso)</a:t>
            </a:r>
          </a:p>
          <a:p>
            <a:pPr marL="342900" lvl="1" indent="-342900">
              <a:buFont typeface="Arial" charset="0"/>
              <a:buChar char="•"/>
            </a:pPr>
            <a:r>
              <a:rPr lang="pt-BR" sz="3200" dirty="0" smtClean="0"/>
              <a:t>O registro contábil não pode ser superior:</a:t>
            </a:r>
          </a:p>
          <a:p>
            <a:pPr lvl="2"/>
            <a:r>
              <a:rPr lang="pt-BR" sz="2800" dirty="0" smtClean="0"/>
              <a:t>ao caixa que produziria se fosse vendido ou </a:t>
            </a:r>
          </a:p>
          <a:p>
            <a:pPr lvl="2"/>
            <a:r>
              <a:rPr lang="pt-BR" sz="2800" dirty="0" smtClean="0"/>
              <a:t>ao caixa que ajudará a produzir no futuro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Recuperabilidade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ajuste só pode ser no sentido de diminuir o valor do ativo</a:t>
            </a:r>
          </a:p>
          <a:p>
            <a:r>
              <a:rPr lang="pt-BR" dirty="0" smtClean="0"/>
              <a:t>Se os teste mostrarem que o ativo vale mais do que o saldo contábil, os saldos permanecerão como estão, não sofrerão acréscimo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Impairment - </a:t>
            </a:r>
            <a:r>
              <a:rPr lang="pt-BR" dirty="0" smtClean="0"/>
              <a:t>Exemplo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i="1" dirty="0" smtClean="0"/>
              <a:t>Mary Inc </a:t>
            </a:r>
            <a:r>
              <a:rPr lang="pt-BR" dirty="0" smtClean="0"/>
              <a:t>é um fabricante de caixas de papelão para embalagem. Entretanto uma mudança no mercado acarretou que o estoque produzido pela máquina que faz pequenas caixas para presente esteja sendo vendido abaixo de seu custo. Diante dessa circunstância é necessário efetuar um teste de recuperabilidade.  Que informações são relevantes?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As seguintes informações relevantes estão disponíveis:</a:t>
            </a:r>
          </a:p>
          <a:p>
            <a:pPr marL="0" indent="0">
              <a:buNone/>
            </a:pPr>
            <a:r>
              <a:rPr lang="pt-BR" dirty="0" smtClean="0"/>
              <a:t>O valor atual do equipamente ao custo histórico líquido de depreciação é </a:t>
            </a:r>
            <a:r>
              <a:rPr lang="pt-BR" dirty="0" smtClean="0">
                <a:solidFill>
                  <a:srgbClr val="FFFF00"/>
                </a:solidFill>
              </a:rPr>
              <a:t>$290.000</a:t>
            </a:r>
            <a:r>
              <a:rPr lang="pt-BR" dirty="0" smtClean="0"/>
              <a:t>. O preço líquido de venda é estimado em </a:t>
            </a:r>
            <a:r>
              <a:rPr lang="pt-BR" dirty="0" smtClean="0">
                <a:solidFill>
                  <a:srgbClr val="FFFF00"/>
                </a:solidFill>
              </a:rPr>
              <a:t>$120.000. </a:t>
            </a:r>
            <a:r>
              <a:rPr lang="pt-BR" dirty="0" smtClean="0"/>
              <a:t>Os fluxos de caixa estimados líquidos da máquina são agora de</a:t>
            </a:r>
            <a:r>
              <a:rPr lang="pt-BR" dirty="0" smtClean="0">
                <a:solidFill>
                  <a:srgbClr val="FFFF00"/>
                </a:solidFill>
              </a:rPr>
              <a:t> $100.000 </a:t>
            </a:r>
            <a:r>
              <a:rPr lang="pt-BR" dirty="0" smtClean="0"/>
              <a:t>por ano, para os próximos </a:t>
            </a:r>
            <a:r>
              <a:rPr lang="pt-BR" dirty="0" smtClean="0">
                <a:solidFill>
                  <a:srgbClr val="FFFF00"/>
                </a:solidFill>
              </a:rPr>
              <a:t>3 anos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Essas informações são suficientes?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Impairment - </a:t>
            </a:r>
            <a:r>
              <a:rPr lang="pt-BR" dirty="0" smtClean="0"/>
              <a:t>Exemplo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 taxa de desconto de mercado é de 10% ao ano.</a:t>
            </a:r>
          </a:p>
          <a:p>
            <a:pPr marL="0" indent="0">
              <a:buNone/>
            </a:pPr>
            <a:r>
              <a:rPr lang="pt-BR" dirty="0" smtClean="0"/>
              <a:t>Qual é a perda por não recuperabilidade?</a:t>
            </a:r>
          </a:p>
          <a:p>
            <a:pPr marL="0" indent="0">
              <a:buNone/>
            </a:pPr>
            <a:r>
              <a:rPr lang="pt-BR" dirty="0" smtClean="0"/>
              <a:t>Qual é o valor recuperável do ativo?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000" dirty="0" smtClean="0"/>
              <a:t>(adaptado de: Finch, Claire. A Student’s guide to International Financial Reporting Standards. 2nd Ed. Kaplan: Berkshire, 2008)</a:t>
            </a: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Impairment - </a:t>
            </a:r>
            <a:r>
              <a:rPr lang="pt-BR" dirty="0" smtClean="0"/>
              <a:t>Exemplo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pt-BR" smtClean="0"/>
              <a:t>Balanço Patrimonial</a:t>
            </a:r>
            <a:endParaRPr lang="en-US" smtClean="0"/>
          </a:p>
        </p:txBody>
      </p:sp>
      <p:graphicFrame>
        <p:nvGraphicFramePr>
          <p:cNvPr id="3" name="Group 37"/>
          <p:cNvGraphicFramePr>
            <a:graphicFrameLocks noGrp="1"/>
          </p:cNvGraphicFramePr>
          <p:nvPr/>
        </p:nvGraphicFramePr>
        <p:xfrm>
          <a:off x="357188" y="1357313"/>
          <a:ext cx="8582891" cy="5394407"/>
        </p:xfrm>
        <a:graphic>
          <a:graphicData uri="http://schemas.openxmlformats.org/drawingml/2006/table">
            <a:tbl>
              <a:tblPr/>
              <a:tblGrid>
                <a:gridCol w="3803073"/>
                <a:gridCol w="4779818"/>
              </a:tblGrid>
              <a:tr h="4867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+ PL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CIRCULANTE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NÃO CIRCULANTE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NÃO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Realizável a Longo Prazo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PATRIMÔNIO LÍQUIDO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11406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Investimentos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Capital Social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Imobilizado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Capital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5088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Intangível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Reavaliação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3874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Diferido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Lucros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Ajustes de Avaliação Patrimonial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35227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Prejuízos Acumulados</a:t>
                      </a:r>
                    </a:p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</a:tbl>
          </a:graphicData>
        </a:graphic>
      </p:graphicFrame>
      <p:sp>
        <p:nvSpPr>
          <p:cNvPr id="10271" name="Rectangle 35"/>
          <p:cNvSpPr>
            <a:spLocks noChangeArrowheads="1"/>
          </p:cNvSpPr>
          <p:nvPr/>
        </p:nvSpPr>
        <p:spPr bwMode="auto">
          <a:xfrm>
            <a:off x="419100" y="3149600"/>
            <a:ext cx="3670300" cy="2374900"/>
          </a:xfrm>
          <a:prstGeom prst="rect">
            <a:avLst/>
          </a:prstGeom>
          <a:noFill/>
          <a:ln w="76200" cmpd="thinThick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Impairment</a:t>
            </a:r>
            <a:r>
              <a:rPr lang="pt-BR" dirty="0" smtClean="0"/>
              <a:t> - Exemplo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noFill/>
          <a:ln w="19050">
            <a:solidFill>
              <a:srgbClr val="FF6600"/>
            </a:solidFill>
          </a:ln>
        </p:spPr>
        <p:txBody>
          <a:bodyPr/>
          <a:lstStyle/>
          <a:p>
            <a:r>
              <a:rPr lang="pt-BR" dirty="0" smtClean="0"/>
              <a:t>Valor Líquido de Venda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noFill/>
          <a:ln w="19050">
            <a:solidFill>
              <a:srgbClr val="FF6600"/>
            </a:solidFill>
          </a:ln>
        </p:spPr>
        <p:txBody>
          <a:bodyPr/>
          <a:lstStyle/>
          <a:p>
            <a:r>
              <a:rPr lang="pt-BR" dirty="0" smtClean="0"/>
              <a:t>$120.000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ln w="19050">
            <a:solidFill>
              <a:srgbClr val="FFC000"/>
            </a:solidFill>
          </a:ln>
        </p:spPr>
        <p:txBody>
          <a:bodyPr/>
          <a:lstStyle/>
          <a:p>
            <a:r>
              <a:rPr lang="pt-BR" dirty="0" smtClean="0"/>
              <a:t>Valor em uso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 w="19050">
            <a:solidFill>
              <a:srgbClr val="FFC000"/>
            </a:solidFill>
          </a:ln>
        </p:spPr>
        <p:txBody>
          <a:bodyPr/>
          <a:lstStyle/>
          <a:p>
            <a:r>
              <a:rPr lang="pt-BR" dirty="0" smtClean="0"/>
              <a:t>Ano 1: $100.000 x 1/1.1</a:t>
            </a:r>
          </a:p>
          <a:p>
            <a:r>
              <a:rPr lang="pt-BR" dirty="0" smtClean="0"/>
              <a:t>Ano 2 : $100.000 x 1/1.1^2</a:t>
            </a:r>
          </a:p>
          <a:p>
            <a:r>
              <a:rPr lang="pt-BR" dirty="0" smtClean="0"/>
              <a:t>Ano 3 : $100.000 x 1/1.1^3</a:t>
            </a:r>
          </a:p>
          <a:p>
            <a:endParaRPr lang="pt-BR" dirty="0" smtClean="0"/>
          </a:p>
          <a:p>
            <a:r>
              <a:rPr lang="pt-BR" dirty="0" smtClean="0"/>
              <a:t>Total: $248.685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  <p:bldP spid="6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Recuperabilidade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669"/>
            <a:ext cx="8229600" cy="4525963"/>
          </a:xfrm>
        </p:spPr>
        <p:txBody>
          <a:bodyPr/>
          <a:lstStyle/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pt-BR" sz="2800" dirty="0" smtClean="0"/>
              <a:t>As taxas de desconto devem refletir as avaliações atuais de mercado sobre o valor da moeda ao longo do tempo e os riscos específicos do ativo</a:t>
            </a:r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None/>
            </a:pPr>
            <a:endParaRPr lang="pt-BR" sz="2800" dirty="0" smtClean="0"/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pt-BR" sz="2800" dirty="0" smtClean="0"/>
              <a:t>Ativos podem ser agrupados em unidades geradoras de caixa</a:t>
            </a:r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endParaRPr lang="pt-BR" sz="2800" dirty="0" smtClean="0"/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pt-BR" sz="2800" dirty="0" smtClean="0"/>
              <a:t>Contrapartida da redução vai para despesa</a:t>
            </a:r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endParaRPr lang="pt-BR" sz="2800" dirty="0" smtClean="0"/>
          </a:p>
          <a:p>
            <a:pPr marL="381000" indent="-381000" defTabSz="914400">
              <a:lnSpc>
                <a:spcPct val="100000"/>
              </a:lnSpc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pt-BR" sz="2800" dirty="0" smtClean="0"/>
              <a:t>Reversão de </a:t>
            </a:r>
            <a:r>
              <a:rPr lang="pt-BR" sz="2800" i="1" dirty="0" smtClean="0"/>
              <a:t>impairment</a:t>
            </a:r>
            <a:r>
              <a:rPr lang="pt-BR" sz="2800" dirty="0" smtClean="0"/>
              <a:t> não deve exceder o valor contábil anterior do ativo e será lançada como receita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Curiosidades Contábeis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3105835"/>
            <a:ext cx="7677150" cy="138499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hlinkClick r:id="rId2"/>
              </a:rPr>
              <a:t>http://www.skandia.com/financials/annual_reports_and_supplements.asp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Lembrete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1753285"/>
            <a:ext cx="76771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Moodle/Stoa:</a:t>
            </a:r>
          </a:p>
          <a:p>
            <a:endParaRPr lang="en-US" sz="2800" dirty="0" smtClean="0"/>
          </a:p>
          <a:p>
            <a:pPr lvl="1"/>
            <a:r>
              <a:rPr lang="en-US" sz="2800" dirty="0" err="1" smtClean="0"/>
              <a:t>Reação</a:t>
            </a:r>
            <a:r>
              <a:rPr lang="en-US" sz="2800" dirty="0" smtClean="0"/>
              <a:t> </a:t>
            </a:r>
            <a:r>
              <a:rPr lang="en-US" sz="2800" dirty="0" err="1" smtClean="0"/>
              <a:t>aos</a:t>
            </a:r>
            <a:r>
              <a:rPr lang="en-US" sz="2800" dirty="0" smtClean="0"/>
              <a:t> links/</a:t>
            </a:r>
            <a:r>
              <a:rPr lang="en-US" sz="2800" dirty="0" err="1" smtClean="0"/>
              <a:t>vídeos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Perguntas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</p:spPr>
        <p:txBody>
          <a:bodyPr/>
          <a:lstStyle/>
          <a:p>
            <a:r>
              <a:rPr lang="pt-BR" dirty="0" smtClean="0"/>
              <a:t>O que é Ativo Intangível?</a:t>
            </a:r>
          </a:p>
          <a:p>
            <a:r>
              <a:rPr lang="pt-BR" dirty="0" smtClean="0"/>
              <a:t>O que é Ativo Imobilizado? Cite exemplos.</a:t>
            </a:r>
          </a:p>
          <a:p>
            <a:r>
              <a:rPr lang="pt-BR" dirty="0" smtClean="0"/>
              <a:t>Quais as características do Imobilizado?</a:t>
            </a:r>
          </a:p>
          <a:p>
            <a:r>
              <a:rPr lang="pt-BR" dirty="0" smtClean="0"/>
              <a:t>O que é Amortização?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Perguntas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</p:spPr>
        <p:txBody>
          <a:bodyPr/>
          <a:lstStyle/>
          <a:p>
            <a:r>
              <a:rPr lang="pt-BR" dirty="0" smtClean="0"/>
              <a:t>O que é o Teste de Recuperabilidade de Ativos? Dê exemplos.</a:t>
            </a:r>
          </a:p>
          <a:p>
            <a:r>
              <a:rPr lang="pt-BR" dirty="0" smtClean="0"/>
              <a:t>O que era Ativo Diferido?</a:t>
            </a:r>
          </a:p>
          <a:p>
            <a:r>
              <a:rPr lang="pt-BR" dirty="0" smtClean="0"/>
              <a:t>Quais as diferenças entre Ativo Diferido e Ativo Intangível?</a:t>
            </a:r>
          </a:p>
          <a:p>
            <a:r>
              <a:rPr lang="pt-BR" dirty="0" smtClean="0"/>
              <a:t>Qual o tratamento contábil do Leasing Financeiro, considerando a essência sobre a forma?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Ativo Intangível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365125">
              <a:buFont typeface="Wingdings" pitchFamily="2" charset="2"/>
              <a:buNone/>
            </a:pPr>
            <a:r>
              <a:rPr lang="pt-BR" sz="2800" b="1" i="1" u="sng" smtClean="0"/>
              <a:t>Conceito</a:t>
            </a:r>
            <a:endParaRPr lang="pt-BR" sz="2800" b="1" smtClean="0"/>
          </a:p>
          <a:p>
            <a:pPr marL="365125" indent="-365125"/>
            <a:r>
              <a:rPr lang="pt-BR" sz="2800" b="1" smtClean="0"/>
              <a:t>Direitos  que tenham por objeto bens incorpóreos</a:t>
            </a:r>
          </a:p>
          <a:p>
            <a:pPr marL="365125" indent="-365125"/>
            <a:r>
              <a:rPr lang="pt-BR" sz="2800" b="1" smtClean="0"/>
              <a:t>Destinados à manutenção das atividades da empresa</a:t>
            </a:r>
          </a:p>
          <a:p>
            <a:pPr marL="365125" indent="-365125"/>
            <a:r>
              <a:rPr lang="pt-BR" sz="2800" b="1" smtClean="0"/>
              <a:t>Servem a vários ciclos operacionais</a:t>
            </a:r>
          </a:p>
          <a:p>
            <a:pPr marL="365125" indent="-365125"/>
            <a:r>
              <a:rPr lang="pt-BR" sz="2800" b="1" smtClean="0"/>
              <a:t>Geram benefícios econômicos futuros</a:t>
            </a:r>
          </a:p>
          <a:p>
            <a:pPr marL="400050" lvl="1" indent="0">
              <a:buFont typeface="Arial" charset="0"/>
              <a:buNone/>
            </a:pPr>
            <a:r>
              <a:rPr lang="pt-BR" sz="2000" b="1" smtClean="0"/>
              <a:t>Exemplos: marcas, patentes, direitos autorais, direitos de concessão, gastos com pesquisa e desenvolvimento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3733800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/>
          </a:p>
          <a:p>
            <a:fld id="{83E65B70-F761-4A02-B723-6687B954664C}" type="slidenum">
              <a:rPr lang="pt-BR" sz="1400"/>
              <a:pPr/>
              <a:t>6</a:t>
            </a:fld>
            <a:endParaRPr lang="pt-BR" sz="1400"/>
          </a:p>
        </p:txBody>
      </p:sp>
      <p:sp>
        <p:nvSpPr>
          <p:cNvPr id="6" name="CaixaDeTexto 5"/>
          <p:cNvSpPr txBox="1"/>
          <p:nvPr/>
        </p:nvSpPr>
        <p:spPr>
          <a:xfrm>
            <a:off x="838199" y="1228725"/>
            <a:ext cx="7607301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Três características devem ser atendidas para que o item seja identificado como um ativo intangível:</a:t>
            </a:r>
          </a:p>
          <a:p>
            <a:pPr marL="266700" indent="-2667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Identifiability</a:t>
            </a: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 </a:t>
            </a: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(exceção na </a:t>
            </a: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“business </a:t>
            </a: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combination</a:t>
            </a: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”</a:t>
            </a: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)</a:t>
            </a:r>
          </a:p>
          <a:p>
            <a:pPr marL="266700" indent="-2667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Control</a:t>
            </a:r>
            <a:endParaRPr lang="pt-BR" sz="2800" i="1" dirty="0">
              <a:solidFill>
                <a:srgbClr val="FFFFFF"/>
              </a:solidFill>
              <a:latin typeface="+mn-lt"/>
              <a:cs typeface="Arial" pitchFamily="34" charset="0"/>
            </a:endParaRPr>
          </a:p>
          <a:p>
            <a:pPr marL="266700" indent="-2667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Future </a:t>
            </a: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economic</a:t>
            </a: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 </a:t>
            </a: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benefits</a:t>
            </a:r>
            <a:endParaRPr lang="pt-BR" sz="2800" i="1" dirty="0"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Características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Critérios de Reconhecimento</a:t>
            </a:r>
            <a:endParaRPr lang="en-US" smtClean="0"/>
          </a:p>
        </p:txBody>
      </p:sp>
      <p:sp>
        <p:nvSpPr>
          <p:cNvPr id="3" name="CaixaDeTexto 6"/>
          <p:cNvSpPr txBox="1">
            <a:spLocks noChangeArrowheads="1"/>
          </p:cNvSpPr>
          <p:nvPr/>
        </p:nvSpPr>
        <p:spPr bwMode="auto">
          <a:xfrm>
            <a:off x="260350" y="1600200"/>
            <a:ext cx="8620125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</a:rPr>
              <a:t>Um ativo intangível deverá ser reconhecido se, e somente se:</a:t>
            </a:r>
          </a:p>
          <a:p>
            <a:pPr marL="806450" lvl="2" indent="-538163" algn="just">
              <a:spcAft>
                <a:spcPts val="600"/>
              </a:spcAft>
              <a:defRPr/>
            </a:pPr>
            <a:r>
              <a:rPr lang="pt-BR" sz="2800" i="1" dirty="0">
                <a:solidFill>
                  <a:srgbClr val="FFFFFF"/>
                </a:solidFill>
                <a:latin typeface="+mn-lt"/>
              </a:rPr>
              <a:t>(a) it is probable that the expected future economic benefits that are attributable to the asset will flow to the entity; and</a:t>
            </a:r>
          </a:p>
          <a:p>
            <a:pPr marL="806450" lvl="2" indent="-538163" algn="just">
              <a:spcAft>
                <a:spcPts val="600"/>
              </a:spcAft>
              <a:defRPr/>
            </a:pPr>
            <a:r>
              <a:rPr lang="pt-BR" sz="2800" i="1" dirty="0">
                <a:solidFill>
                  <a:srgbClr val="FFFFFF"/>
                </a:solidFill>
                <a:latin typeface="+mn-lt"/>
              </a:rPr>
              <a:t>(b) the cost of the asset can be measured reliably</a:t>
            </a:r>
          </a:p>
          <a:p>
            <a:pPr algn="just">
              <a:spcAft>
                <a:spcPts val="600"/>
              </a:spcAft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</a:rPr>
              <a:t>A mensuração inicial de um intangível será feita pelo seu custo.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3733800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/>
          </a:p>
          <a:p>
            <a:fld id="{8F4AD75A-F61A-469B-A145-5B3D5937D92B}" type="slidenum">
              <a:rPr lang="pt-BR" sz="1400"/>
              <a:pPr/>
              <a:t>8</a:t>
            </a:fld>
            <a:endParaRPr lang="pt-BR" sz="1400"/>
          </a:p>
        </p:txBody>
      </p:sp>
      <p:sp>
        <p:nvSpPr>
          <p:cNvPr id="6" name="CaixaDeTexto 5"/>
          <p:cNvSpPr txBox="1"/>
          <p:nvPr/>
        </p:nvSpPr>
        <p:spPr>
          <a:xfrm>
            <a:off x="800101" y="1207558"/>
            <a:ext cx="7581900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Há três formas possíveis para a obtenção de um ativo intangível por uma entidade:</a:t>
            </a: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Aquisição em separado</a:t>
            </a: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Aquisição por meio de uma </a:t>
            </a:r>
            <a:r>
              <a:rPr lang="pt-BR" sz="28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business </a:t>
            </a:r>
            <a:r>
              <a:rPr lang="pt-BR" sz="28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combination</a:t>
            </a:r>
            <a:endParaRPr lang="pt-BR" sz="2800" dirty="0">
              <a:solidFill>
                <a:srgbClr val="FFFFFF"/>
              </a:solidFill>
              <a:latin typeface="+mn-lt"/>
              <a:cs typeface="Arial" pitchFamily="34" charset="0"/>
            </a:endParaRP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dirty="0">
                <a:solidFill>
                  <a:srgbClr val="FFFFFF"/>
                </a:solidFill>
                <a:latin typeface="+mn-lt"/>
                <a:cs typeface="Arial" pitchFamily="34" charset="0"/>
              </a:rPr>
              <a:t>Ativos intangíveis que são gerados internamente</a:t>
            </a:r>
            <a:endParaRPr lang="pt-BR" sz="2800" dirty="0"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Reconhecimento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22250" y="1089025"/>
            <a:ext cx="8620125" cy="209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Quando não há vida útil definida: aplicação anual do teste de recuperabilidade (</a:t>
            </a:r>
            <a:r>
              <a:rPr lang="pt-BR" sz="2400" i="1" dirty="0">
                <a:latin typeface="+mn-lt"/>
              </a:rPr>
              <a:t>impairment</a:t>
            </a:r>
            <a:r>
              <a:rPr lang="pt-BR" sz="2400" dirty="0">
                <a:latin typeface="+mn-lt"/>
              </a:rPr>
              <a:t>)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Quando há vida útil definida: amortização, pelo prazo da vida útil (e também está sujeito ao teste de </a:t>
            </a:r>
            <a:r>
              <a:rPr lang="pt-BR" sz="2400" i="1" dirty="0" err="1">
                <a:latin typeface="+mn-lt"/>
              </a:rPr>
              <a:t>impairment</a:t>
            </a:r>
            <a:r>
              <a:rPr lang="pt-BR" sz="2400" dirty="0">
                <a:latin typeface="+mn-lt"/>
              </a:rPr>
              <a:t>)</a:t>
            </a:r>
          </a:p>
          <a:p>
            <a:pPr algn="just">
              <a:spcAft>
                <a:spcPts val="600"/>
              </a:spcAft>
              <a:defRPr/>
            </a:pPr>
            <a:endParaRPr lang="pt-BR" sz="2400" u="sng" dirty="0">
              <a:solidFill>
                <a:srgbClr val="66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2041525" y="684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en-US" sz="24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Mensuração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322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Contabilização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CaixaDeTexto 5"/>
          <p:cNvSpPr txBox="1"/>
          <p:nvPr/>
        </p:nvSpPr>
        <p:spPr>
          <a:xfrm>
            <a:off x="222250" y="4221163"/>
            <a:ext cx="86201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Semelhante aos lançamentos do Ativo Imobilizado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5,453"/>
  <p:tag name="AUDIO_ID" val="57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,812"/>
  <p:tag name="AUDIO_ID" val="574"/>
</p:tagLst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7014</TotalTime>
  <Words>1035</Words>
  <Application>Microsoft Office PowerPoint</Application>
  <PresentationFormat>On-screen Show (4:3)</PresentationFormat>
  <Paragraphs>144</Paragraphs>
  <Slides>23</Slides>
  <Notes>9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1_Custom Design</vt:lpstr>
      <vt:lpstr>Custom Design</vt:lpstr>
      <vt:lpstr>Slide 1</vt:lpstr>
      <vt:lpstr>Balanço Patrimonial</vt:lpstr>
      <vt:lpstr>Perguntas</vt:lpstr>
      <vt:lpstr>Perguntas</vt:lpstr>
      <vt:lpstr>Ativo Intangível</vt:lpstr>
      <vt:lpstr>Slide 6</vt:lpstr>
      <vt:lpstr>Critérios de Reconhecimento</vt:lpstr>
      <vt:lpstr>Slide 8</vt:lpstr>
      <vt:lpstr>Slide 9</vt:lpstr>
      <vt:lpstr>Slide 10</vt:lpstr>
      <vt:lpstr>Slide 11</vt:lpstr>
      <vt:lpstr>Atualmente:</vt:lpstr>
      <vt:lpstr>Questões controversas</vt:lpstr>
      <vt:lpstr>Teste de Recuperabilidade</vt:lpstr>
      <vt:lpstr>Teste de Recuperabilidade</vt:lpstr>
      <vt:lpstr>Teste de Recuperabilidade</vt:lpstr>
      <vt:lpstr>Impairment - Exemplo</vt:lpstr>
      <vt:lpstr>Impairment - Exemplo</vt:lpstr>
      <vt:lpstr>Impairment - Exemplo</vt:lpstr>
      <vt:lpstr>Impairment - Exemplo</vt:lpstr>
      <vt:lpstr>Teste de Recuperabilidade</vt:lpstr>
      <vt:lpstr>Curiosidades Contábeis</vt:lpstr>
      <vt:lpstr>Lembrete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Investimentos</dc:title>
  <dc:creator>Janaína</dc:creator>
  <cp:lastModifiedBy>Home</cp:lastModifiedBy>
  <cp:revision>229</cp:revision>
  <dcterms:created xsi:type="dcterms:W3CDTF">2004-10-15T20:50:56Z</dcterms:created>
  <dcterms:modified xsi:type="dcterms:W3CDTF">2010-05-04T14:13:45Z</dcterms:modified>
</cp:coreProperties>
</file>