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lvia.FAFE\Documents\Documents\METODOLOGIA%202010\segundo%20semestre\tabula&#231;&#227;o%20atividade%2009%20agost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lvia.FAFE\Documents\Documents\METODOLOGIA%202010\segundo%20semestre\tabula&#231;&#227;o%20atividade%2009%20agost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plotArea>
      <c:layout/>
      <c:barChart>
        <c:barDir val="col"/>
        <c:grouping val="cluster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dPt>
            <c:idx val="9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1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1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2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13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val>
            <c:numRef>
              <c:f>Plan1!$H$6:$H$19</c:f>
              <c:numCache>
                <c:formatCode>General</c:formatCode>
                <c:ptCount val="14"/>
                <c:pt idx="0">
                  <c:v>1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5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</c:ser>
        <c:axId val="66900736"/>
        <c:axId val="66902272"/>
      </c:barChart>
      <c:catAx>
        <c:axId val="66900736"/>
        <c:scaling>
          <c:orientation val="minMax"/>
        </c:scaling>
        <c:axPos val="b"/>
        <c:tickLblPos val="nextTo"/>
        <c:crossAx val="66902272"/>
        <c:crosses val="autoZero"/>
        <c:auto val="1"/>
        <c:lblAlgn val="ctr"/>
        <c:lblOffset val="100"/>
      </c:catAx>
      <c:valAx>
        <c:axId val="66902272"/>
        <c:scaling>
          <c:orientation val="minMax"/>
        </c:scaling>
        <c:axPos val="l"/>
        <c:majorGridlines/>
        <c:numFmt formatCode="General" sourceLinked="1"/>
        <c:tickLblPos val="nextTo"/>
        <c:crossAx val="6690073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v>totais</c:v>
          </c:tx>
          <c:spPr>
            <a:solidFill>
              <a:srgbClr val="C0504D">
                <a:lumMod val="60000"/>
                <a:lumOff val="40000"/>
              </a:srgbClr>
            </a:solidFill>
            <a:ln>
              <a:noFill/>
            </a:ln>
          </c:spPr>
          <c:dPt>
            <c:idx val="1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</c:spPr>
          </c:dPt>
          <c:dPt>
            <c:idx val="2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c:spPr>
          </c:dPt>
          <c:dPt>
            <c:idx val="5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c:spPr>
          </c:dPt>
          <c:dPt>
            <c:idx val="6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</c:spPr>
          </c:dPt>
          <c:dPt>
            <c:idx val="8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c:spPr>
          </c:dPt>
          <c:cat>
            <c:strRef>
              <c:f>'candidato a emprego'!$B$32:$S$32</c:f>
              <c:strCache>
                <c:ptCount val="18"/>
                <c:pt idx="0">
                  <c:v>responsabilidade</c:v>
                </c:pt>
                <c:pt idx="1">
                  <c:v>integrar conceitos</c:v>
                </c:pt>
                <c:pt idx="2">
                  <c:v>fascinação por bio</c:v>
                </c:pt>
                <c:pt idx="3">
                  <c:v>paciência</c:v>
                </c:pt>
                <c:pt idx="4">
                  <c:v>autoridade vs autoritarismo</c:v>
                </c:pt>
                <c:pt idx="5">
                  <c:v>diferentes recursos</c:v>
                </c:pt>
                <c:pt idx="6">
                  <c:v>despertar interesse</c:v>
                </c:pt>
                <c:pt idx="7">
                  <c:v>local de formação</c:v>
                </c:pt>
                <c:pt idx="8">
                  <c:v>domínio conceitual</c:v>
                </c:pt>
                <c:pt idx="9">
                  <c:v>disposição</c:v>
                </c:pt>
                <c:pt idx="10">
                  <c:v>eloquente</c:v>
                </c:pt>
                <c:pt idx="11">
                  <c:v>atualizado</c:v>
                </c:pt>
                <c:pt idx="12">
                  <c:v>postura reflexiva</c:v>
                </c:pt>
                <c:pt idx="13">
                  <c:v>tempo de experiência</c:v>
                </c:pt>
                <c:pt idx="14">
                  <c:v>saber trabalhar em grupo</c:v>
                </c:pt>
                <c:pt idx="15">
                  <c:v>educação fundamental ao cidadão</c:v>
                </c:pt>
                <c:pt idx="16">
                  <c:v>organizada</c:v>
                </c:pt>
                <c:pt idx="17">
                  <c:v>vestibular</c:v>
                </c:pt>
              </c:strCache>
            </c:strRef>
          </c:cat>
          <c:val>
            <c:numRef>
              <c:f>'candidato a emprego'!$B$31:$S$31</c:f>
              <c:numCache>
                <c:formatCode>General</c:formatCode>
                <c:ptCount val="18"/>
                <c:pt idx="0">
                  <c:v>11</c:v>
                </c:pt>
                <c:pt idx="1">
                  <c:v>7</c:v>
                </c:pt>
                <c:pt idx="2">
                  <c:v>9</c:v>
                </c:pt>
                <c:pt idx="3">
                  <c:v>11</c:v>
                </c:pt>
                <c:pt idx="4">
                  <c:v>3</c:v>
                </c:pt>
                <c:pt idx="5">
                  <c:v>22</c:v>
                </c:pt>
                <c:pt idx="6">
                  <c:v>16</c:v>
                </c:pt>
                <c:pt idx="7">
                  <c:v>14</c:v>
                </c:pt>
                <c:pt idx="8">
                  <c:v>17</c:v>
                </c:pt>
                <c:pt idx="9">
                  <c:v>10</c:v>
                </c:pt>
                <c:pt idx="10">
                  <c:v>1</c:v>
                </c:pt>
                <c:pt idx="11">
                  <c:v>9</c:v>
                </c:pt>
                <c:pt idx="12">
                  <c:v>5</c:v>
                </c:pt>
                <c:pt idx="13">
                  <c:v>13</c:v>
                </c:pt>
                <c:pt idx="14">
                  <c:v>2</c:v>
                </c:pt>
                <c:pt idx="15">
                  <c:v>12</c:v>
                </c:pt>
                <c:pt idx="16">
                  <c:v>2</c:v>
                </c:pt>
                <c:pt idx="17">
                  <c:v>2</c:v>
                </c:pt>
              </c:numCache>
            </c:numRef>
          </c:val>
        </c:ser>
        <c:gapWidth val="75"/>
        <c:overlap val="80"/>
        <c:axId val="67289856"/>
        <c:axId val="67291392"/>
      </c:barChart>
      <c:catAx>
        <c:axId val="67289856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2000"/>
            </a:pPr>
            <a:endParaRPr lang="pt-BR"/>
          </a:p>
        </c:txPr>
        <c:crossAx val="67291392"/>
        <c:crosses val="autoZero"/>
        <c:auto val="1"/>
        <c:lblAlgn val="ctr"/>
        <c:lblOffset val="100"/>
        <c:tickMarkSkip val="1"/>
      </c:catAx>
      <c:valAx>
        <c:axId val="67291392"/>
        <c:scaling>
          <c:orientation val="minMax"/>
          <c:max val="24"/>
        </c:scaling>
        <c:axPos val="l"/>
        <c:numFmt formatCode="General" sourceLinked="1"/>
        <c:tickLblPos val="nextTo"/>
        <c:spPr>
          <a:noFill/>
          <a:ln w="6350" cap="rnd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sz="2000"/>
            </a:pPr>
            <a:endParaRPr lang="pt-BR"/>
          </a:p>
        </c:txPr>
        <c:crossAx val="67289856"/>
        <c:crosses val="autoZero"/>
        <c:crossBetween val="between"/>
        <c:majorUnit val="6"/>
        <c:minorUnit val="2"/>
      </c:valAx>
    </c:plotArea>
    <c:plotVisOnly val="1"/>
  </c:chart>
  <c:spPr>
    <a:ln w="6350"/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CFC0C-BD91-4017-BB77-33F037568BA5}" type="datetimeFigureOut">
              <a:rPr lang="pt-BR" smtClean="0"/>
              <a:pPr/>
              <a:t>16/08/2010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A0101-01A6-4975-8C89-0FC06FFB7E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 de um bom professor de biologia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Tabulação das respostas</a:t>
            </a:r>
          </a:p>
          <a:p>
            <a:r>
              <a:rPr lang="pt-BR" dirty="0" smtClean="0"/>
              <a:t>16/08/2010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Características de um bom professor de biologia </a:t>
            </a:r>
            <a:r>
              <a:rPr lang="pt-BR" sz="2700" dirty="0" smtClean="0"/>
              <a:t>(respostas em grupo)</a:t>
            </a:r>
            <a:endParaRPr lang="pt-BR" sz="2700" dirty="0"/>
          </a:p>
        </p:txBody>
      </p:sp>
      <p:graphicFrame>
        <p:nvGraphicFramePr>
          <p:cNvPr id="3" name="Gráfico 2"/>
          <p:cNvGraphicFramePr/>
          <p:nvPr/>
        </p:nvGraphicFramePr>
        <p:xfrm>
          <a:off x="214282" y="1500174"/>
          <a:ext cx="581978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208714" y="2213620"/>
          <a:ext cx="3006756" cy="2644140"/>
        </p:xfrm>
        <a:graphic>
          <a:graphicData uri="http://schemas.openxmlformats.org/drawingml/2006/table">
            <a:tbl>
              <a:tblPr/>
              <a:tblGrid>
                <a:gridCol w="252362"/>
                <a:gridCol w="275439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organização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criatividade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oratória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cativante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paciência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responsabilidade/compromisso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interesse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autoridade e respeito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capacidade de trabalho em grupo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conhecimento geral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universo do aluno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domínio conteúdo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ferramentas e relação conteúdo/realidade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26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recursos didáticos/avaliação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 individuais </a:t>
            </a:r>
            <a:r>
              <a:rPr lang="pt-BR" sz="2700" dirty="0" smtClean="0"/>
              <a:t>(30 respostas)</a:t>
            </a:r>
            <a:endParaRPr lang="pt-BR" sz="2700" dirty="0"/>
          </a:p>
        </p:txBody>
      </p:sp>
      <p:graphicFrame>
        <p:nvGraphicFramePr>
          <p:cNvPr id="3" name="Gráfico 2"/>
          <p:cNvGraphicFramePr/>
          <p:nvPr/>
        </p:nvGraphicFramePr>
        <p:xfrm>
          <a:off x="205956" y="1714488"/>
          <a:ext cx="858088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/>
              <a:t>O que priorizar na formação do </a:t>
            </a:r>
            <a:r>
              <a:rPr lang="pt-BR" sz="3200" b="1" dirty="0" smtClean="0"/>
              <a:t>professor </a:t>
            </a:r>
            <a:r>
              <a:rPr lang="pt-BR" sz="2000" b="1" dirty="0" smtClean="0"/>
              <a:t>(Carvalho, 2001)</a:t>
            </a:r>
            <a:endParaRPr lang="pt-BR" sz="2000" dirty="0"/>
          </a:p>
        </p:txBody>
      </p:sp>
      <p:sp>
        <p:nvSpPr>
          <p:cNvPr id="3" name="Retângulo 2"/>
          <p:cNvSpPr/>
          <p:nvPr/>
        </p:nvSpPr>
        <p:spPr>
          <a:xfrm>
            <a:off x="714348" y="1071546"/>
            <a:ext cx="778674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Recomendações da  </a:t>
            </a:r>
            <a:r>
              <a:rPr lang="pt-BR" sz="2400" dirty="0"/>
              <a:t>Associação Nacional </a:t>
            </a:r>
            <a:r>
              <a:rPr lang="pt-BR" sz="2400" dirty="0" smtClean="0"/>
              <a:t>de Pesquisa </a:t>
            </a:r>
            <a:r>
              <a:rPr lang="pt-BR" sz="2400" dirty="0"/>
              <a:t>e Pós-Graduação em Educação (</a:t>
            </a:r>
            <a:r>
              <a:rPr lang="pt-BR" sz="2400" dirty="0" err="1"/>
              <a:t>Anped</a:t>
            </a:r>
            <a:r>
              <a:rPr lang="pt-BR" sz="2400" dirty="0"/>
              <a:t>) e da Associação Nacional de Formação </a:t>
            </a:r>
            <a:r>
              <a:rPr lang="pt-BR" sz="2400" dirty="0" smtClean="0"/>
              <a:t>dos Profissionais </a:t>
            </a:r>
            <a:r>
              <a:rPr lang="pt-BR" sz="2400" dirty="0"/>
              <a:t>de Educação (</a:t>
            </a:r>
            <a:r>
              <a:rPr lang="pt-BR" sz="2400" dirty="0" err="1"/>
              <a:t>Anfope</a:t>
            </a:r>
            <a:r>
              <a:rPr lang="pt-BR" sz="2400" dirty="0" smtClean="0"/>
              <a:t>)</a:t>
            </a:r>
          </a:p>
          <a:p>
            <a:endParaRPr lang="pt-BR" sz="2400" dirty="0" smtClean="0"/>
          </a:p>
          <a:p>
            <a:pPr lvl="1">
              <a:buFont typeface="Arial" pitchFamily="34" charset="0"/>
              <a:buChar char="•"/>
            </a:pPr>
            <a:r>
              <a:rPr lang="pt-BR" sz="2800" dirty="0" smtClean="0"/>
              <a:t>Sólida </a:t>
            </a:r>
            <a:r>
              <a:rPr lang="pt-BR" sz="2800" dirty="0"/>
              <a:t>formação teórica;</a:t>
            </a:r>
          </a:p>
          <a:p>
            <a:pPr lvl="1">
              <a:buFont typeface="Arial" pitchFamily="34" charset="0"/>
              <a:buChar char="•"/>
            </a:pPr>
            <a:r>
              <a:rPr lang="pt-BR" sz="2800" dirty="0" smtClean="0"/>
              <a:t>Unidade </a:t>
            </a:r>
            <a:r>
              <a:rPr lang="pt-BR" sz="2800" dirty="0"/>
              <a:t>teoria e prática, sendo que tal relação diz respeito a como se dá a </a:t>
            </a:r>
            <a:r>
              <a:rPr lang="pt-BR" sz="2800" dirty="0" smtClean="0"/>
              <a:t>produção de </a:t>
            </a:r>
            <a:r>
              <a:rPr lang="pt-BR" sz="2800" dirty="0"/>
              <a:t>conhecimento na dinâmica curricular do curso;</a:t>
            </a:r>
          </a:p>
          <a:p>
            <a:pPr lvl="1">
              <a:buFont typeface="Arial" pitchFamily="34" charset="0"/>
              <a:buChar char="•"/>
            </a:pPr>
            <a:r>
              <a:rPr lang="pt-BR" sz="2800" dirty="0" smtClean="0"/>
              <a:t>Compromisso </a:t>
            </a:r>
            <a:r>
              <a:rPr lang="pt-BR" sz="2800" dirty="0"/>
              <a:t>social e a democratização da escola;</a:t>
            </a:r>
          </a:p>
          <a:p>
            <a:pPr lvl="1">
              <a:buFont typeface="Arial" pitchFamily="34" charset="0"/>
              <a:buChar char="•"/>
            </a:pPr>
            <a:r>
              <a:rPr lang="pt-BR" sz="2800" dirty="0" smtClean="0"/>
              <a:t>Trabalho </a:t>
            </a:r>
            <a:r>
              <a:rPr lang="pt-BR" sz="2800" dirty="0"/>
              <a:t>coletivo;</a:t>
            </a:r>
          </a:p>
          <a:p>
            <a:pPr lvl="1">
              <a:buFont typeface="Arial" pitchFamily="34" charset="0"/>
              <a:buChar char="•"/>
            </a:pPr>
            <a:r>
              <a:rPr lang="pt-BR" sz="2800" dirty="0" smtClean="0"/>
              <a:t>Articulação </a:t>
            </a:r>
            <a:r>
              <a:rPr lang="pt-BR" sz="2800" dirty="0"/>
              <a:t>entre a formação inicial e </a:t>
            </a:r>
            <a:r>
              <a:rPr lang="pt-BR" sz="2800" dirty="0" smtClean="0"/>
              <a:t>continuada</a:t>
            </a:r>
            <a:r>
              <a:rPr lang="pt-BR" sz="2800" dirty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Carvalho &amp; Vianna (1988), sistematizam três áreas de saberes necessárias à formação dos professores</a:t>
            </a:r>
            <a:endParaRPr lang="pt-BR" sz="2800" dirty="0"/>
          </a:p>
        </p:txBody>
      </p:sp>
      <p:sp>
        <p:nvSpPr>
          <p:cNvPr id="3" name="Retângulo 2"/>
          <p:cNvSpPr/>
          <p:nvPr/>
        </p:nvSpPr>
        <p:spPr>
          <a:xfrm>
            <a:off x="428596" y="1781124"/>
            <a:ext cx="828680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  <a:buFont typeface="Arial" pitchFamily="34" charset="0"/>
              <a:buChar char="•"/>
            </a:pPr>
            <a:r>
              <a:rPr lang="pt-BR" sz="2800" dirty="0" smtClean="0"/>
              <a:t>os </a:t>
            </a:r>
            <a:r>
              <a:rPr lang="pt-BR" sz="2800" dirty="0"/>
              <a:t>saberes conceituais e metodológicos do conteúdo que se </a:t>
            </a:r>
            <a:r>
              <a:rPr lang="pt-BR" sz="2800" dirty="0" smtClean="0"/>
              <a:t>irá ensinar</a:t>
            </a:r>
            <a:r>
              <a:rPr lang="pt-BR" sz="2800" dirty="0"/>
              <a:t>;</a:t>
            </a:r>
          </a:p>
          <a:p>
            <a:pPr lvl="1">
              <a:spcAft>
                <a:spcPts val="1800"/>
              </a:spcAft>
              <a:buFont typeface="Arial" pitchFamily="34" charset="0"/>
              <a:buChar char="•"/>
            </a:pPr>
            <a:r>
              <a:rPr lang="pt-BR" sz="2800" dirty="0" smtClean="0"/>
              <a:t>os </a:t>
            </a:r>
            <a:r>
              <a:rPr lang="pt-BR" sz="2800" dirty="0"/>
              <a:t>saberes integradores, que são os intimamente relacionados </a:t>
            </a:r>
            <a:r>
              <a:rPr lang="pt-BR" sz="2800" dirty="0" smtClean="0"/>
              <a:t>ao ensino </a:t>
            </a:r>
            <a:r>
              <a:rPr lang="pt-BR" sz="2800" dirty="0"/>
              <a:t>desse conteúdo;</a:t>
            </a:r>
          </a:p>
          <a:p>
            <a:pPr lvl="1">
              <a:spcAft>
                <a:spcPts val="1800"/>
              </a:spcAft>
              <a:buFont typeface="Arial" pitchFamily="34" charset="0"/>
              <a:buChar char="•"/>
            </a:pPr>
            <a:r>
              <a:rPr lang="pt-BR" sz="2800" dirty="0" smtClean="0"/>
              <a:t>os </a:t>
            </a:r>
            <a:r>
              <a:rPr lang="pt-BR" sz="2800" dirty="0"/>
              <a:t>saberes pedagógicos, que também estão relacionados com </a:t>
            </a:r>
            <a:r>
              <a:rPr lang="pt-BR" sz="2800" dirty="0" smtClean="0"/>
              <a:t>o ensino</a:t>
            </a:r>
            <a:r>
              <a:rPr lang="pt-BR" sz="2800" dirty="0"/>
              <a:t>, mas de uma maneira mais ampla, procurando ver a </a:t>
            </a:r>
            <a:r>
              <a:rPr lang="pt-BR" sz="2800" dirty="0" smtClean="0"/>
              <a:t>escola como </a:t>
            </a:r>
            <a:r>
              <a:rPr lang="pt-BR" sz="2800" dirty="0"/>
              <a:t>um todo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pt-BR" sz="3200" b="1" dirty="0"/>
              <a:t>Os saberes conceituais e metodológicos da área específica</a:t>
            </a:r>
            <a:endParaRPr lang="pt-BR" sz="3200" dirty="0"/>
          </a:p>
        </p:txBody>
      </p:sp>
      <p:sp>
        <p:nvSpPr>
          <p:cNvPr id="3" name="Retângulo 2"/>
          <p:cNvSpPr/>
          <p:nvPr/>
        </p:nvSpPr>
        <p:spPr>
          <a:xfrm>
            <a:off x="785786" y="1285861"/>
            <a:ext cx="75724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Conhecer os </a:t>
            </a:r>
            <a:r>
              <a:rPr lang="pt-BR" sz="2400" b="1" dirty="0"/>
              <a:t>problemas que originaram a construção dos </a:t>
            </a:r>
            <a:r>
              <a:rPr lang="pt-BR" sz="2400" b="1" dirty="0" smtClean="0"/>
              <a:t>conhecimentos</a:t>
            </a:r>
            <a:r>
              <a:rPr lang="pt-BR" sz="2400" dirty="0" smtClean="0"/>
              <a:t>, e </a:t>
            </a:r>
            <a:r>
              <a:rPr lang="pt-BR" sz="2400" dirty="0"/>
              <a:t>como estes conhecimentos chegaram a se articular </a:t>
            </a:r>
            <a:r>
              <a:rPr lang="pt-BR" sz="2400" dirty="0" smtClean="0"/>
              <a:t>em corpos </a:t>
            </a:r>
            <a:r>
              <a:rPr lang="pt-BR" sz="2400" dirty="0"/>
              <a:t>coerentes, evitando assim visões estáticas e dogmáticas.</a:t>
            </a:r>
          </a:p>
          <a:p>
            <a:pPr algn="just"/>
            <a:r>
              <a:rPr lang="pt-BR" sz="2400" dirty="0"/>
              <a:t>Trata-se, portanto, de conhecer a história de sua construção </a:t>
            </a:r>
            <a:r>
              <a:rPr lang="pt-BR" sz="2400" dirty="0" smtClean="0"/>
              <a:t>não só </a:t>
            </a:r>
            <a:r>
              <a:rPr lang="pt-BR" sz="2400" dirty="0"/>
              <a:t>como suporte básico da cultura científica, mas, </a:t>
            </a:r>
            <a:r>
              <a:rPr lang="pt-BR" sz="2400" dirty="0" smtClean="0"/>
              <a:t>principalmente, como </a:t>
            </a:r>
            <a:r>
              <a:rPr lang="pt-BR" sz="2400" dirty="0"/>
              <a:t>forma de associar os conhecimentos com os problemas </a:t>
            </a:r>
            <a:r>
              <a:rPr lang="pt-BR" sz="2400" dirty="0" smtClean="0"/>
              <a:t>que originaram </a:t>
            </a:r>
            <a:r>
              <a:rPr lang="pt-BR" sz="2400" dirty="0"/>
              <a:t>sua construção, </a:t>
            </a:r>
            <a:r>
              <a:rPr lang="pt-BR" sz="2400" b="1" dirty="0"/>
              <a:t>sem o que tais conhecimentos </a:t>
            </a:r>
            <a:r>
              <a:rPr lang="pt-BR" sz="2400" b="1" dirty="0" smtClean="0"/>
              <a:t>aparecem como </a:t>
            </a:r>
            <a:r>
              <a:rPr lang="pt-BR" sz="2400" b="1" dirty="0"/>
              <a:t>construções arbitrárias</a:t>
            </a:r>
            <a:r>
              <a:rPr lang="pt-BR" sz="2400" dirty="0"/>
              <a:t>. Pode-se, assim, </a:t>
            </a:r>
            <a:r>
              <a:rPr lang="pt-BR" sz="2400" b="1" dirty="0"/>
              <a:t>conhecer </a:t>
            </a:r>
            <a:r>
              <a:rPr lang="pt-BR" sz="2400" b="1" dirty="0" smtClean="0"/>
              <a:t>quais foram </a:t>
            </a:r>
            <a:r>
              <a:rPr lang="pt-BR" sz="2400" b="1" dirty="0"/>
              <a:t>as dificuldades</a:t>
            </a:r>
            <a:r>
              <a:rPr lang="pt-BR" sz="2400" dirty="0"/>
              <a:t>, os obstáculos epistemológicos que </a:t>
            </a:r>
            <a:r>
              <a:rPr lang="pt-BR" sz="2400" dirty="0" smtClean="0"/>
              <a:t> tiveram de </a:t>
            </a:r>
            <a:r>
              <a:rPr lang="pt-BR" sz="2400" dirty="0"/>
              <a:t>ser superados, o que constitui uma ajuda imprescindível </a:t>
            </a:r>
            <a:r>
              <a:rPr lang="pt-BR" sz="2400" dirty="0" smtClean="0"/>
              <a:t>para compreender </a:t>
            </a:r>
            <a:r>
              <a:rPr lang="pt-BR" sz="2400" dirty="0"/>
              <a:t>as dificuldades dos estudantes.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Os saberes conceituais e metodológicos da área específica</a:t>
            </a:r>
            <a:endParaRPr lang="pt-BR" sz="3200" dirty="0"/>
          </a:p>
        </p:txBody>
      </p:sp>
      <p:sp>
        <p:nvSpPr>
          <p:cNvPr id="3" name="Retângulo 2"/>
          <p:cNvSpPr/>
          <p:nvPr/>
        </p:nvSpPr>
        <p:spPr>
          <a:xfrm>
            <a:off x="642910" y="1785926"/>
            <a:ext cx="78581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Conhecer as </a:t>
            </a:r>
            <a:r>
              <a:rPr lang="pt-BR" sz="2400" b="1" dirty="0"/>
              <a:t>orientações metodológicas </a:t>
            </a:r>
            <a:r>
              <a:rPr lang="pt-BR" sz="2400" dirty="0"/>
              <a:t>empregadas na </a:t>
            </a:r>
            <a:r>
              <a:rPr lang="pt-BR" sz="2400" dirty="0" smtClean="0"/>
              <a:t>construção dos </a:t>
            </a:r>
            <a:r>
              <a:rPr lang="pt-BR" sz="2400" dirty="0"/>
              <a:t>conhecimentos, isto é, </a:t>
            </a:r>
            <a:r>
              <a:rPr lang="pt-BR" sz="2400" b="1" dirty="0"/>
              <a:t>conhecer a forma como os </a:t>
            </a:r>
            <a:r>
              <a:rPr lang="pt-BR" sz="2400" b="1" dirty="0" smtClean="0"/>
              <a:t>cientistas abordam </a:t>
            </a:r>
            <a:r>
              <a:rPr lang="pt-BR" sz="2400" b="1" dirty="0"/>
              <a:t>e tratam os problemas de seu campo do saber</a:t>
            </a:r>
            <a:r>
              <a:rPr lang="pt-BR" sz="2400" dirty="0"/>
              <a:t>, </a:t>
            </a:r>
            <a:r>
              <a:rPr lang="pt-BR" sz="2400" dirty="0" smtClean="0"/>
              <a:t>assim como </a:t>
            </a:r>
            <a:r>
              <a:rPr lang="pt-BR" sz="2400" dirty="0"/>
              <a:t>as características mais notáveis de sua atividade, os </a:t>
            </a:r>
            <a:r>
              <a:rPr lang="pt-BR" sz="2400" dirty="0" smtClean="0"/>
              <a:t>critérios de </a:t>
            </a:r>
            <a:r>
              <a:rPr lang="pt-BR" sz="2400" dirty="0"/>
              <a:t>validação e aceitação de suas teorias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/>
              <a:t>Conhecer as </a:t>
            </a:r>
            <a:r>
              <a:rPr lang="pt-BR" sz="2400" b="1" dirty="0"/>
              <a:t>interações entre ciência, tecnologia e sociedade </a:t>
            </a:r>
            <a:r>
              <a:rPr lang="pt-BR" sz="2400" dirty="0" smtClean="0"/>
              <a:t>associadas à </a:t>
            </a:r>
            <a:r>
              <a:rPr lang="pt-BR" sz="2400" dirty="0"/>
              <a:t>construção de conhecimentos, sem ignorar o </a:t>
            </a:r>
            <a:r>
              <a:rPr lang="pt-BR" sz="2400" dirty="0" smtClean="0"/>
              <a:t>freqüente caráter </a:t>
            </a:r>
            <a:r>
              <a:rPr lang="pt-BR" sz="2400" dirty="0" err="1"/>
              <a:t>conflitivo</a:t>
            </a:r>
            <a:r>
              <a:rPr lang="pt-BR" sz="2400" dirty="0"/>
              <a:t> dessa construção e a necessidade da tomada </a:t>
            </a:r>
            <a:r>
              <a:rPr lang="pt-BR" sz="2400" dirty="0" smtClean="0"/>
              <a:t>de decisão</a:t>
            </a:r>
            <a:r>
              <a:rPr lang="pt-BR" sz="24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Os saberes conceituais e metodológicos da área específica</a:t>
            </a:r>
            <a:endParaRPr lang="pt-BR" sz="3200" dirty="0"/>
          </a:p>
        </p:txBody>
      </p:sp>
      <p:sp>
        <p:nvSpPr>
          <p:cNvPr id="3" name="Retângulo 2"/>
          <p:cNvSpPr/>
          <p:nvPr/>
        </p:nvSpPr>
        <p:spPr>
          <a:xfrm>
            <a:off x="500034" y="1720840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dirty="0" smtClean="0"/>
          </a:p>
          <a:p>
            <a:pPr algn="just"/>
            <a:r>
              <a:rPr lang="pt-BR" sz="2400" dirty="0" smtClean="0"/>
              <a:t>Ter </a:t>
            </a:r>
            <a:r>
              <a:rPr lang="pt-BR" sz="2400" dirty="0"/>
              <a:t>conhecimento dos desenvolvimentos científicos recentes e</a:t>
            </a:r>
          </a:p>
          <a:p>
            <a:pPr algn="just"/>
            <a:r>
              <a:rPr lang="pt-BR" sz="2400" dirty="0"/>
              <a:t>suas perspectivas, para poder transmitir uma </a:t>
            </a:r>
            <a:r>
              <a:rPr lang="pt-BR" sz="2400" b="1" dirty="0"/>
              <a:t>visão dinâmica </a:t>
            </a:r>
            <a:r>
              <a:rPr lang="pt-BR" sz="2400" dirty="0"/>
              <a:t>do</a:t>
            </a:r>
          </a:p>
          <a:p>
            <a:pPr algn="just"/>
            <a:r>
              <a:rPr lang="pt-BR" sz="2400" dirty="0"/>
              <a:t>conteúdo a ser ensinado.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Adquirir </a:t>
            </a:r>
            <a:r>
              <a:rPr lang="pt-BR" sz="2400" dirty="0"/>
              <a:t>conhecimentos de </a:t>
            </a:r>
            <a:r>
              <a:rPr lang="pt-BR" sz="2400" b="1" dirty="0"/>
              <a:t>outras disciplinas relacionadas</a:t>
            </a:r>
            <a:r>
              <a:rPr lang="pt-BR" sz="2400" dirty="0"/>
              <a:t>, de </a:t>
            </a:r>
            <a:r>
              <a:rPr lang="pt-BR" sz="2400" dirty="0" smtClean="0"/>
              <a:t>tal forma </a:t>
            </a:r>
            <a:r>
              <a:rPr lang="pt-BR" sz="2400" dirty="0"/>
              <a:t>que se possam abordar </a:t>
            </a:r>
            <a:r>
              <a:rPr lang="pt-BR" sz="2400" dirty="0" smtClean="0"/>
              <a:t>problemas </a:t>
            </a:r>
            <a:r>
              <a:rPr lang="pt-BR" sz="2400" dirty="0" err="1" smtClean="0"/>
              <a:t>transdisciplinares</a:t>
            </a:r>
            <a:r>
              <a:rPr lang="pt-BR" sz="2400" dirty="0"/>
              <a:t>, </a:t>
            </a:r>
            <a:r>
              <a:rPr lang="pt-BR" sz="2400" dirty="0" smtClean="0"/>
              <a:t>assim como </a:t>
            </a:r>
            <a:r>
              <a:rPr lang="pt-BR" sz="2400" dirty="0"/>
              <a:t>a interação entre distintos campos e também os </a:t>
            </a:r>
            <a:r>
              <a:rPr lang="pt-BR" sz="2400" dirty="0" smtClean="0"/>
              <a:t>processos de </a:t>
            </a:r>
            <a:r>
              <a:rPr lang="pt-BR" sz="2400" dirty="0"/>
              <a:t>unificação. </a:t>
            </a:r>
            <a:r>
              <a:rPr lang="pt-BR" sz="2000" dirty="0"/>
              <a:t>(Carvalho &amp; Gil, 1993)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500</Words>
  <Application>Microsoft Office PowerPoint</Application>
  <PresentationFormat>Apresentação na tela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Características de um bom professor de biologia</vt:lpstr>
      <vt:lpstr>Características de um bom professor de biologia (respostas em grupo)</vt:lpstr>
      <vt:lpstr>Características individuais (30 respostas)</vt:lpstr>
      <vt:lpstr>O que priorizar na formação do professor (Carvalho, 2001)</vt:lpstr>
      <vt:lpstr>Carvalho &amp; Vianna (1988), sistematizam três áreas de saberes necessárias à formação dos professores</vt:lpstr>
      <vt:lpstr>Os saberes conceituais e metodológicos da área específica</vt:lpstr>
      <vt:lpstr>Os saberes conceituais e metodológicos da área específica</vt:lpstr>
      <vt:lpstr>Os saberes conceituais e metodológicos da área específica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</dc:creator>
  <cp:lastModifiedBy>silvia</cp:lastModifiedBy>
  <cp:revision>11</cp:revision>
  <dcterms:created xsi:type="dcterms:W3CDTF">2010-08-15T19:50:53Z</dcterms:created>
  <dcterms:modified xsi:type="dcterms:W3CDTF">2010-08-16T16:56:41Z</dcterms:modified>
</cp:coreProperties>
</file>