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8" r:id="rId3"/>
    <p:sldId id="266" r:id="rId4"/>
    <p:sldId id="279" r:id="rId5"/>
    <p:sldId id="283" r:id="rId6"/>
    <p:sldId id="258" r:id="rId7"/>
    <p:sldId id="273" r:id="rId8"/>
    <p:sldId id="268" r:id="rId9"/>
    <p:sldId id="274" r:id="rId10"/>
    <p:sldId id="275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99" autoAdjust="0"/>
    <p:restoredTop sz="94660"/>
  </p:normalViewPr>
  <p:slideViewPr>
    <p:cSldViewPr>
      <p:cViewPr>
        <p:scale>
          <a:sx n="90" d="100"/>
          <a:sy n="9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BFFC5-D21E-40CD-B7EE-63CA938DBE47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1B904-8212-4790-B72B-806C2E45D6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88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B904-8212-4790-B72B-806C2E45D63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2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B904-8212-4790-B72B-806C2E45D63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3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E2C763E1-CE8B-457E-BB40-9071EBEB00F6}" type="datetimeFigureOut">
              <a:rPr lang="pt-BR" smtClean="0"/>
              <a:t>30/04/2012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CD74946-326F-46D3-9A39-3B3B7DE3DEA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3102" y="5601586"/>
            <a:ext cx="6570722" cy="457200"/>
          </a:xfrm>
        </p:spPr>
        <p:txBody>
          <a:bodyPr>
            <a:noAutofit/>
          </a:bodyPr>
          <a:lstStyle/>
          <a:p>
            <a:r>
              <a:rPr lang="pt-BR" sz="1600" b="1" i="1" dirty="0" err="1" smtClean="0">
                <a:ln>
                  <a:solidFill>
                    <a:schemeClr val="tx1"/>
                  </a:solidFill>
                </a:ln>
              </a:rPr>
              <a:t>Profa.Dra.Maria</a:t>
            </a:r>
            <a:r>
              <a:rPr lang="pt-BR" sz="1600" b="1" i="1" dirty="0" smtClean="0">
                <a:ln>
                  <a:solidFill>
                    <a:schemeClr val="tx1"/>
                  </a:solidFill>
                </a:ln>
              </a:rPr>
              <a:t> Salete </a:t>
            </a:r>
            <a:r>
              <a:rPr lang="pt-BR" sz="1600" b="1" i="1" dirty="0" err="1" smtClean="0">
                <a:ln>
                  <a:solidFill>
                    <a:schemeClr val="tx1"/>
                  </a:solidFill>
                </a:ln>
              </a:rPr>
              <a:t>N.P.Corrêa</a:t>
            </a:r>
            <a:endParaRPr lang="pt-BR" sz="1600" b="1" i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pt-BR" sz="1600" b="1" i="1" dirty="0" err="1" smtClean="0">
                <a:ln>
                  <a:solidFill>
                    <a:schemeClr val="tx1"/>
                  </a:solidFill>
                </a:ln>
              </a:rPr>
              <a:t>Profa.Dra</a:t>
            </a:r>
            <a:r>
              <a:rPr lang="pt-BR" sz="1600" b="1" i="1" dirty="0" smtClean="0">
                <a:ln>
                  <a:solidFill>
                    <a:schemeClr val="tx1"/>
                  </a:solidFill>
                </a:ln>
              </a:rPr>
              <a:t> Marcia </a:t>
            </a:r>
            <a:r>
              <a:rPr lang="pt-BR" sz="1600" b="1" i="1" dirty="0" err="1" smtClean="0">
                <a:ln>
                  <a:solidFill>
                    <a:schemeClr val="tx1"/>
                  </a:solidFill>
                </a:ln>
              </a:rPr>
              <a:t>Turolla</a:t>
            </a:r>
            <a:r>
              <a:rPr lang="pt-BR" sz="1600" b="1" i="1" dirty="0" smtClean="0">
                <a:ln>
                  <a:solidFill>
                    <a:schemeClr val="tx1"/>
                  </a:solidFill>
                </a:ln>
              </a:rPr>
              <a:t> Wanderley</a:t>
            </a:r>
          </a:p>
          <a:p>
            <a:r>
              <a:rPr lang="pt-BR" sz="1600" b="1" i="1" smtClean="0">
                <a:ln>
                  <a:solidFill>
                    <a:schemeClr val="tx1"/>
                  </a:solidFill>
                </a:ln>
              </a:rPr>
              <a:t>Tutora: Nadia Salem A Jabbar</a:t>
            </a:r>
          </a:p>
          <a:p>
            <a:endParaRPr lang="pt-BR" sz="1600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800" dirty="0" smtClean="0">
                <a:solidFill>
                  <a:srgbClr val="7030A0"/>
                </a:solidFill>
                <a:latin typeface="Andalus" pitchFamily="2" charset="-78"/>
                <a:cs typeface="Andalus" pitchFamily="2" charset="-78"/>
              </a:rPr>
              <a:t>EDUCAÇÃO</a:t>
            </a:r>
            <a:endParaRPr lang="pt-BR" sz="8800" dirty="0">
              <a:solidFill>
                <a:srgbClr val="7030A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t="7297" r="6639" b="6508"/>
          <a:stretch/>
        </p:blipFill>
        <p:spPr bwMode="auto">
          <a:xfrm>
            <a:off x="1907704" y="116632"/>
            <a:ext cx="3961172" cy="439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7746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0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35280" cy="2336304"/>
          </a:xfrm>
        </p:spPr>
        <p:txBody>
          <a:bodyPr>
            <a:noAutofit/>
          </a:bodyPr>
          <a:lstStyle/>
          <a:p>
            <a:r>
              <a:rPr lang="pt-BR" sz="3600" b="1" dirty="0">
                <a:ln w="1905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Após o uso de corante (violeta), observamos a necessidade de limpeza e adequada orientação e motivação para </a:t>
            </a:r>
            <a:r>
              <a:rPr lang="pt-BR" sz="4000" b="1" dirty="0">
                <a:ln w="1905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uma</a:t>
            </a:r>
            <a:r>
              <a:rPr lang="pt-BR" sz="3600" b="1" dirty="0">
                <a:ln w="1905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 correta higiene oral. </a:t>
            </a:r>
            <a:r>
              <a:rPr lang="pt-BR" sz="3600" b="1" dirty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pt-BR" sz="3600" b="1" dirty="0">
                <a:solidFill>
                  <a:srgbClr val="0070C0"/>
                </a:solidFill>
                <a:latin typeface="Algerian" pitchFamily="82" charset="0"/>
              </a:rPr>
            </a:br>
            <a:r>
              <a:rPr lang="pt-BR" sz="3600" b="1" dirty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pt-BR" sz="3600" b="1" dirty="0">
                <a:solidFill>
                  <a:srgbClr val="0070C0"/>
                </a:solidFill>
                <a:latin typeface="Algerian" pitchFamily="82" charset="0"/>
              </a:rPr>
            </a:br>
            <a:endParaRPr lang="pt-BR" sz="36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6764"/>
            <a:ext cx="8561580" cy="369371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488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u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44" y="1340769"/>
            <a:ext cx="4468054" cy="37068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157657" y="4721202"/>
            <a:ext cx="121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Bonini GAVC</a:t>
            </a:r>
            <a:endParaRPr lang="pt-BR" sz="16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188640"/>
            <a:ext cx="7490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Molar em processo eruptivo costumam acumular grande quantidade</a:t>
            </a:r>
          </a:p>
          <a:p>
            <a:pPr algn="ctr"/>
            <a:r>
              <a:rPr lang="pt-BR" sz="2000" b="1" dirty="0" smtClean="0"/>
              <a:t> de biofilme dental e requerem atenção!!!!</a:t>
            </a:r>
            <a:endParaRPr lang="pt-BR" sz="2000" b="1" dirty="0"/>
          </a:p>
        </p:txBody>
      </p:sp>
      <p:pic>
        <p:nvPicPr>
          <p:cNvPr id="5" name="Picture 3" descr="D:\Fotografias molar em erupção modelo\DSC00660.JPG"/>
          <p:cNvPicPr>
            <a:picLocks noChangeAspect="1" noChangeArrowheads="1"/>
          </p:cNvPicPr>
          <p:nvPr/>
        </p:nvPicPr>
        <p:blipFill>
          <a:blip r:embed="rId3" cstate="print"/>
          <a:srcRect l="16925" t="25850" r="24013" b="14301"/>
          <a:stretch>
            <a:fillRect/>
          </a:stretch>
        </p:blipFill>
        <p:spPr bwMode="auto">
          <a:xfrm>
            <a:off x="328205" y="3727608"/>
            <a:ext cx="4027771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8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606" y="260648"/>
            <a:ext cx="88216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chemeClr val="tx1"/>
                  </a:solidFill>
                </a:ln>
                <a:latin typeface="Andalus" pitchFamily="2" charset="-78"/>
                <a:cs typeface="Andalus" pitchFamily="2" charset="-78"/>
              </a:rPr>
              <a:t>É fundamental que os responsáveis </a:t>
            </a:r>
          </a:p>
          <a:p>
            <a:pPr algn="ctr"/>
            <a:r>
              <a:rPr lang="pt-BR" sz="2800" b="1" dirty="0" smtClean="0">
                <a:ln>
                  <a:solidFill>
                    <a:schemeClr val="tx1"/>
                  </a:solidFill>
                </a:ln>
                <a:latin typeface="Andalus" pitchFamily="2" charset="-78"/>
                <a:cs typeface="Andalus" pitchFamily="2" charset="-78"/>
              </a:rPr>
              <a:t>pela criança tenham como praxe a </a:t>
            </a:r>
          </a:p>
          <a:p>
            <a:pPr algn="ctr"/>
            <a:r>
              <a:rPr lang="pt-BR" sz="2800" b="1" dirty="0" smtClean="0">
                <a:ln>
                  <a:solidFill>
                    <a:schemeClr val="tx1"/>
                  </a:solidFill>
                </a:ln>
                <a:latin typeface="Andalus" pitchFamily="2" charset="-78"/>
                <a:cs typeface="Andalus" pitchFamily="2" charset="-78"/>
              </a:rPr>
              <a:t>higienização bucal. E a conscientização </a:t>
            </a:r>
          </a:p>
          <a:p>
            <a:pPr algn="ctr"/>
            <a:r>
              <a:rPr lang="pt-BR" sz="2800" b="1" dirty="0" smtClean="0">
                <a:ln>
                  <a:solidFill>
                    <a:schemeClr val="tx1"/>
                  </a:solidFill>
                </a:ln>
                <a:latin typeface="Andalus" pitchFamily="2" charset="-78"/>
                <a:cs typeface="Andalus" pitchFamily="2" charset="-78"/>
              </a:rPr>
              <a:t>Cabe ao Odontopediatra, cujas atitudes </a:t>
            </a:r>
          </a:p>
          <a:p>
            <a:pPr algn="ctr"/>
            <a:r>
              <a:rPr lang="pt-BR" sz="2800" b="1" dirty="0" smtClean="0">
                <a:ln>
                  <a:solidFill>
                    <a:schemeClr val="tx1"/>
                  </a:solidFill>
                </a:ln>
                <a:latin typeface="Andalus" pitchFamily="2" charset="-78"/>
                <a:cs typeface="Andalus" pitchFamily="2" charset="-78"/>
              </a:rPr>
              <a:t>podem ser um diferencial educativo para toda a população</a:t>
            </a:r>
            <a:endParaRPr lang="pt-BR" sz="2800" b="1" dirty="0">
              <a:ln>
                <a:solidFill>
                  <a:schemeClr val="tx1"/>
                </a:solidFill>
              </a:ln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63221"/>
              </p:ext>
            </p:extLst>
          </p:nvPr>
        </p:nvGraphicFramePr>
        <p:xfrm>
          <a:off x="1907704" y="3244323"/>
          <a:ext cx="49530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3244850" imgH="3390900" progId="MS_ClipArt_Gallery.2">
                  <p:embed/>
                </p:oleObj>
              </mc:Choice>
              <mc:Fallback>
                <p:oleObj name="Clip" r:id="rId3" imgW="3244850" imgH="33909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244323"/>
                        <a:ext cx="49530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69397" y="4751566"/>
            <a:ext cx="2460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3200" b="1" dirty="0">
              <a:ln w="127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048" y="5390031"/>
            <a:ext cx="2903208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tint val="69804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just" eaLnBrk="0" hangingPunct="0">
              <a:defRPr/>
            </a:pPr>
            <a:r>
              <a:rPr lang="pt-BR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Profissional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89588" y="5536396"/>
            <a:ext cx="3744143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tint val="69804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just" eaLnBrk="0" hangingPunct="0">
              <a:defRPr/>
            </a:pPr>
            <a:r>
              <a:rPr lang="pt-BR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Núcleo familiar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65510" y="2780928"/>
            <a:ext cx="2131009" cy="648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just" eaLnBrk="0" hangingPunct="0">
              <a:defRPr/>
            </a:pP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Criança</a:t>
            </a:r>
            <a:endParaRPr lang="pt-BR" sz="3600" b="1" dirty="0">
              <a:solidFill>
                <a:srgbClr val="7030A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979712" y="4293096"/>
            <a:ext cx="6553200" cy="1219200"/>
          </a:xfrm>
        </p:spPr>
        <p:txBody>
          <a:bodyPr/>
          <a:lstStyle/>
          <a:p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/>
            </a:r>
            <a:b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</a:br>
            <a:r>
              <a:rPr lang="pt-BR" sz="4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agora vamos aos </a:t>
            </a:r>
            <a:r>
              <a:rPr lang="pt-BR" sz="4000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exercicios</a:t>
            </a:r>
            <a:endParaRPr lang="pt-BR" sz="4000" b="1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91880" y="1124744"/>
            <a:ext cx="24016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Fim</a:t>
            </a:r>
            <a:endParaRPr lang="pt-BR" sz="11500" dirty="0"/>
          </a:p>
        </p:txBody>
      </p:sp>
    </p:spTree>
    <p:extLst>
      <p:ext uri="{BB962C8B-B14F-4D97-AF65-F5344CB8AC3E}">
        <p14:creationId xmlns:p14="http://schemas.microsoft.com/office/powerpoint/2010/main" val="2514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INTRODUÇÃO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A Gengivite, a periodontite e a cárie são doenças infecciosas provocadas por bactérias agregadas que se instalam na superfície dentária, formando o </a:t>
            </a:r>
            <a:r>
              <a:rPr lang="pt-B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biofilme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</a:rPr>
              <a:t>dental anteriormente denominada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placa bacteriana</a:t>
            </a:r>
            <a:r>
              <a:rPr lang="pt-BR" sz="2400" b="1" dirty="0" smtClean="0">
                <a:solidFill>
                  <a:srgbClr val="0070C0"/>
                </a:solidFill>
              </a:rPr>
              <a:t>. Seu controle é realizado por métodos mecânicos e químicos que, além de eliminarem as bactérias, previnem novos ataques causados por organismos.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Biofilme dental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O termo biofilme tem sido utilizado para descrever comunidades de micro-organismos incluídos em uma matriz de material extracelular produzida por esses mesmos micro-organismos e pelo meio externo. </a:t>
            </a:r>
            <a:endParaRPr lang="pt-B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1772816"/>
            <a:ext cx="62484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controle mecânico do biofilme dental, é necessário evidenciar os dentes do paciente para que ele possa visualizar onde está estagnado o biofilme e quais áreas requerem mais atenção e higienização</a:t>
            </a:r>
            <a:endParaRPr lang="pt-BR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hoto28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7210" r="3825" b="5493"/>
          <a:stretch>
            <a:fillRect/>
          </a:stretch>
        </p:blipFill>
        <p:spPr bwMode="auto">
          <a:xfrm>
            <a:off x="3580475" y="4221088"/>
            <a:ext cx="3455258" cy="2304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20072" y="6237312"/>
            <a:ext cx="21922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b="1" dirty="0" err="1">
                <a:latin typeface="Tahoma" pitchFamily="34" charset="0"/>
              </a:rPr>
              <a:t>Imparato</a:t>
            </a:r>
            <a:r>
              <a:rPr lang="pt-BR" sz="1200" b="1" dirty="0">
                <a:latin typeface="Tahoma" pitchFamily="34" charset="0"/>
              </a:rPr>
              <a:t> </a:t>
            </a:r>
            <a:r>
              <a:rPr lang="pt-BR" sz="1200" b="1" i="1" dirty="0">
                <a:latin typeface="Tahoma" pitchFamily="34" charset="0"/>
              </a:rPr>
              <a:t>et al</a:t>
            </a:r>
            <a:r>
              <a:rPr lang="pt-BR" sz="1200" b="1" dirty="0">
                <a:latin typeface="Tahoma" pitchFamily="34" charset="0"/>
              </a:rPr>
              <a:t>., 2003</a:t>
            </a:r>
          </a:p>
        </p:txBody>
      </p:sp>
    </p:spTree>
    <p:extLst>
      <p:ext uri="{BB962C8B-B14F-4D97-AF65-F5344CB8AC3E}">
        <p14:creationId xmlns:p14="http://schemas.microsoft.com/office/powerpoint/2010/main" val="39440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ca co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34" y="1052736"/>
            <a:ext cx="500428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23528" y="5229200"/>
            <a:ext cx="86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É muito importante explicar e mostrar ao paciente e responsáveis os locais que mais acumulou o biofilme dental para que possa melhorar a sua técnica de escovação</a:t>
            </a:r>
            <a:endParaRPr lang="pt-BR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8651" y="2108755"/>
            <a:ext cx="3334887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Locais de maior acúmulo:</a:t>
            </a:r>
          </a:p>
          <a:p>
            <a:pPr marL="285750" indent="-285750">
              <a:buBlip>
                <a:blip r:embed="rId3"/>
              </a:buBlip>
            </a:pPr>
            <a:r>
              <a:rPr lang="pt-BR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Interproximais</a:t>
            </a:r>
            <a:endParaRPr lang="pt-BR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Blip>
                <a:blip r:embed="rId3"/>
              </a:buBlip>
            </a:pPr>
            <a:r>
              <a:rPr lang="pt-BR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Faces linguais Inferiores</a:t>
            </a:r>
          </a:p>
          <a:p>
            <a:pPr marL="285750" indent="-285750">
              <a:buBlip>
                <a:blip r:embed="rId3"/>
              </a:buBlip>
            </a:pPr>
            <a:r>
              <a:rPr lang="pt-BR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Faces Vestibulares Posteriores</a:t>
            </a:r>
            <a:endParaRPr lang="pt-BR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1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2352" y="2276872"/>
            <a:ext cx="7416824" cy="1584176"/>
          </a:xfrm>
        </p:spPr>
        <p:txBody>
          <a:bodyPr/>
          <a:lstStyle/>
          <a:p>
            <a:r>
              <a:rPr lang="pt-BR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EVIDENCIADORES</a:t>
            </a:r>
            <a:r>
              <a:rPr lang="pt-BR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 </a:t>
            </a:r>
            <a:r>
              <a:rPr lang="pt-BR" sz="4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no mercado</a:t>
            </a:r>
            <a:endParaRPr lang="pt-BR" sz="4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2473" r="7568" b="5037"/>
          <a:stretch/>
        </p:blipFill>
        <p:spPr>
          <a:xfrm>
            <a:off x="2123728" y="4551092"/>
            <a:ext cx="1712373" cy="2129490"/>
          </a:xfrm>
          <a:prstGeom prst="rect">
            <a:avLst/>
          </a:prstGeom>
        </p:spPr>
      </p:pic>
      <p:pic>
        <p:nvPicPr>
          <p:cNvPr id="4" name="Picture 2" descr="C:\Users\Nizar Salem\Desktop\IMG_0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98" y="26096"/>
            <a:ext cx="1405189" cy="21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izar Salem\Desktop\IMG_05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40861" r="10653" b="26273"/>
          <a:stretch/>
        </p:blipFill>
        <p:spPr bwMode="auto">
          <a:xfrm>
            <a:off x="5312630" y="88089"/>
            <a:ext cx="3024084" cy="20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angulado 6"/>
          <p:cNvCxnSpPr/>
          <p:nvPr/>
        </p:nvCxnSpPr>
        <p:spPr>
          <a:xfrm>
            <a:off x="3253892" y="1305856"/>
            <a:ext cx="2902284" cy="115699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5" t="3815" r="22005" b="5759"/>
          <a:stretch/>
        </p:blipFill>
        <p:spPr bwMode="auto">
          <a:xfrm>
            <a:off x="4321856" y="4509120"/>
            <a:ext cx="1168762" cy="209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3282"/>
          <a:stretch/>
        </p:blipFill>
        <p:spPr bwMode="auto">
          <a:xfrm>
            <a:off x="7308304" y="4509120"/>
            <a:ext cx="1378820" cy="21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3601" b="2532"/>
          <a:stretch/>
        </p:blipFill>
        <p:spPr>
          <a:xfrm>
            <a:off x="5868144" y="4530786"/>
            <a:ext cx="1357501" cy="209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339752" y="2156773"/>
            <a:ext cx="646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Evidenciador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utilizado na Clínica de Graduação da FOUSP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40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8" t="42795" r="51438" b="23470"/>
          <a:stretch/>
        </p:blipFill>
        <p:spPr bwMode="auto">
          <a:xfrm>
            <a:off x="1835696" y="2420888"/>
            <a:ext cx="1169582" cy="2891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38197" r="46279" b="12932"/>
          <a:stretch/>
        </p:blipFill>
        <p:spPr bwMode="auto">
          <a:xfrm>
            <a:off x="3740701" y="2420888"/>
            <a:ext cx="1915558" cy="2891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2" t="45395" r="56181" b="34884"/>
          <a:stretch/>
        </p:blipFill>
        <p:spPr bwMode="auto">
          <a:xfrm>
            <a:off x="6228184" y="2442617"/>
            <a:ext cx="2229539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37611" y="5445224"/>
            <a:ext cx="21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Eviform</a:t>
            </a:r>
            <a:r>
              <a:rPr lang="pt-BR" dirty="0" smtClean="0"/>
              <a:t> concentrado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79912" y="5439107"/>
            <a:ext cx="187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Eviform</a:t>
            </a:r>
            <a:r>
              <a:rPr lang="pt-BR" dirty="0" smtClean="0"/>
              <a:t> gel dental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31545" y="5439107"/>
            <a:ext cx="311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Eviform</a:t>
            </a:r>
            <a:r>
              <a:rPr lang="pt-BR" dirty="0" smtClean="0"/>
              <a:t> solução para bochecho</a:t>
            </a:r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612576" y="-6194"/>
            <a:ext cx="9252520" cy="158417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EVIDENCIADORES</a:t>
            </a:r>
            <a:r>
              <a:rPr lang="pt-BR" sz="32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 </a:t>
            </a:r>
            <a:r>
              <a:rPr lang="pt-BR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no mercado</a:t>
            </a:r>
            <a:endParaRPr lang="pt-BR" sz="32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48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 t="21334" r="20337" b="16209"/>
          <a:stretch/>
        </p:blipFill>
        <p:spPr bwMode="auto">
          <a:xfrm>
            <a:off x="369162" y="1484784"/>
            <a:ext cx="8629751" cy="52821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4" name="Elipse 3"/>
          <p:cNvSpPr/>
          <p:nvPr/>
        </p:nvSpPr>
        <p:spPr>
          <a:xfrm>
            <a:off x="5580112" y="1916832"/>
            <a:ext cx="9361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/>
          <p:cNvSpPr/>
          <p:nvPr/>
        </p:nvSpPr>
        <p:spPr>
          <a:xfrm>
            <a:off x="4283968" y="1556792"/>
            <a:ext cx="1316456" cy="74629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79712" y="116632"/>
            <a:ext cx="694933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i="1" dirty="0" smtClean="0">
                <a:latin typeface="Andalus" pitchFamily="2" charset="-78"/>
                <a:cs typeface="Andalus" pitchFamily="2" charset="-78"/>
              </a:rPr>
              <a:t>Cativar o paciente infantil e fazer com que ele realize </a:t>
            </a:r>
          </a:p>
          <a:p>
            <a:r>
              <a:rPr lang="pt-BR" sz="2400" b="1" i="1" dirty="0" smtClean="0">
                <a:latin typeface="Andalus" pitchFamily="2" charset="-78"/>
                <a:cs typeface="Andalus" pitchFamily="2" charset="-78"/>
              </a:rPr>
              <a:t>os procedimentos de higiene bucal em casa requer </a:t>
            </a:r>
          </a:p>
          <a:p>
            <a:r>
              <a:rPr lang="pt-BR" sz="2400" b="1" i="1" dirty="0" smtClean="0">
                <a:latin typeface="Andalus" pitchFamily="2" charset="-78"/>
                <a:cs typeface="Andalus" pitchFamily="2" charset="-78"/>
              </a:rPr>
              <a:t>empenho, criatividade e motivação</a:t>
            </a:r>
            <a:endParaRPr lang="pt-BR" sz="2400" b="1" i="1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7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08720" y="188640"/>
            <a:ext cx="10657184" cy="1728192"/>
          </a:xfrm>
        </p:spPr>
        <p:txBody>
          <a:bodyPr>
            <a:normAutofit/>
          </a:bodyPr>
          <a:lstStyle/>
          <a:p>
            <a:r>
              <a:rPr lang="pt-BR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Esta criança está com placa bacteriana????</a:t>
            </a:r>
            <a:endParaRPr lang="pt-BR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7069078" cy="331236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344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Mod</Template>
  <TotalTime>363</TotalTime>
  <Words>311</Words>
  <Application>Microsoft Office PowerPoint</Application>
  <PresentationFormat>Apresentação na tela (4:3)</PresentationFormat>
  <Paragraphs>42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Mod</vt:lpstr>
      <vt:lpstr>Clip</vt:lpstr>
      <vt:lpstr>EDUCAÇÃO</vt:lpstr>
      <vt:lpstr>INTRODUÇÃO</vt:lpstr>
      <vt:lpstr>Biofilme dental</vt:lpstr>
      <vt:lpstr>Para controle mecânico do biofilme dental, é necessário evidenciar os dentes do paciente para que ele possa visualizar onde está estagnado o biofilme e quais áreas requerem mais atenção e higienização</vt:lpstr>
      <vt:lpstr>Apresentação do PowerPoint</vt:lpstr>
      <vt:lpstr>EVIDENCIADORES no mercado</vt:lpstr>
      <vt:lpstr>EVIDENCIADORES no mercado</vt:lpstr>
      <vt:lpstr>Apresentação do PowerPoint</vt:lpstr>
      <vt:lpstr>Esta criança está com placa bacteriana????</vt:lpstr>
      <vt:lpstr>Após o uso de corante (violeta), observamos a necessidade de limpeza e adequada orientação e motivação para uma correta higiene oral.   </vt:lpstr>
      <vt:lpstr>Apresentação do PowerPoint</vt:lpstr>
      <vt:lpstr>Apresentação do PowerPoint</vt:lpstr>
      <vt:lpstr> agora vamos aos exercicios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</dc:title>
  <dc:creator>Nizar Salem</dc:creator>
  <cp:lastModifiedBy>Nizar Salem</cp:lastModifiedBy>
  <cp:revision>26</cp:revision>
  <dcterms:created xsi:type="dcterms:W3CDTF">2011-08-31T19:16:55Z</dcterms:created>
  <dcterms:modified xsi:type="dcterms:W3CDTF">2012-04-30T18:04:05Z</dcterms:modified>
</cp:coreProperties>
</file>