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50"/>
  </p:notesMasterIdLst>
  <p:sldIdLst>
    <p:sldId id="256" r:id="rId2"/>
    <p:sldId id="272" r:id="rId3"/>
    <p:sldId id="273" r:id="rId4"/>
    <p:sldId id="274" r:id="rId5"/>
    <p:sldId id="275" r:id="rId6"/>
    <p:sldId id="278" r:id="rId7"/>
    <p:sldId id="276" r:id="rId8"/>
    <p:sldId id="302" r:id="rId9"/>
    <p:sldId id="259" r:id="rId10"/>
    <p:sldId id="260" r:id="rId11"/>
    <p:sldId id="262" r:id="rId12"/>
    <p:sldId id="263" r:id="rId13"/>
    <p:sldId id="289" r:id="rId14"/>
    <p:sldId id="288" r:id="rId15"/>
    <p:sldId id="287" r:id="rId16"/>
    <p:sldId id="291" r:id="rId17"/>
    <p:sldId id="292" r:id="rId18"/>
    <p:sldId id="294" r:id="rId19"/>
    <p:sldId id="296" r:id="rId20"/>
    <p:sldId id="295" r:id="rId21"/>
    <p:sldId id="297" r:id="rId22"/>
    <p:sldId id="298" r:id="rId23"/>
    <p:sldId id="299" r:id="rId24"/>
    <p:sldId id="308" r:id="rId25"/>
    <p:sldId id="300" r:id="rId26"/>
    <p:sldId id="301" r:id="rId27"/>
    <p:sldId id="290" r:id="rId28"/>
    <p:sldId id="280" r:id="rId29"/>
    <p:sldId id="281" r:id="rId30"/>
    <p:sldId id="282" r:id="rId31"/>
    <p:sldId id="283" r:id="rId32"/>
    <p:sldId id="265" r:id="rId33"/>
    <p:sldId id="266" r:id="rId34"/>
    <p:sldId id="267" r:id="rId35"/>
    <p:sldId id="268" r:id="rId36"/>
    <p:sldId id="269" r:id="rId37"/>
    <p:sldId id="303" r:id="rId38"/>
    <p:sldId id="270" r:id="rId39"/>
    <p:sldId id="271" r:id="rId40"/>
    <p:sldId id="284" r:id="rId41"/>
    <p:sldId id="285" r:id="rId42"/>
    <p:sldId id="286" r:id="rId43"/>
    <p:sldId id="304" r:id="rId44"/>
    <p:sldId id="305" r:id="rId45"/>
    <p:sldId id="306" r:id="rId46"/>
    <p:sldId id="307" r:id="rId47"/>
    <p:sldId id="279" r:id="rId48"/>
    <p:sldId id="264" r:id="rId49"/>
  </p:sldIdLst>
  <p:sldSz cx="9144000" cy="6858000" type="screen4x3"/>
  <p:notesSz cx="6858000" cy="9144000"/>
  <p:custDataLst>
    <p:tags r:id="rId51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84B2CACF-A315-4AEA-9F41-7EF0A3D1D4F1}">
          <p14:sldIdLst>
            <p14:sldId id="256"/>
            <p14:sldId id="272"/>
          </p14:sldIdLst>
        </p14:section>
        <p14:section name="Seção sem Título" id="{E8E08E1D-88C6-4AD4-9D31-1423413BCC07}">
          <p14:sldIdLst>
            <p14:sldId id="273"/>
            <p14:sldId id="274"/>
            <p14:sldId id="275"/>
            <p14:sldId id="278"/>
          </p14:sldIdLst>
        </p14:section>
        <p14:section name="Seção sem Título" id="{C85D9522-69A8-406C-A7B6-218833B7A511}">
          <p14:sldIdLst>
            <p14:sldId id="276"/>
            <p14:sldId id="302"/>
            <p14:sldId id="259"/>
            <p14:sldId id="260"/>
            <p14:sldId id="262"/>
            <p14:sldId id="263"/>
            <p14:sldId id="289"/>
            <p14:sldId id="288"/>
            <p14:sldId id="287"/>
            <p14:sldId id="291"/>
            <p14:sldId id="292"/>
            <p14:sldId id="294"/>
            <p14:sldId id="296"/>
            <p14:sldId id="295"/>
            <p14:sldId id="297"/>
            <p14:sldId id="298"/>
            <p14:sldId id="299"/>
            <p14:sldId id="308"/>
            <p14:sldId id="300"/>
            <p14:sldId id="301"/>
            <p14:sldId id="290"/>
            <p14:sldId id="280"/>
            <p14:sldId id="281"/>
            <p14:sldId id="282"/>
            <p14:sldId id="283"/>
            <p14:sldId id="265"/>
            <p14:sldId id="266"/>
            <p14:sldId id="267"/>
            <p14:sldId id="268"/>
            <p14:sldId id="269"/>
            <p14:sldId id="303"/>
            <p14:sldId id="270"/>
            <p14:sldId id="271"/>
            <p14:sldId id="284"/>
            <p14:sldId id="285"/>
            <p14:sldId id="286"/>
            <p14:sldId id="304"/>
            <p14:sldId id="305"/>
            <p14:sldId id="306"/>
            <p14:sldId id="307"/>
            <p14:sldId id="279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79396" autoAdjust="0"/>
  </p:normalViewPr>
  <p:slideViewPr>
    <p:cSldViewPr snapToGrid="0">
      <p:cViewPr>
        <p:scale>
          <a:sx n="50" d="100"/>
          <a:sy n="50" d="100"/>
        </p:scale>
        <p:origin x="-1962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 err="1" smtClean="0"/>
              <a:t>Bicing</a:t>
            </a:r>
            <a:endParaRPr lang="pt-BR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Estações</c:v>
                </c:pt>
              </c:strCache>
            </c:strRef>
          </c:tx>
          <c:invertIfNegative val="0"/>
          <c:cat>
            <c:numRef>
              <c:f>Plan1!$A$2:$A$3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2010</c:v>
                </c:pt>
              </c:numCache>
            </c:numRef>
          </c:cat>
          <c:val>
            <c:numRef>
              <c:f>Plan1!$B$2:$B$3</c:f>
              <c:numCache>
                <c:formatCode>General</c:formatCode>
                <c:ptCount val="2"/>
                <c:pt idx="0">
                  <c:v>50</c:v>
                </c:pt>
                <c:pt idx="1">
                  <c:v>420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Bicicletas</c:v>
                </c:pt>
              </c:strCache>
            </c:strRef>
          </c:tx>
          <c:invertIfNegative val="0"/>
          <c:cat>
            <c:numRef>
              <c:f>Plan1!$A$2:$A$3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2010</c:v>
                </c:pt>
              </c:numCache>
            </c:numRef>
          </c:cat>
          <c:val>
            <c:numRef>
              <c:f>Plan1!$C$2:$C$3</c:f>
              <c:numCache>
                <c:formatCode>#,##0</c:formatCode>
                <c:ptCount val="2"/>
                <c:pt idx="0" formatCode="General">
                  <c:v>750</c:v>
                </c:pt>
                <c:pt idx="1">
                  <c:v>6000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1346176"/>
        <c:axId val="211347712"/>
      </c:barChart>
      <c:catAx>
        <c:axId val="21134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347712"/>
        <c:crosses val="autoZero"/>
        <c:auto val="1"/>
        <c:lblAlgn val="ctr"/>
        <c:lblOffset val="100"/>
        <c:noMultiLvlLbl val="0"/>
      </c:catAx>
      <c:valAx>
        <c:axId val="211347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34617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64DFA-3676-4958-8216-B0DAE60C39F8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CCE6B-0699-4361-9308-0111E8F0C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77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 a </a:t>
            </a:r>
            <a:r>
              <a:rPr lang="en-US" dirty="0" err="1" smtClean="0"/>
              <a:t>urbanização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vem</a:t>
            </a:r>
            <a:r>
              <a:rPr lang="en-US" baseline="0" dirty="0" smtClean="0"/>
              <a:t> crescendo. </a:t>
            </a:r>
            <a:r>
              <a:rPr lang="en-US" baseline="0" dirty="0" err="1" smtClean="0"/>
              <a:t>Eis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alguns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números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 o 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Censo Brasil 2010 diz que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84% das pessoas já vive em cidades.</a:t>
            </a:r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7E3A2-E6F9-41AA-8BBE-FD80BF3BED5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955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pPr/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pPr/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pPr/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348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 stop on New Hampshire Avenue in Takoma Park, Maryland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Guadalajara,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México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0D5A5-AB08-4A66-AEAF-04234FEEAD09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029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0D5A5-AB08-4A66-AEAF-04234FEEAD09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08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 </a:t>
            </a:r>
            <a:r>
              <a:rPr lang="en-US" dirty="0" err="1" smtClean="0"/>
              <a:t>eis</a:t>
            </a:r>
            <a:r>
              <a:rPr lang="en-US" dirty="0" smtClean="0"/>
              <a:t> o </a:t>
            </a:r>
            <a:r>
              <a:rPr lang="en-US" dirty="0" err="1" smtClean="0"/>
              <a:t>problema</a:t>
            </a:r>
            <a:r>
              <a:rPr lang="en-US" dirty="0" smtClean="0"/>
              <a:t> a </a:t>
            </a:r>
            <a:r>
              <a:rPr lang="en-US" dirty="0" err="1" smtClean="0"/>
              <a:t>enfrentar</a:t>
            </a:r>
            <a:r>
              <a:rPr lang="en-US" dirty="0" smtClean="0"/>
              <a:t> com </a:t>
            </a:r>
            <a:r>
              <a:rPr lang="en-US" dirty="0" err="1" smtClean="0"/>
              <a:t>tanta</a:t>
            </a:r>
            <a:r>
              <a:rPr lang="en-US" dirty="0" smtClean="0"/>
              <a:t> </a:t>
            </a:r>
            <a:r>
              <a:rPr lang="en-US" dirty="0" err="1" smtClean="0"/>
              <a:t>gente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cidade</a:t>
            </a:r>
            <a:r>
              <a:rPr lang="en-US" baseline="0" dirty="0" smtClean="0"/>
              <a:t>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7E3A2-E6F9-41AA-8BBE-FD80BF3BED5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053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Copa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Olimpíadas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desafios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grandes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Mas as </a:t>
            </a:r>
            <a:r>
              <a:rPr lang="en-US" baseline="0" dirty="0" err="1" smtClean="0"/>
              <a:t>barreiras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tbm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são</a:t>
            </a:r>
            <a:r>
              <a:rPr lang="en-US" baseline="0" dirty="0" smtClean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Educação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soluções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dependem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conhecimento</a:t>
            </a: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err="1" smtClean="0"/>
              <a:t>Apesar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educação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deficiente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somos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criativos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temos</a:t>
            </a:r>
            <a:r>
              <a:rPr lang="en-US" baseline="0" dirty="0" smtClean="0"/>
              <a:t> capital </a:t>
            </a:r>
            <a:r>
              <a:rPr lang="en-US" baseline="0" dirty="0" err="1" smtClean="0"/>
              <a:t>humano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Falta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conexão</a:t>
            </a:r>
            <a:r>
              <a:rPr lang="en-US" baseline="0" dirty="0" smtClean="0"/>
              <a:t> entre as </a:t>
            </a:r>
            <a:r>
              <a:rPr lang="en-US" baseline="0" dirty="0" err="1" smtClean="0"/>
              <a:t>pessoas</a:t>
            </a:r>
            <a:r>
              <a:rPr lang="en-US" baseline="0" dirty="0" smtClean="0"/>
              <a:t>. </a:t>
            </a:r>
          </a:p>
          <a:p>
            <a:pPr marL="0" indent="0">
              <a:buNone/>
            </a:pPr>
            <a:r>
              <a:rPr lang="en-US" baseline="0" dirty="0" smtClean="0"/>
              <a:t>     Banda </a:t>
            </a:r>
            <a:r>
              <a:rPr lang="en-US" baseline="0" dirty="0" err="1" smtClean="0"/>
              <a:t>larga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é </a:t>
            </a:r>
            <a:r>
              <a:rPr lang="en-US" baseline="0" dirty="0" err="1" smtClean="0"/>
              <a:t>pra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todos</a:t>
            </a:r>
            <a:r>
              <a:rPr lang="en-US" baseline="0" dirty="0" smtClean="0"/>
              <a:t>, e 3G é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piada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melhorando</a:t>
            </a:r>
            <a:r>
              <a:rPr lang="en-US" baseline="0" dirty="0" smtClean="0"/>
              <a:t>.</a:t>
            </a:r>
          </a:p>
          <a:p>
            <a:pPr marL="0" indent="0">
              <a:buNone/>
            </a:pPr>
            <a:r>
              <a:rPr lang="en-US" baseline="0" dirty="0" smtClean="0"/>
              <a:t>     Banda </a:t>
            </a:r>
            <a:r>
              <a:rPr lang="en-US" baseline="0" dirty="0" err="1" smtClean="0"/>
              <a:t>larga</a:t>
            </a:r>
            <a:r>
              <a:rPr lang="en-US" baseline="0" dirty="0" smtClean="0"/>
              <a:t> é um </a:t>
            </a:r>
            <a:r>
              <a:rPr lang="en-US" baseline="0" dirty="0" err="1" smtClean="0"/>
              <a:t>indicador</a:t>
            </a:r>
            <a:r>
              <a:rPr lang="en-US" baseline="0" dirty="0" smtClean="0"/>
              <a:t> de Smart City</a:t>
            </a:r>
          </a:p>
          <a:p>
            <a:pPr marL="0" indent="0">
              <a:buNone/>
            </a:pPr>
            <a:r>
              <a:rPr lang="en-US" baseline="0" dirty="0" smtClean="0"/>
              <a:t>3) </a:t>
            </a:r>
            <a:r>
              <a:rPr lang="en-US" baseline="0" dirty="0" err="1" smtClean="0"/>
              <a:t>Representação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política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falha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4) </a:t>
            </a:r>
            <a:r>
              <a:rPr lang="en-US" baseline="0" dirty="0" err="1" smtClean="0"/>
              <a:t>Carga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tributária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desestimula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investimentos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5) </a:t>
            </a:r>
            <a:r>
              <a:rPr lang="en-US" baseline="0" dirty="0" err="1" smtClean="0"/>
              <a:t>Necessário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apropriemos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idéia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processo</a:t>
            </a:r>
            <a:r>
              <a:rPr lang="en-US" baseline="0" dirty="0" smtClean="0"/>
              <a:t> é </a:t>
            </a:r>
            <a:r>
              <a:rPr lang="en-US" baseline="0" dirty="0" err="1" smtClean="0"/>
              <a:t>colaborativo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estudantes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Poli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somos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importante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Formadores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opinião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futuros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empresários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gestores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públicos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líderes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comunitários</a:t>
            </a:r>
            <a:r>
              <a:rPr lang="en-US" baseline="0" dirty="0" smtClean="0"/>
              <a:t>. </a:t>
            </a:r>
          </a:p>
          <a:p>
            <a:pPr marL="228600" indent="-228600">
              <a:buAutoNum type="arabicParenR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550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121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Vemos</a:t>
            </a:r>
            <a:r>
              <a:rPr lang="en-US" dirty="0" smtClean="0"/>
              <a:t> </a:t>
            </a:r>
            <a:r>
              <a:rPr lang="en-US" dirty="0" err="1" smtClean="0"/>
              <a:t>coisas</a:t>
            </a:r>
            <a:r>
              <a:rPr lang="en-US" dirty="0" smtClean="0"/>
              <a:t> </a:t>
            </a:r>
            <a:r>
              <a:rPr lang="en-US" dirty="0" err="1" smtClean="0"/>
              <a:t>assim</a:t>
            </a:r>
            <a:r>
              <a:rPr lang="en-US" dirty="0" smtClean="0"/>
              <a:t>…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7E3A2-E6F9-41AA-8BBE-FD80BF3BED5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999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assim</a:t>
            </a:r>
            <a:r>
              <a:rPr lang="en-US" dirty="0" smtClean="0"/>
              <a:t>…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7E3A2-E6F9-41AA-8BBE-FD80BF3BED5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696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 a </a:t>
            </a:r>
            <a:r>
              <a:rPr lang="en-US" dirty="0" err="1" smtClean="0"/>
              <a:t>verdade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revela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números</a:t>
            </a:r>
            <a:r>
              <a:rPr lang="en-US" baseline="0" dirty="0" smtClean="0"/>
              <a:t>…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0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urbanização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enquanto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problema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também</a:t>
            </a:r>
            <a:r>
              <a:rPr lang="en-US" baseline="0" dirty="0" smtClean="0"/>
              <a:t> é </a:t>
            </a:r>
            <a:r>
              <a:rPr lang="en-US" baseline="0" dirty="0" err="1" smtClean="0"/>
              <a:t>solução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Atrai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criatividade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riqueza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</a:t>
            </a:r>
            <a:r>
              <a:rPr lang="en-US" baseline="0" dirty="0" err="1" smtClean="0"/>
              <a:t>cidades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sempre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foram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ponta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inovação</a:t>
            </a:r>
            <a:r>
              <a:rPr lang="en-US" baseline="0" dirty="0" smtClean="0"/>
              <a:t>:</a:t>
            </a:r>
          </a:p>
          <a:p>
            <a:endParaRPr lang="pt-B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Bruges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Pólo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nascente ordem comercial moderna (no final do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seculo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12)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Veneza (até 1500) - Primeiro centro globalizado da Europa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Antuerpia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Centro financeiro (na primeira metade do século 16)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 Gênova - Centro financeiro (na segunda metade do século 16)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.Amsterdã – Centro financeiro (na passagem do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seculo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 para o 18)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.Londres - Primeira democracia de mercado, onde o valor agregado industrial, impulsionado pelo vapor, ultrapassou, pela primeira vez na história, o da agricultura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.Boston – Fabricação de máquinas (no início do século 20)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.Nova Iorque – Eletricidade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Los Angeles e as cidades do Vale do Silício –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Digitalfarm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(final do século 20)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Cidades transnacionais (Barcelona,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Milão,Lion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Roterdam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.Cidades-polo tecnológicas (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Omaha,Tulsa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Dublin, Bangalore)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.Coligações de cidades (Área metropolitana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Shutoken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Toquio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Kanagawa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Chiba 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Saitama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área de Osaka)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7E3A2-E6F9-41AA-8BBE-FD80BF3BED5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20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Nesse</a:t>
            </a:r>
            <a:r>
              <a:rPr lang="en-US" dirty="0" smtClean="0"/>
              <a:t> </a:t>
            </a:r>
            <a:r>
              <a:rPr lang="en-US" dirty="0" err="1" smtClean="0"/>
              <a:t>contexto</a:t>
            </a:r>
            <a:r>
              <a:rPr lang="en-US" dirty="0" smtClean="0"/>
              <a:t>, surge 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conceito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Cidades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Inteligentes</a:t>
            </a:r>
            <a:r>
              <a:rPr lang="en-US" baseline="0" dirty="0" smtClean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7E3A2-E6F9-41AA-8BBE-FD80BF3BED5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295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Primeiramente, há apenas uma única fonte geradora. Ou seja: se ela falhar, toda a rede fica comprometida. Em segundo, a forma de medição é passível de muitos erros (medidores analógicos, coleta de dados porta-a-porta etc).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99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>
                <a:effectLst/>
                <a:latin typeface="+mn-lt"/>
                <a:ea typeface="MS Mincho"/>
                <a:cs typeface="Times New Roman"/>
              </a:rPr>
              <a:t>A palavra-chave é esta: “</a:t>
            </a:r>
            <a:r>
              <a:rPr lang="pt-BR" sz="1200" i="1" dirty="0" smtClean="0">
                <a:effectLst/>
                <a:latin typeface="+mn-lt"/>
                <a:ea typeface="MS Mincho"/>
                <a:cs typeface="Times New Roman"/>
              </a:rPr>
              <a:t>smart</a:t>
            </a:r>
            <a:r>
              <a:rPr lang="pt-BR" sz="1200" dirty="0" smtClean="0">
                <a:effectLst/>
                <a:latin typeface="+mn-lt"/>
                <a:ea typeface="MS Mincho"/>
                <a:cs typeface="Times New Roman"/>
              </a:rPr>
              <a:t>”. Inteligente: uma rede capaz de trocar informações em tempo real e de forma bidirecional. Ou seja: assim como hoje as empresas fornecedoras de energia conseguem enviar informações (no caso, a própria energia) para as residências pela rede, no futuro seria possível realizar o caminho reverso – as casas enviariam informações (e, por que não, energia) para a concessionária, tornando o processo de medição muito mais preciso e facilitando o uso eficiente da energia, além de possibilitar uma diminuição nas perdas de transmissão (identificação de falhas na rede seriam muito mais facilmente identificadas).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E6B-0699-4361-9308-0111E8F0CC2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4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275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85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02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32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26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97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3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72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302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90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540BA-EECB-45A9-8E89-9C3AB26CCA04}" type="datetimeFigureOut">
              <a:rPr lang="pt-BR" smtClean="0"/>
              <a:t>24/11/2011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18661-C8C4-43B4-A121-DEE7632F598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96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4.wdp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gif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microsoft.com/office/2007/relationships/hdphoto" Target="../media/hdphoto4.wdp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zTcfJP8fz2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microsoft.com/office/2007/relationships/hdphoto" Target="../media/hdphoto4.wdp"/><Relationship Id="rId7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MPWgqkIVgbw" TargetMode="Externa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632848" cy="1872208"/>
          </a:xfrm>
        </p:spPr>
        <p:txBody>
          <a:bodyPr>
            <a:normAutofit/>
          </a:bodyPr>
          <a:lstStyle/>
          <a:p>
            <a:pPr algn="ctr"/>
            <a:r>
              <a:rPr lang="pt-BR" sz="8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Smart</a:t>
            </a:r>
            <a:r>
              <a:rPr lang="pt-BR" sz="8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8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Cities</a:t>
            </a:r>
            <a:endParaRPr lang="pt-BR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793703" y="4725144"/>
            <a:ext cx="2982932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Daniel Miyashiro</a:t>
            </a:r>
          </a:p>
          <a:p>
            <a:pPr algn="r"/>
            <a:r>
              <a:rPr 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Humberto </a:t>
            </a:r>
            <a:r>
              <a:rPr lang="pt-B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Hagio</a:t>
            </a:r>
            <a:endParaRPr lang="pt-BR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Tiago Barros da Silva</a:t>
            </a:r>
          </a:p>
          <a:p>
            <a:pPr algn="r"/>
            <a:r>
              <a:rPr lang="pt-B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Yutaka</a:t>
            </a:r>
            <a:r>
              <a:rPr 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Fabio </a:t>
            </a:r>
            <a:r>
              <a:rPr lang="pt-B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Takesaki</a:t>
            </a:r>
            <a:endParaRPr 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65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Plano Geral</a:t>
            </a:r>
            <a:endParaRPr lang="pt-BR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Análise dos dados obtidos;</a:t>
            </a:r>
            <a:endParaRPr lang="pt-BR" b="1" dirty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Informações básicas;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Estudos de caso;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Viabilidade;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Impactos.</a:t>
            </a:r>
          </a:p>
        </p:txBody>
      </p:sp>
    </p:spTree>
    <p:extLst>
      <p:ext uri="{BB962C8B-B14F-4D97-AF65-F5344CB8AC3E}">
        <p14:creationId xmlns:p14="http://schemas.microsoft.com/office/powerpoint/2010/main" val="34700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Setores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Energia</a:t>
            </a: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Transporte</a:t>
            </a: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Resíduos Sólidos</a:t>
            </a:r>
          </a:p>
        </p:txBody>
      </p:sp>
    </p:spTree>
    <p:extLst>
      <p:ext uri="{BB962C8B-B14F-4D97-AF65-F5344CB8AC3E}">
        <p14:creationId xmlns:p14="http://schemas.microsoft.com/office/powerpoint/2010/main" val="41848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AF0A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AF0A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Energia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 Grids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 que é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Como funciona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Casos reais</a:t>
            </a: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8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O que é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C:\Users\Sonic Orochi\Desktop\POLI\PEAs... wtf\De novo\ppt\mundosimps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469" y="971135"/>
            <a:ext cx="53340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onic Orochi\Desktop\POLI\PEAs... wtf\De novo\ppt\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359">
            <a:off x="5577800" y="1496928"/>
            <a:ext cx="3292629" cy="21994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onic Orochi\Desktop\POLI\PEAs... wtf\De novo\ppt\300px-Computer-aj_aj_ashton_01.svg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114" y="3162743"/>
            <a:ext cx="1554846" cy="15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Sonic Orochi\Desktop\POLI\PEAs... wtf\De novo\ppt\1470512_4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4815">
            <a:off x="60544" y="3118453"/>
            <a:ext cx="1410066" cy="14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Sonic Orochi\Desktop\POLI\PEAs... wtf\De novo\ppt\apple-powerbook-pro-laptop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55645">
            <a:off x="6847604" y="4844850"/>
            <a:ext cx="2058540" cy="154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onic Orochi\Desktop\POLI\PEAs... wtf\De novo\ppt\blueipod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943">
            <a:off x="2856729" y="4929921"/>
            <a:ext cx="1610461" cy="131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onic Orochi\Desktop\POLI\PEAs... wtf\De novo\ppt\chuvei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4311">
            <a:off x="524414" y="4768009"/>
            <a:ext cx="1528270" cy="1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onic Orochi\Desktop\POLI\PEAs... wtf\De novo\ppt\TV-de-LED-Sony.jpg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693" y="4116987"/>
            <a:ext cx="1468902" cy="146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91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64 0.00023 L -4.16667E-6 -2.10916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O que é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Sonic Orochi\Desktop\POLI\PEAs... wtf\De novo\ppt\William_Coolidge,_Willis_Rodney_Whitney,_Thomas_Edison,_Charles_Proteus_Steinmitz,_Irving_Langmuir_(front_row,_left-to-right)_(192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96" y="1173620"/>
            <a:ext cx="4233862" cy="2948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1882341" y="1591600"/>
            <a:ext cx="532755" cy="57606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572129" y="1965708"/>
            <a:ext cx="532755" cy="57606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Straight Connector 3"/>
          <p:cNvCxnSpPr>
            <a:stCxn id="2" idx="3"/>
          </p:cNvCxnSpPr>
          <p:nvPr/>
        </p:nvCxnSpPr>
        <p:spPr>
          <a:xfrm flipV="1">
            <a:off x="2415096" y="1159552"/>
            <a:ext cx="2592288" cy="72008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91648" y="1159552"/>
            <a:ext cx="71983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36765" y="3577898"/>
            <a:ext cx="294837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Thomas Alva Edison</a:t>
            </a:r>
          </a:p>
        </p:txBody>
      </p:sp>
      <p:pic>
        <p:nvPicPr>
          <p:cNvPr id="1027" name="Picture 3" descr="C:\Users\Sonic Orochi\Desktop\POLI\PEAs... wtf\De novo\ppt\Thomas_Alva_Edison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1481" y="1078983"/>
            <a:ext cx="1598940" cy="24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664207" y="1045414"/>
            <a:ext cx="1636925" cy="25258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C:\Users\Sonic Orochi\Desktop\POLI\PEAs... wtf\De novo\ppt\Lampada_Incandescente_actua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248" y="1593982"/>
            <a:ext cx="884889" cy="1468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onic Orochi\Desktop\POLI\PEAs... wtf\De novo\ppt\coolig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366" y="4460643"/>
            <a:ext cx="1602874" cy="199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>
            <a:stCxn id="8" idx="2"/>
          </p:cNvCxnSpPr>
          <p:nvPr/>
        </p:nvCxnSpPr>
        <p:spPr>
          <a:xfrm>
            <a:off x="838507" y="2541772"/>
            <a:ext cx="526059" cy="222717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4566" y="4768948"/>
            <a:ext cx="7438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108366" y="4460643"/>
            <a:ext cx="1602874" cy="199524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30"/>
          <p:cNvSpPr txBox="1"/>
          <p:nvPr/>
        </p:nvSpPr>
        <p:spPr>
          <a:xfrm>
            <a:off x="3708495" y="4448934"/>
            <a:ext cx="311952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William David Coolidge</a:t>
            </a:r>
          </a:p>
        </p:txBody>
      </p:sp>
      <p:pic>
        <p:nvPicPr>
          <p:cNvPr id="1030" name="Picture 6" descr="C:\Users\Sonic Orochi\Desktop\POLI\PEAs... wtf\De novo\ppt\WAL3_tungsten_filament_v0.sum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805" y="5009553"/>
            <a:ext cx="1460402" cy="146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Down Arrow 2"/>
          <p:cNvSpPr/>
          <p:nvPr/>
        </p:nvSpPr>
        <p:spPr>
          <a:xfrm>
            <a:off x="7985136" y="3305908"/>
            <a:ext cx="666495" cy="11430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Down Arrow 18"/>
          <p:cNvSpPr/>
          <p:nvPr/>
        </p:nvSpPr>
        <p:spPr>
          <a:xfrm rot="16200000">
            <a:off x="6177704" y="5168241"/>
            <a:ext cx="666495" cy="11430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0"/>
          <p:cNvSpPr txBox="1"/>
          <p:nvPr/>
        </p:nvSpPr>
        <p:spPr>
          <a:xfrm>
            <a:off x="7571598" y="4325042"/>
            <a:ext cx="147418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1880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44198" y="5406506"/>
            <a:ext cx="147418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1910</a:t>
            </a:r>
          </a:p>
        </p:txBody>
      </p:sp>
    </p:spTree>
    <p:extLst>
      <p:ext uri="{BB962C8B-B14F-4D97-AF65-F5344CB8AC3E}">
        <p14:creationId xmlns:p14="http://schemas.microsoft.com/office/powerpoint/2010/main" val="275711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8 -0.16073 C -0.18681 -0.16628 -0.17431 -0.1716 -0.16996 -0.1716 C -0.14219 -0.1716 -0.11371 -0.08557 -0.11371 0.00046 C -0.11371 -0.04278 -0.09948 -0.08557 -0.08594 -0.08557 C -0.0717 -0.08557 -0.05833 -0.04232 -0.05833 0.0007 C -0.05833 -0.02081 -0.05121 -0.04278 -0.0441 -0.04278 C -0.03698 -0.04278 -0.02986 -0.02151 -0.02986 0.0007 C -0.02986 -0.01041 -0.02621 -0.02081 -0.02274 -0.02081 C -0.0191 -0.02081 -0.01562 -0.00971 -0.01562 0.0007 C -0.01562 -0.00509 -0.01371 -0.01041 -0.01198 -0.01041 C -0.01111 -0.01041 -0.00851 -0.00485 -0.00851 0.0007 C -0.00851 -0.00208 -0.00746 -0.00509 -0.0066 -0.00509 C -0.0066 -0.00439 -0.00469 -0.00231 -0.00469 0.0007 C -0.00469 -0.00092 -0.00469 -0.00208 -0.00382 -0.00208 C -0.00382 -0.00139 -0.00295 -0.00069 -0.00295 0.0007 C -0.00295 -1.9889E-6 -0.00295 -0.00092 -0.00295 -0.00139 C -0.00191 -0.00139 -0.00191 -0.00092 -0.00191 -1.9889E-6 C -0.00104 -1.9889E-6 -0.00104 -0.00069 -0.00104 -0.00139 C -2.77778E-7 -0.00139 -2.77778E-7 -0.00092 -2.77778E-7 -1.9889E-6 " pathEditMode="relative" rAng="0" ptsTypes="fffffffffffffffffff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91 -0.12442 C -0.19427 -0.12858 -0.18125 -0.13274 -0.17673 -0.13274 C -0.14791 -0.13274 -0.11823 -0.06614 -0.11823 0.00047 C -0.11823 -0.03307 -0.10347 -0.06614 -0.08941 -0.06614 C -0.07465 -0.06614 -0.06059 -0.03261 -0.06059 0.0007 C -0.06059 -0.01595 -0.0533 -0.03307 -0.04583 -0.03307 C -0.03836 -0.03307 -0.03107 -0.01642 -0.03107 0.0007 C -0.03107 -0.00786 -0.02725 -0.01595 -0.02361 -0.01595 C -0.01996 -0.01595 -0.01614 -0.0074 -0.01614 0.0007 C -0.01614 -0.0037 -0.01423 -0.00786 -0.0125 -0.00786 C -0.01145 -0.00786 -0.00885 -0.0037 -0.00885 0.0007 C -0.00885 -0.00162 -0.00781 -0.0037 -0.00677 -0.0037 C -0.00677 -0.00324 -0.00486 -0.00162 -0.00486 0.0007 C -0.00486 -0.00046 -0.00486 -0.00162 -0.00399 -0.00162 C -0.00399 -0.00092 -0.00295 -0.00046 -0.00295 0.0007 C -0.00295 -2.7197E-6 -0.00295 -0.00046 -0.00295 -0.00092 C -0.00208 -0.00092 -0.00208 -0.00046 -0.00208 -2.7197E-6 C -0.00104 -2.7197E-6 -0.00104 -0.00046 -0.00104 -0.00092 C -3.33333E-6 -0.00092 -3.33333E-6 -0.00046 -3.33333E-6 -2.7197E-6 " pathEditMode="relative" rAng="0" ptsTypes="fffffffffffffffffff">
                                      <p:cBhvr>
                                        <p:cTn id="5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58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7" grpId="0"/>
      <p:bldP spid="20" grpId="0" animBg="1"/>
      <p:bldP spid="30" grpId="0" animBg="1"/>
      <p:bldP spid="31" grpId="0"/>
      <p:bldP spid="3" grpId="0" animBg="1"/>
      <p:bldP spid="19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O que é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>
                <a:hlinkClick r:id="rId4"/>
              </a:rPr>
              <a:t>http://www.youtube.com/watch?v=zTcfJP8fz2s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17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Como funciona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Sonic Orochi\Desktop\POLI\PEAs... wtf\De novo\ppt\879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024">
            <a:off x="225119" y="1478654"/>
            <a:ext cx="2476675" cy="246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Sonic Orochi\Desktop\POLI\PEAs... wtf\De novo\ppt\878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8876" y="98474"/>
            <a:ext cx="6435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0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Como funciona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Medidor de Energia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Troca de informações</a:t>
            </a: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Aparelhos inteligentes</a:t>
            </a:r>
          </a:p>
          <a:p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C:\Users\Sonic Orochi\Desktop\POLI\PEAs... wtf\De novo\ppt\5500-energy-saving-eco-friendly-gadget-smart-meter--efergy-elite-image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0217">
            <a:off x="5620112" y="1295253"/>
            <a:ext cx="3333750" cy="3333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onic Orochi\Desktop\POLI\PEAs... wtf\De novo\ppt\leituramedido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12" y="3375610"/>
            <a:ext cx="4000500" cy="1971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8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Como funciona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4" descr="C:\Users\Sonic Orochi\Desktop\POLI\PEAs... wtf\De novo\ppt\eol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26" y="2440486"/>
            <a:ext cx="3757972" cy="3107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5" descr="C:\Users\Sonic Orochi\Desktop\POLI\PEAs... wtf\De novo\ppt\electric-car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310" y="1392700"/>
            <a:ext cx="2697579" cy="1455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Sonic Orochi\Desktop\POLI\PEAs... wtf\De novo\ppt\electric-car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310" y="3049118"/>
            <a:ext cx="2697579" cy="1455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Sonic Orochi\Desktop\POLI\PEAs... wtf\De novo\ppt\electric-car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309" y="4820527"/>
            <a:ext cx="2697579" cy="1455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&quot;No&quot; Symbol 4"/>
          <p:cNvSpPr/>
          <p:nvPr/>
        </p:nvSpPr>
        <p:spPr>
          <a:xfrm>
            <a:off x="743785" y="2631398"/>
            <a:ext cx="2567718" cy="2567718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098" name="Picture 2" descr="C:\Users\Sonic Orochi\Desktop\POLI\PEAs... wtf\De novo\ppt\termocarvao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98" y="2591005"/>
            <a:ext cx="3810000" cy="280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Right Arrow 22"/>
          <p:cNvSpPr/>
          <p:nvPr/>
        </p:nvSpPr>
        <p:spPr>
          <a:xfrm rot="20700000">
            <a:off x="2944405" y="2402980"/>
            <a:ext cx="2982351" cy="625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ight Arrow 23"/>
          <p:cNvSpPr/>
          <p:nvPr/>
        </p:nvSpPr>
        <p:spPr>
          <a:xfrm>
            <a:off x="2943486" y="3588356"/>
            <a:ext cx="2982351" cy="625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ight Arrow 24"/>
          <p:cNvSpPr/>
          <p:nvPr/>
        </p:nvSpPr>
        <p:spPr>
          <a:xfrm rot="900000">
            <a:off x="2943485" y="4719959"/>
            <a:ext cx="2982351" cy="625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0" name="Picture 4" descr="C:\Users\Sonic Orochi\Desktop\POLI\PEAs... wtf\De novo\ppt\cabeca-pensante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595" y="2909348"/>
            <a:ext cx="1660129" cy="1983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onic Orochi\Desktop\POLI\PEAs... wtf\De novo\ppt\dunce-cap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32" y="1818485"/>
            <a:ext cx="1369895" cy="183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3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8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7" presetClass="emph" presetSubtype="0" fill="remove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37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4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3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37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6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Como funciona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4" descr="C:\Users\Sonic Orochi\Desktop\POLI\PEAs... wtf\De novo\ppt\eol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26" y="2440486"/>
            <a:ext cx="3757972" cy="3107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5" descr="C:\Users\Sonic Orochi\Desktop\POLI\PEAs... wtf\De novo\ppt\electric-car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310" y="1392700"/>
            <a:ext cx="2697579" cy="1455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Sonic Orochi\Desktop\POLI\PEAs... wtf\De novo\ppt\electric-car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310" y="3049118"/>
            <a:ext cx="2697579" cy="1455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Sonic Orochi\Desktop\POLI\PEAs... wtf\De novo\ppt\electric-car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309" y="4820527"/>
            <a:ext cx="2697579" cy="1455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onic Orochi\Desktop\POLI\PEAs... wtf\De novo\ppt\cabeca-pensant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595" y="2909348"/>
            <a:ext cx="1660129" cy="1983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eft-Right Arrow 14"/>
          <p:cNvSpPr/>
          <p:nvPr/>
        </p:nvSpPr>
        <p:spPr>
          <a:xfrm rot="18900000">
            <a:off x="5027279" y="2623012"/>
            <a:ext cx="1016140" cy="4501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Left-Right Arrow 15"/>
          <p:cNvSpPr/>
          <p:nvPr/>
        </p:nvSpPr>
        <p:spPr>
          <a:xfrm>
            <a:off x="5027279" y="3676099"/>
            <a:ext cx="1016140" cy="4501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Left-Right Arrow 16"/>
          <p:cNvSpPr/>
          <p:nvPr/>
        </p:nvSpPr>
        <p:spPr>
          <a:xfrm rot="2700000">
            <a:off x="4997821" y="4804724"/>
            <a:ext cx="1016140" cy="4501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&quot;No&quot; Symbol 17"/>
          <p:cNvSpPr/>
          <p:nvPr/>
        </p:nvSpPr>
        <p:spPr>
          <a:xfrm>
            <a:off x="743785" y="2631398"/>
            <a:ext cx="2567718" cy="2567718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2588455" y="3676099"/>
            <a:ext cx="1016140" cy="4501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&quot;No&quot; Symbol 25"/>
          <p:cNvSpPr/>
          <p:nvPr/>
        </p:nvSpPr>
        <p:spPr>
          <a:xfrm>
            <a:off x="6043419" y="1378595"/>
            <a:ext cx="675179" cy="675179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&quot;No&quot; Symbol 26"/>
          <p:cNvSpPr/>
          <p:nvPr/>
        </p:nvSpPr>
        <p:spPr>
          <a:xfrm>
            <a:off x="6043418" y="3049118"/>
            <a:ext cx="675179" cy="675179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&quot;No&quot; Symbol 27"/>
          <p:cNvSpPr/>
          <p:nvPr/>
        </p:nvSpPr>
        <p:spPr>
          <a:xfrm>
            <a:off x="6043417" y="4820527"/>
            <a:ext cx="675179" cy="675179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2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2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2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3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50"/>
                            </p:stCondLst>
                            <p:childTnLst>
                              <p:par>
                                <p:cTn id="176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8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3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4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8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9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3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4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27" presetClass="emph" presetSubtype="0" fill="remove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9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37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4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8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9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0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4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5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8" grpId="0" animBg="1"/>
      <p:bldP spid="18" grpId="1" animBg="1"/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45" t="7370" r="24974"/>
          <a:stretch/>
        </p:blipFill>
        <p:spPr>
          <a:xfrm>
            <a:off x="3923928" y="0"/>
            <a:ext cx="522007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98992">
                        <a14:foregroundMark x1="98217" y1="68837" x2="98992" y2="92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054" y="4149080"/>
            <a:ext cx="5197946" cy="871296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7504" y="33265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1900: 10%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urbana</a:t>
            </a:r>
            <a:endParaRPr lang="pt-BR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9512" y="112474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2007: 50%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urbana</a:t>
            </a:r>
            <a:endParaRPr lang="pt-BR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-33947" y="1916832"/>
            <a:ext cx="3980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2050: 75%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urbana</a:t>
            </a:r>
            <a:endParaRPr lang="en-US" sz="3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(10 bi </a:t>
            </a:r>
            <a:r>
              <a:rPr lang="en-US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habitantes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pt-BR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-13731" y="3420616"/>
            <a:ext cx="374441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800" b="1" dirty="0">
                <a:solidFill>
                  <a:srgbClr val="FF0000"/>
                </a:solidFill>
                <a:latin typeface="Komika Axis" pitchFamily="2" charset="0"/>
                <a:cs typeface="Adobe Arabic" pitchFamily="18" charset="-78"/>
              </a:rPr>
              <a:t>Até 2050, </a:t>
            </a:r>
            <a:r>
              <a:rPr lang="pt-BR" sz="2800" b="1" dirty="0" smtClean="0">
                <a:solidFill>
                  <a:srgbClr val="FF0000"/>
                </a:solidFill>
                <a:latin typeface="Komika Axis" pitchFamily="2" charset="0"/>
                <a:cs typeface="Adobe Arabic" pitchFamily="18" charset="-78"/>
              </a:rPr>
              <a:t>a cada semana,</a:t>
            </a:r>
          </a:p>
          <a:p>
            <a:pPr lvl="0" algn="ctr"/>
            <a:r>
              <a:rPr lang="pt-BR" sz="2800" b="1" dirty="0" smtClean="0">
                <a:solidFill>
                  <a:srgbClr val="FF0000"/>
                </a:solidFill>
                <a:latin typeface="Komika Axis" pitchFamily="2" charset="0"/>
                <a:cs typeface="Adobe Arabic" pitchFamily="18" charset="-78"/>
              </a:rPr>
              <a:t>1 </a:t>
            </a:r>
            <a:r>
              <a:rPr lang="pt-BR" sz="2800" b="1" dirty="0">
                <a:solidFill>
                  <a:srgbClr val="FF0000"/>
                </a:solidFill>
                <a:latin typeface="Komika Axis" pitchFamily="2" charset="0"/>
                <a:cs typeface="Adobe Arabic" pitchFamily="18" charset="-78"/>
              </a:rPr>
              <a:t>milhão de pessoas se </a:t>
            </a:r>
            <a:r>
              <a:rPr lang="pt-BR" sz="2800" b="1" dirty="0" smtClean="0">
                <a:solidFill>
                  <a:srgbClr val="FF0000"/>
                </a:solidFill>
                <a:latin typeface="Komika Axis" pitchFamily="2" charset="0"/>
                <a:cs typeface="Adobe Arabic" pitchFamily="18" charset="-78"/>
              </a:rPr>
              <a:t>deslocarão </a:t>
            </a:r>
            <a:r>
              <a:rPr lang="pt-BR" sz="2800" b="1" dirty="0">
                <a:solidFill>
                  <a:srgbClr val="FF0000"/>
                </a:solidFill>
                <a:latin typeface="Komika Axis" pitchFamily="2" charset="0"/>
                <a:cs typeface="Adobe Arabic" pitchFamily="18" charset="-78"/>
              </a:rPr>
              <a:t>às </a:t>
            </a:r>
            <a:r>
              <a:rPr lang="pt-BR" sz="2800" b="1" dirty="0" smtClean="0">
                <a:solidFill>
                  <a:srgbClr val="FF0000"/>
                </a:solidFill>
                <a:latin typeface="Komika Axis" pitchFamily="2" charset="0"/>
                <a:cs typeface="Adobe Arabic" pitchFamily="18" charset="-78"/>
              </a:rPr>
              <a:t>cidades!!!</a:t>
            </a:r>
            <a:endParaRPr lang="pt-BR" sz="2800" b="1" dirty="0">
              <a:solidFill>
                <a:srgbClr val="FF0000"/>
              </a:solidFill>
              <a:latin typeface="Komika Axis" pitchFamily="2" charset="0"/>
              <a:cs typeface="Adobe Arabic" pitchFamily="18" charset="-78"/>
            </a:endParaRPr>
          </a:p>
          <a:p>
            <a:pPr algn="r"/>
            <a:r>
              <a:rPr lang="en-US" sz="1200" dirty="0" smtClean="0">
                <a:latin typeface="Komika Axis" pitchFamily="2" charset="0"/>
                <a:cs typeface="Adobe Arabic" pitchFamily="18" charset="-78"/>
              </a:rPr>
              <a:t>                                          (ONU)</a:t>
            </a:r>
            <a:endParaRPr lang="pt-BR" sz="1200" dirty="0">
              <a:latin typeface="Komika Axis" pitchFamily="2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237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157 -0.446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4463 L -0.0026 -0.83472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94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Como funciona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Medidor de Energia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Troca de informações</a:t>
            </a: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Aparelhos inteligentes</a:t>
            </a:r>
          </a:p>
          <a:p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 descr="C:\Users\Sonic Orochi\Desktop\POLI\PEAs... wtf\De novo\ppt\87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568" y="1424159"/>
            <a:ext cx="6669087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Casos Reais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C:\Users\Sonic Orochi\Desktop\POLI\PEAs... wtf\De novo\ppt\800px-Jeju_test-b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57" y="1152525"/>
            <a:ext cx="7620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Casos Reais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2657" y="1152525"/>
            <a:ext cx="7620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Casos Reais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09600" y="1752600"/>
            <a:ext cx="8147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França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2012 a 2017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300.000 medidores inteligentes</a:t>
            </a: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Malta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100% de implantação em 2012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Custo de 40 milhões de euros</a:t>
            </a: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55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Casos Reais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09600" y="1752600"/>
            <a:ext cx="8147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Dinamarca e Suécia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Contribuir para difusão do uso de carros elétricos</a:t>
            </a: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Portugal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Integração de fontes de energia renovável no sistema elétrico</a:t>
            </a: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01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Resumo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Características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Selfhealing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Interativo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Otimizado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Seguro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Previsível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Distributivo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Integrado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Elementos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Medidor inteligente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Medidor de fasor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Transferência de informações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Geração distribuída</a:t>
            </a:r>
          </a:p>
        </p:txBody>
      </p:sp>
    </p:spTree>
    <p:extLst>
      <p:ext uri="{BB962C8B-B14F-4D97-AF65-F5344CB8AC3E}">
        <p14:creationId xmlns:p14="http://schemas.microsoft.com/office/powerpoint/2010/main" val="10560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 Grids – Resumo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Benefícios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Eficiência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Confiabilidade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Meio ambiente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Desenvolvimento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Economia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Barreiras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Regulamentação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Adaptações tecnológicas</a:t>
            </a:r>
          </a:p>
        </p:txBody>
      </p:sp>
    </p:spTree>
    <p:extLst>
      <p:ext uri="{BB962C8B-B14F-4D97-AF65-F5344CB8AC3E}">
        <p14:creationId xmlns:p14="http://schemas.microsoft.com/office/powerpoint/2010/main" val="5437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600075"/>
            <a:ext cx="8753475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3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Energia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Energia gerada localmente para a iluminação pública: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Não necessita de ligação com a rede;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Fontes de energia eólica e/ou solar;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Muitas cidades já contam com este tipo de iluminação.</a:t>
            </a:r>
          </a:p>
          <a:p>
            <a:pPr lvl="8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6082" name="Picture 2" descr="http://g1.globo.com/Noticias/Rio/foto/0,,37361658-EX,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667940"/>
            <a:ext cx="2736304" cy="17133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084" name="Picture 4" descr="http://img405.imageshack.us/img405/5526/wind26afad7sr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6833">
            <a:off x="5221451" y="4365104"/>
            <a:ext cx="2950949" cy="19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30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Energia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Energia gerada localmente para a iluminação pública: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Armazenamento em baterias, com autonomia para algumas noites sem insolação ou ventos;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Pode gerar energia para outros postes;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Uso de lâmpadas de LED – melhor iluminação e maior tempo de duração; 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Uso de temporizador para acionamento.</a:t>
            </a:r>
          </a:p>
          <a:p>
            <a:pPr lvl="8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5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si-ambiental.net/Publish/xApoio/Trans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822"/>
            <a:ext cx="371409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mbiencia.org/site/wp-content/uploads/2009/11/cicarelli_enchente_m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-33802"/>
            <a:ext cx="465539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aringa.odiario.com/blogs/edsonlima/files/2010/06/s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502" y="3539213"/>
            <a:ext cx="4896544" cy="325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Energia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Energia eólica e solar para iluminação pública</a:t>
            </a:r>
          </a:p>
          <a:p>
            <a:pPr lvl="8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26171">
            <a:off x="268079" y="2996952"/>
            <a:ext cx="3038475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://cdn.brownstoner.com/brownstoner/archives/wind-solar-light-pole-040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443" y="2300764"/>
            <a:ext cx="2669903" cy="1772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http://static.traderscity.com/board/userpix25/22139-solar-wind-hybrid-street-lights-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4293096"/>
            <a:ext cx="2088232" cy="231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6427">
            <a:off x="6100668" y="2605558"/>
            <a:ext cx="2664296" cy="3519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81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Energia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Energia </a:t>
            </a:r>
            <a:r>
              <a:rPr lang="pt-BR" b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piezoelétrica</a:t>
            </a: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Geração de corrente elétrica por resposta a uma pressão mecânica;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“Energia dos passos”;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Tecnologia em estudo;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Teste na estação de </a:t>
            </a:r>
            <a:r>
              <a:rPr lang="pt-BR" b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Shibuya</a:t>
            </a: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2008 (Japão)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“Boate sustentável” em </a:t>
            </a:r>
            <a:r>
              <a:rPr lang="pt-BR" b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Roterdã</a:t>
            </a: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2008 (Holanda)</a:t>
            </a:r>
          </a:p>
          <a:p>
            <a:pPr lvl="8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8130" name="Picture 2" descr="http://marketing-brain.cocolog-nifty.com/photos/uncategorized/2008/12/17/elcshby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556792"/>
            <a:ext cx="4695825" cy="47910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98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3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924944"/>
            <a:ext cx="5760640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Energia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Energia Solar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Barcelona : Ordenança Solar Térmica</a:t>
            </a: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164195" y="6518133"/>
            <a:ext cx="1612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Fonte: AEB (2009)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056056" y="3361928"/>
            <a:ext cx="30187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Aumento da superfície </a:t>
            </a:r>
          </a:p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Solar Térmica</a:t>
            </a:r>
          </a:p>
          <a:p>
            <a:endParaRPr lang="pt-BR" sz="2000" b="1" dirty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50.255 </a:t>
            </a:r>
            <a:r>
              <a:rPr lang="pt-BR" sz="2000" b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MWh</a:t>
            </a:r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/ano</a:t>
            </a:r>
          </a:p>
          <a:p>
            <a:endParaRPr lang="pt-BR" sz="2000" b="1" dirty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Redução na Emissão </a:t>
            </a:r>
          </a:p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 CO</a:t>
            </a:r>
            <a:r>
              <a:rPr lang="pt-BR" sz="2000" b="1" baseline="-25000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: </a:t>
            </a:r>
          </a:p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8.836 teqCO</a:t>
            </a:r>
            <a:r>
              <a:rPr lang="pt-BR" sz="2000" b="1" baseline="-25000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/ano</a:t>
            </a:r>
            <a:endParaRPr lang="pt-BR" sz="2000" b="1" dirty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15615" y="5430148"/>
            <a:ext cx="657552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000" b="1" dirty="0">
                <a:ln>
                  <a:solidFill>
                    <a:schemeClr val="tx1"/>
                  </a:solidFill>
                </a:ln>
              </a:rPr>
              <a:t>6.936 m²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004048" y="3361928"/>
            <a:ext cx="72006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pt-BR" sz="1000" b="1" dirty="0" smtClean="0">
                <a:ln>
                  <a:solidFill>
                    <a:schemeClr val="tx1"/>
                  </a:solidFill>
                </a:ln>
              </a:rPr>
              <a:t>66.654 m²</a:t>
            </a:r>
            <a:endParaRPr lang="pt-BR" sz="10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1963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  <p:bldP spid="5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Energia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 fontScale="92500"/>
          </a:bodyPr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Energia Solar</a:t>
            </a:r>
          </a:p>
          <a:p>
            <a:pPr lvl="1">
              <a:lnSpc>
                <a:spcPct val="150000"/>
              </a:lnSpc>
            </a:pP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São Paulo : lei 14.459/2007</a:t>
            </a:r>
          </a:p>
          <a:p>
            <a:pPr lvl="2">
              <a:lnSpc>
                <a:spcPct val="150000"/>
              </a:lnSpc>
            </a:pPr>
            <a:r>
              <a:rPr lang="pt-BR" b="1" dirty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Sistema de aquecimento solar de água em </a:t>
            </a: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construções</a:t>
            </a:r>
          </a:p>
          <a:p>
            <a:pPr lvl="1">
              <a:lnSpc>
                <a:spcPct val="150000"/>
              </a:lnSpc>
            </a:pP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Belo Horizonte</a:t>
            </a:r>
          </a:p>
          <a:p>
            <a:pPr lvl="2">
              <a:lnSpc>
                <a:spcPct val="150000"/>
              </a:lnSpc>
            </a:pP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Economia de 80% de energia para aquecimento de água em comparação com outras residências que utilizam </a:t>
            </a:r>
            <a:r>
              <a:rPr lang="pt-BR" b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chuveiros elétricos</a:t>
            </a: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8"/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00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Setores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Energia</a:t>
            </a: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Transporte</a:t>
            </a: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Resíduos Sólidos</a:t>
            </a:r>
          </a:p>
        </p:txBody>
      </p:sp>
    </p:spTree>
    <p:extLst>
      <p:ext uri="{BB962C8B-B14F-4D97-AF65-F5344CB8AC3E}">
        <p14:creationId xmlns:p14="http://schemas.microsoft.com/office/powerpoint/2010/main" val="429196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3824510"/>
            <a:ext cx="4067810" cy="2287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Transporte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Ciclofaixas</a:t>
            </a: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Barcelona : </a:t>
            </a:r>
            <a:r>
              <a:rPr lang="pt-BR" b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Bicing</a:t>
            </a: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(Março/2007)</a:t>
            </a: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880301670"/>
              </p:ext>
            </p:extLst>
          </p:nvPr>
        </p:nvGraphicFramePr>
        <p:xfrm>
          <a:off x="107504" y="263691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6325240" y="3645024"/>
            <a:ext cx="27254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120.000 usuários </a:t>
            </a:r>
          </a:p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cadastrados</a:t>
            </a:r>
          </a:p>
          <a:p>
            <a:endParaRPr lang="pt-BR" sz="2000" b="1" dirty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~40.000 viagens / dia</a:t>
            </a:r>
          </a:p>
        </p:txBody>
      </p:sp>
    </p:spTree>
    <p:extLst>
      <p:ext uri="{BB962C8B-B14F-4D97-AF65-F5344CB8AC3E}">
        <p14:creationId xmlns:p14="http://schemas.microsoft.com/office/powerpoint/2010/main" val="41382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Graphic spid="2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Transporte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65094" y="1628800"/>
            <a:ext cx="8147248" cy="4525963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Pedágio urbano</a:t>
            </a:r>
          </a:p>
          <a:p>
            <a:pPr lvl="1">
              <a:lnSpc>
                <a:spcPct val="125000"/>
              </a:lnSpc>
            </a:pP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Londres – </a:t>
            </a:r>
            <a:r>
              <a:rPr lang="pt-BR" b="1" i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Congestion</a:t>
            </a:r>
            <a:r>
              <a:rPr lang="pt-BR" b="1" i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Charge</a:t>
            </a:r>
          </a:p>
          <a:p>
            <a:pPr lvl="2">
              <a:lnSpc>
                <a:spcPct val="125000"/>
              </a:lnSpc>
            </a:pP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Fiscalização por câmeras;</a:t>
            </a:r>
          </a:p>
          <a:p>
            <a:pPr lvl="2">
              <a:lnSpc>
                <a:spcPct val="125000"/>
              </a:lnSpc>
            </a:pP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Desconto para carros de baixa emissão de poluentes</a:t>
            </a:r>
          </a:p>
          <a:p>
            <a:pPr lvl="2">
              <a:lnSpc>
                <a:spcPct val="125000"/>
              </a:lnSpc>
            </a:pP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Em 2008 : </a:t>
            </a:r>
            <a:r>
              <a:rPr lang="pt-BR" b="1" i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Low</a:t>
            </a:r>
            <a:r>
              <a:rPr lang="pt-BR" b="1" i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pt-BR" b="1" i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Emission</a:t>
            </a:r>
            <a:r>
              <a:rPr lang="pt-BR" b="1" i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Zone (LEZ)</a:t>
            </a:r>
          </a:p>
          <a:p>
            <a:pPr lvl="3">
              <a:lnSpc>
                <a:spcPct val="125000"/>
              </a:lnSpc>
            </a:pPr>
            <a:r>
              <a:rPr lang="pt-BR" b="1" dirty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Encorajar as baixas taxas de emissão de veículos a </a:t>
            </a: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diesel</a:t>
            </a:r>
          </a:p>
          <a:p>
            <a:pPr lvl="3">
              <a:lnSpc>
                <a:spcPct val="125000"/>
              </a:lnSpc>
            </a:pPr>
            <a:r>
              <a:rPr lang="pt-BR" b="1" dirty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Em 2012: alteração dos padrões de emissão (mais restritivo)</a:t>
            </a:r>
          </a:p>
          <a:p>
            <a:pPr lvl="3">
              <a:lnSpc>
                <a:spcPct val="125000"/>
              </a:lnSpc>
            </a:pPr>
            <a:endParaRPr lang="pt-BR" b="1" i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1042416" lvl="3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4" y="3995225"/>
            <a:ext cx="3885283" cy="2695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107"/>
          <a:stretch/>
        </p:blipFill>
        <p:spPr>
          <a:xfrm>
            <a:off x="4283968" y="336476"/>
            <a:ext cx="1057081" cy="1674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67544" y="2636912"/>
            <a:ext cx="8147248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25000"/>
              </a:lnSpc>
            </a:pP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Aumento de 6% de usuários de transporte público</a:t>
            </a:r>
          </a:p>
          <a:p>
            <a:pPr lvl="2">
              <a:lnSpc>
                <a:spcPct val="125000"/>
              </a:lnSpc>
            </a:pP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Arrecadação de £ 148 milhões</a:t>
            </a:r>
          </a:p>
          <a:p>
            <a:pPr lvl="3">
              <a:lnSpc>
                <a:spcPct val="125000"/>
              </a:lnSpc>
            </a:pPr>
            <a:endParaRPr lang="pt-BR" b="1" i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1042416" lvl="3" indent="0">
              <a:buFont typeface="Wingdings 2"/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36576" indent="0">
              <a:buFont typeface="Wingdings 2"/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4" r="23535"/>
          <a:stretch/>
        </p:blipFill>
        <p:spPr>
          <a:xfrm>
            <a:off x="6887856" y="407960"/>
            <a:ext cx="2072003" cy="2561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3"/>
      <p:bldP spid="15" grpId="0" uiExpand="1" build="p" bldLvl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cheiro:Curitiba 04 2006 06 RI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77788"/>
            <a:ext cx="6264696" cy="304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cheiro:Estacionelevad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732" y="3212047"/>
            <a:ext cx="4896544" cy="360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2492896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BRT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Curitiba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105464" y="3933056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Trans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Milenio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Bogotá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Setores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Energia</a:t>
            </a: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Transporte</a:t>
            </a:r>
          </a:p>
          <a:p>
            <a:pPr marL="36576" indent="0">
              <a:buNone/>
            </a:pPr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Resíduos Sólidos</a:t>
            </a:r>
          </a:p>
        </p:txBody>
      </p:sp>
    </p:spTree>
    <p:extLst>
      <p:ext uri="{BB962C8B-B14F-4D97-AF65-F5344CB8AC3E}">
        <p14:creationId xmlns:p14="http://schemas.microsoft.com/office/powerpoint/2010/main" val="245852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Resíduos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Resíduos de </a:t>
            </a:r>
            <a:r>
              <a:rPr lang="pt-BR" sz="3600" b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Contrução</a:t>
            </a:r>
            <a:r>
              <a:rPr lang="pt-BR" sz="36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 Demolição (RCD)</a:t>
            </a:r>
          </a:p>
          <a:p>
            <a:pPr lvl="1"/>
            <a:r>
              <a:rPr lang="pt-BR" sz="32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Belo Horizonte</a:t>
            </a:r>
          </a:p>
          <a:p>
            <a:pPr lvl="2"/>
            <a:r>
              <a:rPr lang="pt-BR" sz="28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Início dos anos 90 : Programa de Correção Ambiental e Reciclagem de Entulho</a:t>
            </a:r>
          </a:p>
          <a:p>
            <a:pPr lvl="2"/>
            <a:r>
              <a:rPr lang="pt-BR" sz="28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2009 : </a:t>
            </a:r>
          </a:p>
          <a:p>
            <a:pPr lvl="3"/>
            <a:r>
              <a:rPr lang="pt-BR" sz="24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Sistema de Gestão Sustentável de Resíduos da Construção Civil e Resíduos Volumosos</a:t>
            </a:r>
          </a:p>
          <a:p>
            <a:pPr lvl="3"/>
            <a:r>
              <a:rPr lang="pt-BR" sz="24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Plano Integrado de Gerenciamento de Resíduos da Construção Civil</a:t>
            </a:r>
          </a:p>
        </p:txBody>
      </p:sp>
    </p:spTree>
    <p:extLst>
      <p:ext uri="{BB962C8B-B14F-4D97-AF65-F5344CB8AC3E}">
        <p14:creationId xmlns:p14="http://schemas.microsoft.com/office/powerpoint/2010/main" val="23382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ottupy.files.wordpress.com/2007/11/paraisopoli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481160"/>
            <a:ext cx="8856984" cy="59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876256" y="64488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Foto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Tuca</a:t>
            </a:r>
            <a:r>
              <a:rPr lang="en-US" dirty="0" smtClean="0">
                <a:solidFill>
                  <a:schemeClr val="bg1"/>
                </a:solidFill>
              </a:rPr>
              <a:t> Vieira)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Resíduos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Logística Reversa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“Instrumento de desenvolvimento econômico e social caracterizado por um conjunto de ações, procedimentos e meios destinados a viabilizar a coleta e a restituição dos resíduos sólidos ao setor empresarial, para reaproveitamento, em seu ciclo ou em outros ciclos produtivos, ou outra destinação final ambientalmente adequada”  (PNRS, agosto de 2010)</a:t>
            </a:r>
          </a:p>
          <a:p>
            <a:endParaRPr lang="pt-BR" b="1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9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Resíduos – Logística Reversa</a:t>
            </a:r>
            <a:endParaRPr lang="pt-BR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2226" name="Picture 2" descr="http://j2da.files.wordpress.com/2010/05/logistica-rever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664"/>
            <a:ext cx="9107992" cy="5794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5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Resíduos – Logística Reversa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>
                <a:hlinkClick r:id="rId5"/>
              </a:rPr>
              <a:t>http://www.youtube.com/watch?v=MPWgqkIVgbw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14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4550" cy="729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 rot="19084742">
            <a:off x="1324051" y="959860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latin typeface="Agency FB" pitchFamily="34" charset="0"/>
              </a:rPr>
              <a:t>WIKI URBANISMO</a:t>
            </a:r>
            <a:endParaRPr lang="pt-BR" sz="6000" b="1" dirty="0">
              <a:latin typeface="Agency FB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 rot="2975654">
            <a:off x="1675546" y="9613853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gency FB" pitchFamily="34" charset="0"/>
              </a:rPr>
              <a:t>Movimento do </a:t>
            </a:r>
            <a:r>
              <a:rPr lang="pt-BR" sz="3600" b="1" dirty="0" smtClean="0">
                <a:latin typeface="Agency FB" pitchFamily="34" charset="0"/>
              </a:rPr>
              <a:t>“Faça você mesmo”</a:t>
            </a:r>
          </a:p>
          <a:p>
            <a:endParaRPr lang="pt-BR" sz="54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2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35643 -0.55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81" t="26379" r="39154" b="27371"/>
          <a:stretch/>
        </p:blipFill>
        <p:spPr bwMode="auto">
          <a:xfrm>
            <a:off x="160949" y="188640"/>
            <a:ext cx="5059123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2" t="26563" r="39385" b="26823"/>
          <a:stretch/>
        </p:blipFill>
        <p:spPr bwMode="auto">
          <a:xfrm>
            <a:off x="3563888" y="3584886"/>
            <a:ext cx="5380216" cy="303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6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5.static.flickr.com/4043/4551704642_86666c0f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517" y="476672"/>
            <a:ext cx="4298963" cy="5760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76673"/>
            <a:ext cx="4104456" cy="5760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49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4.bp.blogspot.com/_RBqs7erp8Zg/TKe0IHRRvRI/AAAAAAAACfs/I-SfZaBBpWw/s640/6emei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" y="172933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2.bp.blogspot.com/_RBqs7erp8Zg/TKh2rnrrkqI/AAAAAAAACf0/dZxs6qlBmBg/s640/sandrine-estrade-boulet_yellowtrace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104" y="548680"/>
            <a:ext cx="43434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0" b="84687" l="29541" r="69625">
                        <a14:foregroundMark x1="49896" y1="18828" x2="49896" y2="18828"/>
                        <a14:foregroundMark x1="56576" y1="22176" x2="56576" y2="22176"/>
                        <a14:foregroundMark x1="63048" y1="33054" x2="63048" y2="33054"/>
                        <a14:foregroundMark x1="65553" y1="47699" x2="65553" y2="47699"/>
                        <a14:foregroundMark x1="62004" y1="61925" x2="62004" y2="61925"/>
                        <a14:foregroundMark x1="37161" y1="62762" x2="37161" y2="62762"/>
                        <a14:foregroundMark x1="35491" y1="48954" x2="35491" y2="48954"/>
                        <a14:foregroundMark x1="37161" y1="34310" x2="37161" y2="34310"/>
                        <a14:foregroundMark x1="43424" y1="26360" x2="43424" y2="26360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530" t="5231" r="25365" b="6485"/>
          <a:stretch/>
        </p:blipFill>
        <p:spPr>
          <a:xfrm>
            <a:off x="1916379" y="4365104"/>
            <a:ext cx="1310478" cy="115212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25069" y="5549170"/>
            <a:ext cx="3481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omika Axis" pitchFamily="2" charset="0"/>
                <a:ea typeface="DFKai-SB" pitchFamily="65" charset="-120"/>
              </a:rPr>
              <a:t>INOVAÇÃO</a:t>
            </a:r>
            <a:endParaRPr lang="pt-BR" sz="2000" dirty="0">
              <a:latin typeface="Komika Axis" pitchFamily="2" charset="0"/>
              <a:ea typeface="DFKai-SB" pitchFamily="65" charset="-12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71339" y="1951092"/>
            <a:ext cx="24830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09625" algn="l"/>
              </a:tabLst>
            </a:pPr>
            <a:r>
              <a:rPr lang="en-US" sz="2400" dirty="0" smtClean="0">
                <a:latin typeface="Komika Axis" pitchFamily="2" charset="0"/>
              </a:rPr>
              <a:t>CAPITAL SOCIAL </a:t>
            </a:r>
            <a:r>
              <a:rPr lang="pt-BR" sz="2800" dirty="0" smtClean="0">
                <a:latin typeface="Komika Axis" pitchFamily="2" charset="0"/>
              </a:rPr>
              <a:t>desconexo</a:t>
            </a:r>
            <a:endParaRPr lang="pt-BR" sz="2800" dirty="0">
              <a:latin typeface="Komika Axis" pitchFamily="2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37609" y="2204864"/>
            <a:ext cx="2357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omika Axis" pitchFamily="2" charset="0"/>
              </a:rPr>
              <a:t>ALTA </a:t>
            </a:r>
            <a:r>
              <a:rPr lang="en-US" sz="2400" dirty="0" smtClean="0">
                <a:latin typeface="Komika Axis" pitchFamily="2" charset="0"/>
              </a:rPr>
              <a:t>CARGA</a:t>
            </a:r>
            <a:r>
              <a:rPr lang="en-US" sz="2800" dirty="0" smtClean="0">
                <a:latin typeface="Komika Axis" pitchFamily="2" charset="0"/>
              </a:rPr>
              <a:t> </a:t>
            </a:r>
            <a:r>
              <a:rPr lang="en-US" sz="2400" dirty="0" smtClean="0">
                <a:latin typeface="Komika Axis" pitchFamily="2" charset="0"/>
              </a:rPr>
              <a:t>TRIBUTÁRIA</a:t>
            </a:r>
            <a:endParaRPr lang="pt-BR" sz="2400" dirty="0">
              <a:latin typeface="Komika Axis" pitchFamily="2" charset="0"/>
            </a:endParaRPr>
          </a:p>
        </p:txBody>
      </p:sp>
      <p:sp>
        <p:nvSpPr>
          <p:cNvPr id="12" name="Raio 11"/>
          <p:cNvSpPr/>
          <p:nvPr/>
        </p:nvSpPr>
        <p:spPr>
          <a:xfrm>
            <a:off x="1066617" y="3287631"/>
            <a:ext cx="792088" cy="504056"/>
          </a:xfrm>
          <a:prstGeom prst="lightningBol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5337417" y="3462099"/>
            <a:ext cx="3987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09625" algn="l"/>
              </a:tabLst>
            </a:pPr>
            <a:r>
              <a:rPr lang="pt-BR" sz="2400" dirty="0" smtClean="0">
                <a:latin typeface="Komika Axis" pitchFamily="2" charset="0"/>
              </a:rPr>
              <a:t>Falta </a:t>
            </a:r>
            <a:r>
              <a:rPr lang="pt-BR" sz="2800" dirty="0" smtClean="0">
                <a:latin typeface="Komika Axis" pitchFamily="2" charset="0"/>
              </a:rPr>
              <a:t>comprometimento</a:t>
            </a:r>
            <a:endParaRPr lang="pt-BR" sz="2800" dirty="0">
              <a:latin typeface="Komika Axis" pitchFamily="2" charset="0"/>
            </a:endParaRPr>
          </a:p>
        </p:txBody>
      </p:sp>
      <p:sp>
        <p:nvSpPr>
          <p:cNvPr id="19" name="Raio 18"/>
          <p:cNvSpPr/>
          <p:nvPr/>
        </p:nvSpPr>
        <p:spPr>
          <a:xfrm flipH="1">
            <a:off x="3722751" y="3287630"/>
            <a:ext cx="969790" cy="834665"/>
          </a:xfrm>
          <a:prstGeom prst="lightningBol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aio 19"/>
          <p:cNvSpPr/>
          <p:nvPr/>
        </p:nvSpPr>
        <p:spPr>
          <a:xfrm flipH="1">
            <a:off x="4162961" y="4297672"/>
            <a:ext cx="1690806" cy="355464"/>
          </a:xfrm>
          <a:prstGeom prst="lightningBol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reto 21"/>
          <p:cNvCxnSpPr/>
          <p:nvPr/>
        </p:nvCxnSpPr>
        <p:spPr>
          <a:xfrm flipH="1">
            <a:off x="5210485" y="1196752"/>
            <a:ext cx="375400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5796136" y="44624"/>
            <a:ext cx="3011562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dirty="0" smtClean="0">
                <a:latin typeface="Komika Axis" pitchFamily="2" charset="0"/>
              </a:rPr>
              <a:t>DESAFIOS E PERSPECTIVAS BRASILEIRAS</a:t>
            </a:r>
            <a:endParaRPr lang="pt-BR" sz="2400" dirty="0">
              <a:latin typeface="Komika Axis" pitchFamily="2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4162961" y="5530587"/>
            <a:ext cx="24198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Komika Axis" pitchFamily="2" charset="0"/>
              </a:rPr>
              <a:t>Sistema democrático </a:t>
            </a:r>
            <a:r>
              <a:rPr lang="pt-BR" sz="2800" dirty="0" smtClean="0">
                <a:latin typeface="Komika Axis" pitchFamily="2" charset="0"/>
              </a:rPr>
              <a:t>ineficiente</a:t>
            </a:r>
            <a:endParaRPr lang="pt-BR" sz="2800" dirty="0">
              <a:latin typeface="Komika Axis" pitchFamily="2" charset="0"/>
            </a:endParaRPr>
          </a:p>
        </p:txBody>
      </p:sp>
      <p:sp>
        <p:nvSpPr>
          <p:cNvPr id="29" name="Raio 28"/>
          <p:cNvSpPr/>
          <p:nvPr/>
        </p:nvSpPr>
        <p:spPr>
          <a:xfrm flipH="1" flipV="1">
            <a:off x="3586897" y="5045114"/>
            <a:ext cx="1261522" cy="400110"/>
          </a:xfrm>
          <a:prstGeom prst="lightningBol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aio 29"/>
          <p:cNvSpPr/>
          <p:nvPr/>
        </p:nvSpPr>
        <p:spPr>
          <a:xfrm flipH="1">
            <a:off x="2794809" y="2204864"/>
            <a:ext cx="640905" cy="1561969"/>
          </a:xfrm>
          <a:prstGeom prst="lightningBol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2362092" y="1480428"/>
            <a:ext cx="2478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09625" algn="l"/>
              </a:tabLst>
            </a:pPr>
            <a:r>
              <a:rPr lang="pt-BR" sz="3200" dirty="0" smtClean="0">
                <a:latin typeface="Komika Axis" pitchFamily="2" charset="0"/>
              </a:rPr>
              <a:t>Educação</a:t>
            </a:r>
            <a:endParaRPr lang="pt-BR" sz="2400" dirty="0">
              <a:latin typeface="Komika Ax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2" grpId="0" animBg="1"/>
      <p:bldP spid="18" grpId="0"/>
      <p:bldP spid="19" grpId="0" animBg="1"/>
      <p:bldP spid="20" grpId="0" animBg="1"/>
      <p:bldP spid="28" grpId="0"/>
      <p:bldP spid="29" grpId="0" animBg="1"/>
      <p:bldP spid="30" grpId="0" animBg="1"/>
      <p:bldP spid="3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Bibliografia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/>
          </a:bodyPr>
          <a:lstStyle/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Agência de Energia de Barcelona (AEB). Endereço eletrônico. &lt;http://www.barcelonaenergia.cat&gt; Acesso em: 28/10/2011</a:t>
            </a:r>
          </a:p>
          <a:p>
            <a:r>
              <a:rPr lang="pt-BR" sz="2000" b="1" dirty="0" err="1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Bicing</a:t>
            </a:r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Endereço eletrônico. Barcelona, Espanha. Disponível em: &lt;http://www.bicing.cat&gt;. Acesso em: 29/10/2011</a:t>
            </a:r>
          </a:p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ICLEI-Brasil. </a:t>
            </a:r>
            <a:r>
              <a:rPr lang="pt-BR" sz="2000" b="1" i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Construindo Cidades Verdes: Manual de Políticas Públicas para Construções Sustentáveis. </a:t>
            </a:r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1ª edição. São Paulo. 2011.</a:t>
            </a:r>
          </a:p>
          <a:p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Sol Brasil. Entrevista com José Goldemberg. Publicação. Janeiro. 2011.</a:t>
            </a:r>
          </a:p>
          <a:p>
            <a:r>
              <a:rPr lang="pt-BR" sz="2000" b="1" dirty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 Grid: a rede elétrica </a:t>
            </a:r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inteligente. &lt;http</a:t>
            </a:r>
            <a:r>
              <a:rPr lang="pt-BR" sz="2000" b="1" dirty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://</a:t>
            </a:r>
            <a:r>
              <a:rPr lang="pt-BR" sz="2000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www.tecmundo.com.br/3008-smart-grid-a-rede-eletrica-inteligente.htm&gt; Acesso em 17/11/11</a:t>
            </a:r>
          </a:p>
        </p:txBody>
      </p:sp>
    </p:spTree>
    <p:extLst>
      <p:ext uri="{BB962C8B-B14F-4D97-AF65-F5344CB8AC3E}">
        <p14:creationId xmlns:p14="http://schemas.microsoft.com/office/powerpoint/2010/main" val="39918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3.bp.blogspot.com/_INGBaOlJQoA/TM9VvOBioVI/AAAAAAAAADE/fYKphQ5jAVI/s1600/los+ange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65398"/>
            <a:ext cx="7992888" cy="637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2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loringpages7.com/Images/nature-coloring-pages/space-coloring-pages/planet-earth-coloring-pages-7-co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195512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em curva 6"/>
          <p:cNvCxnSpPr/>
          <p:nvPr/>
        </p:nvCxnSpPr>
        <p:spPr>
          <a:xfrm rot="16200000" flipV="1">
            <a:off x="5542092" y="1969966"/>
            <a:ext cx="1462213" cy="828092"/>
          </a:xfrm>
          <a:prstGeom prst="curvedConnector3">
            <a:avLst>
              <a:gd name="adj1" fmla="val 50000"/>
            </a:avLst>
          </a:prstGeom>
          <a:ln w="412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1043608" y="260648"/>
            <a:ext cx="7175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Komika Axis" pitchFamily="2" charset="0"/>
              </a:rPr>
              <a:t>&lt; 3</a:t>
            </a:r>
            <a:r>
              <a:rPr lang="en-US" sz="4800" dirty="0" smtClean="0">
                <a:latin typeface="Komika Axis" pitchFamily="2" charset="0"/>
              </a:rPr>
              <a:t>% </a:t>
            </a:r>
            <a:r>
              <a:rPr lang="pt-BR" sz="4800" dirty="0" smtClean="0">
                <a:latin typeface="Komika Axis" pitchFamily="2" charset="0"/>
              </a:rPr>
              <a:t>superfície</a:t>
            </a:r>
            <a:r>
              <a:rPr lang="pt-BR" sz="3200" dirty="0" smtClean="0">
                <a:latin typeface="Komika Axis" pitchFamily="2" charset="0"/>
              </a:rPr>
              <a:t>:</a:t>
            </a:r>
            <a:endParaRPr lang="en-US" sz="3200" dirty="0" smtClean="0">
              <a:latin typeface="Komika Axis" pitchFamily="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7544" y="2060848"/>
            <a:ext cx="539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Komika Axis" pitchFamily="2" charset="0"/>
              </a:rPr>
              <a:t> =50% </a:t>
            </a:r>
            <a:r>
              <a:rPr lang="en-US" sz="3600" dirty="0" err="1" smtClean="0">
                <a:latin typeface="Komika Axis" pitchFamily="2" charset="0"/>
              </a:rPr>
              <a:t>população</a:t>
            </a:r>
            <a:endParaRPr lang="pt-BR" sz="3600" dirty="0">
              <a:latin typeface="Komika Axis" pitchFamily="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67544" y="3385112"/>
            <a:ext cx="539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Komika Axis" pitchFamily="2" charset="0"/>
              </a:rPr>
              <a:t> &gt; 75% </a:t>
            </a:r>
            <a:r>
              <a:rPr lang="en-US" sz="3600" dirty="0" err="1" smtClean="0">
                <a:latin typeface="Komika Axis" pitchFamily="2" charset="0"/>
              </a:rPr>
              <a:t>ENErgia</a:t>
            </a:r>
            <a:endParaRPr lang="pt-BR" sz="3600" dirty="0">
              <a:latin typeface="Komika Axis" pitchFamily="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544" y="4653135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omika Axis" pitchFamily="2" charset="0"/>
              </a:rPr>
              <a:t>&gt; 80% </a:t>
            </a:r>
            <a:r>
              <a:rPr lang="en-US" sz="3600" dirty="0" err="1" smtClean="0">
                <a:latin typeface="Komika Axis" pitchFamily="2" charset="0"/>
              </a:rPr>
              <a:t>emissão</a:t>
            </a:r>
            <a:r>
              <a:rPr lang="en-US" sz="3600" dirty="0" smtClean="0">
                <a:latin typeface="Komika Axis" pitchFamily="2" charset="0"/>
              </a:rPr>
              <a:t>     de  gases</a:t>
            </a:r>
            <a:endParaRPr lang="pt-BR" sz="3600" dirty="0">
              <a:latin typeface="Komika Axis" pitchFamily="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6492954"/>
            <a:ext cx="757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(FONTE: CARLOS LEITE, CIDADES DO FUTURO, </a:t>
            </a:r>
            <a:r>
              <a:rPr lang="en-US" dirty="0" err="1" smtClean="0"/>
              <a:t>TEDx</a:t>
            </a:r>
            <a:r>
              <a:rPr lang="en-US" dirty="0" smtClean="0"/>
              <a:t> SANTOS, 2010 )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55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6" grpId="0"/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3772" y="2132856"/>
            <a:ext cx="853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/>
              <a:t>Cidades</a:t>
            </a:r>
            <a:r>
              <a:rPr lang="en-US" sz="4800" b="1" dirty="0" smtClean="0"/>
              <a:t> </a:t>
            </a:r>
            <a:r>
              <a:rPr lang="pt-BR" sz="4800" b="1" dirty="0" smtClean="0"/>
              <a:t>são um problema .</a:t>
            </a:r>
          </a:p>
          <a:p>
            <a:pPr algn="ctr"/>
            <a:r>
              <a:rPr lang="pt-BR" sz="4800" b="1" dirty="0" smtClean="0"/>
              <a:t>Cidades são também a solução.</a:t>
            </a:r>
            <a:endParaRPr lang="pt-BR" sz="4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322973" y="4293096"/>
            <a:ext cx="63540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Cidades sempre foram a ponta da inovação</a:t>
            </a:r>
            <a:endParaRPr lang="pt-BR" sz="4400" b="1" dirty="0"/>
          </a:p>
        </p:txBody>
      </p:sp>
      <p:pic>
        <p:nvPicPr>
          <p:cNvPr id="1028" name="Picture 4" descr="http://bloggar.com/marcelo/images/asterisc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91" y="2151956"/>
            <a:ext cx="461962" cy="4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bloggar.com/marcelo/images/asterisc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973" y="4266208"/>
            <a:ext cx="461962" cy="4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43608" y="332656"/>
            <a:ext cx="7056784" cy="830997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CIDADES INTELIGENTES</a:t>
            </a:r>
            <a:endParaRPr lang="pt-BR" sz="4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2460" y="1322407"/>
            <a:ext cx="8496944" cy="5262979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800" b="1" dirty="0" smtClean="0"/>
              <a:t>Cidades que funcionam</a:t>
            </a:r>
          </a:p>
          <a:p>
            <a:endParaRPr lang="pt-BR" sz="28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b="1" dirty="0" smtClean="0"/>
              <a:t>Pelas pessoas para as pessoas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b="1" dirty="0" smtClean="0"/>
              <a:t>Pessoas conectadas e trocando informações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b="1" dirty="0" smtClean="0"/>
              <a:t>Sistemas de governança: público, privado, sociedade, e arranjos institucionais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b="1" dirty="0" smtClean="0"/>
              <a:t>Tecnologia da informação e comunicação como ferramentas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6814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Metodologia</a:t>
            </a:r>
            <a:endParaRPr lang="pt-BR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Busca de informações</a:t>
            </a:r>
          </a:p>
          <a:p>
            <a:pPr lvl="1"/>
            <a:r>
              <a:rPr lang="pt-BR" b="1" dirty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</a:t>
            </a:r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anco de dados da USP;</a:t>
            </a:r>
            <a:endParaRPr lang="pt-BR" b="1" dirty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Periódicos e/ou artigos;</a:t>
            </a:r>
          </a:p>
          <a:p>
            <a:pPr lvl="1"/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Internet.</a:t>
            </a: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Estudo de caso real para avaliação dos objetivos propostos;</a:t>
            </a:r>
          </a:p>
          <a:p>
            <a:r>
              <a:rPr lang="pt-BR" b="1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2700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8738f2a1c7bf7f5369f8ada051421cfbce90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1700</TotalTime>
  <Words>1504</Words>
  <Application>Microsoft Office PowerPoint</Application>
  <PresentationFormat>On-screen Show (4:3)</PresentationFormat>
  <Paragraphs>278</Paragraphs>
  <Slides>48</Slides>
  <Notes>21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Tema do Office</vt:lpstr>
      <vt:lpstr>Smart 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Metodologia</vt:lpstr>
      <vt:lpstr>Plano Geral</vt:lpstr>
      <vt:lpstr>Setores</vt:lpstr>
      <vt:lpstr>Energia</vt:lpstr>
      <vt:lpstr>Smart Grids – O que é</vt:lpstr>
      <vt:lpstr>Smart Grids – O que é</vt:lpstr>
      <vt:lpstr>Smart Grids – O que é</vt:lpstr>
      <vt:lpstr>Smart Grids – Como funciona</vt:lpstr>
      <vt:lpstr>Smart Grids – Como funciona</vt:lpstr>
      <vt:lpstr>Smart Grids – Como funciona</vt:lpstr>
      <vt:lpstr>Smart Grids – Como funciona</vt:lpstr>
      <vt:lpstr>Smart Grids – Como funciona</vt:lpstr>
      <vt:lpstr>Smart Grids – Casos Reais</vt:lpstr>
      <vt:lpstr>Smart Grids – Casos Reais</vt:lpstr>
      <vt:lpstr>Smart Grids – Casos Reais</vt:lpstr>
      <vt:lpstr>Smart Grids – Casos Reais</vt:lpstr>
      <vt:lpstr>Smart Grids – Resumo</vt:lpstr>
      <vt:lpstr>Smart Grids – Resumo</vt:lpstr>
      <vt:lpstr>PowerPoint Presentation</vt:lpstr>
      <vt:lpstr>Energia</vt:lpstr>
      <vt:lpstr>Energia</vt:lpstr>
      <vt:lpstr>Energia</vt:lpstr>
      <vt:lpstr>Energia</vt:lpstr>
      <vt:lpstr>Energia</vt:lpstr>
      <vt:lpstr>Energia</vt:lpstr>
      <vt:lpstr>Setores</vt:lpstr>
      <vt:lpstr>Transporte</vt:lpstr>
      <vt:lpstr>Transporte</vt:lpstr>
      <vt:lpstr>PowerPoint Presentation</vt:lpstr>
      <vt:lpstr>Setores</vt:lpstr>
      <vt:lpstr>Resíduos</vt:lpstr>
      <vt:lpstr>Resíduos</vt:lpstr>
      <vt:lpstr>Resíduos – Logística Reversa</vt:lpstr>
      <vt:lpstr>Resíduos – Logística Reversa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Bibliografia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Systems no setor de energia elétrica</dc:title>
  <dc:creator>Tiago</dc:creator>
  <cp:lastModifiedBy>Sonic Orochi</cp:lastModifiedBy>
  <cp:revision>109</cp:revision>
  <dcterms:created xsi:type="dcterms:W3CDTF">2011-10-04T23:59:43Z</dcterms:created>
  <dcterms:modified xsi:type="dcterms:W3CDTF">2011-11-24T18:03:32Z</dcterms:modified>
</cp:coreProperties>
</file>