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3E3CF5-C084-41AB-9EF1-D29C69B7CC9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BA7A-C336-4040-A8C4-179E27B050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559BE28-EA06-4CF2-93BD-AA384358E7B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3EB2-E0CF-4873-91CE-CF93426540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1DD35-E2AD-409F-9C4C-254D9B27998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F4886-5981-4F03-ADC9-5260407CE10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0809-1B9D-4764-A0EF-DE378341ED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F622-DEA3-4BE6-B9EF-92687B43C49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AC1C-8D84-4EBC-9164-268755B5CB0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3BC7-92AB-4B79-82E2-346A6524E00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DC08-C47A-4D5A-8A1E-7AF2571961D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0B207-C9CF-4B71-8D42-F6EE5B06034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6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036811-202D-4C94-9256-E58F85BB405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7" r:id="rId2"/>
    <p:sldLayoutId id="2147483805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6" r:id="rId9"/>
    <p:sldLayoutId id="2147483803" r:id="rId10"/>
    <p:sldLayoutId id="2147483807" r:id="rId11"/>
    <p:sldLayoutId id="214748380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.br/imgres?imgurl=http://wid.tamu.edu/curie.gif&amp;imgrefurl=http://wid.tamu.edu/&amp;h=253&amp;w=180&amp;sz=41&amp;tbnid=dIXDZ6XVuvMJ:&amp;tbnh=106&amp;tbnw=75&amp;hl=pt-BR&amp;start=2&amp;prev=/images%3Fq%3Dmarie%2Bcurie%26hl%3Dpt-BR%26lr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.br/imgres?imgurl=http://www.britannica.com/nobel/art/ocuriei001p1.jpg&amp;imgrefurl=http://www.britannica.com/nobel/micro/154_33.html&amp;h=250&amp;w=164&amp;sz=11&amp;tbnid=NPkjZSfitoIJ:&amp;tbnh=106&amp;tbnw=69&amp;hl=pt-BR&amp;start=2&amp;prev=/images%3Fq%3Dpierre%2Bcurie%26hl%3Dpt-BR%26lr%3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.br/imgres?imgurl=http://www.newgenevacenter.org/portrait/rutherford.jpg&amp;imgrefurl=http://www.newgenevacenter.org/reference/20th-1st2.htm&amp;h=218&amp;w=154&amp;sz=6&amp;tbnid=98HQryBKGdkJ:&amp;tbnh=102&amp;tbnw=72&amp;hl=pt-BR&amp;start=1&amp;prev=/images%3Fq%3Dernest%2Brutherford%26hl%3Dpt-BR%26lr%3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br/imgres?imgurl=http://www.crystalinks.com/rontgen.jpg&amp;imgrefurl=http://www.crystalinks.com/rontgen.html&amp;h=200&amp;w=141&amp;sz=8&amp;tbnid=uU9sG2MIFB4J:&amp;tbnh=99&amp;tbnw=69&amp;hl=pt-BR&amp;start=1&amp;prev=/images%3Fq%3Drontgen%26hl%3Dpt-BR%26lr%3D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br/imgres?imgurl=http://picard.fmrp.usp.br/ral/images/aposti19.jpg&amp;imgrefurl=http://picard.fmrp.usp.br/ral/apostila%2520coluna.htm&amp;h=113&amp;w=129&amp;sz=4&amp;tbnid=lF-RFtiiZsAJ:&amp;tbnh=74&amp;tbnw=85&amp;hl=pt-BR&amp;start=1&amp;prev=/images%3Fq%3D%2Bradiografias%2Bde%2Bfraturas%26hl%3Dpt-BR%26lr%3D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m.br/imgres?imgurl=http://www.innersvingen.no/bildesider/Breakaleg2004/images/Narvik%2520Q%2520-Rontgen%2520skruer%2520ankel_jpg.jpg&amp;imgrefurl=http://www.innersvingen.no/bildesider/Breakaleg2004/pages/Narvik%2520Q%2520-Rontgen%2520skruer%2520ankel_jpg.htm&amp;h=785&amp;w=600&amp;sz=47&amp;tbnid=pBsd3X_z4bwJ:&amp;tbnh=141&amp;tbnw=107&amp;hl=pt-BR&amp;start=17&amp;prev=/images%3Fq%3Drontgen%26hl%3Dpt-BR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br/imgres?imgurl=http://www.dentalpress.com.br/revista/1997/setout97/topico/caso1/14.jpg&amp;imgrefurl=http://www.dentalpress.com.br/revista/1997/setout97/especial.php&amp;h=232&amp;w=150&amp;sz=8&amp;tbnid=-IuRFoGNcYcJ:&amp;tbnh=103&amp;tbnw=66&amp;hl=pt-BR&amp;start=1&amp;prev=/images%3Fq%3D%2Bradiografias%2Bde%2Bdentes%26hl%3Dpt-BR%26lr%3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br/imgres?imgurl=http://humorc.no.sapo.pt/imagens/0028.jpg&amp;imgrefurl=http://leonardobotosso.blog.uol.com.br/&amp;h=414&amp;w=359&amp;sz=16&amp;tbnid=ibpsXpgOiFgJ:&amp;tbnh=121&amp;tbnw=104&amp;hl=pt-BR&amp;start=1&amp;prev=/images%3Fq%3D%2Bradiografias%26hl%3Dpt-BR%26lr%3D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br/imgres?imgurl=http://www.newgenevacenter.org/portrait/becquerel.jpg&amp;imgrefurl=http://www.newgenevacenter.org/reference/19th-cen2.htm&amp;h=218&amp;w=154&amp;sz=6&amp;tbnid=ydbggYdNFZYJ:&amp;tbnh=102&amp;tbnw=72&amp;hl=pt-BR&amp;start=1&amp;prev=/images%3Fq%3Dhenri%2Bbecquerel%26hl%3Dpt-BR%26lr%3D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4221088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/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>OS  RAIOS X </a:t>
            </a:r>
            <a:br>
              <a:rPr lang="pt-BR" sz="4900" dirty="0" smtClean="0">
                <a:solidFill>
                  <a:srgbClr val="FF0000"/>
                </a:solidFill>
              </a:rPr>
            </a:br>
            <a:r>
              <a:rPr lang="pt-BR" sz="4900" dirty="0" smtClean="0">
                <a:solidFill>
                  <a:srgbClr val="FF0000"/>
                </a:solidFill>
              </a:rPr>
              <a:t>E  A RADIOATIVIDADE</a:t>
            </a: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2700" dirty="0" smtClean="0">
                <a:solidFill>
                  <a:srgbClr val="FF0000"/>
                </a:solidFill>
              </a:rPr>
              <a:t>equipe de partículas – </a:t>
            </a:r>
            <a:r>
              <a:rPr lang="pt-BR" sz="2700" dirty="0" err="1" smtClean="0">
                <a:solidFill>
                  <a:srgbClr val="FF0000"/>
                </a:solidFill>
              </a:rPr>
              <a:t>lapeF</a:t>
            </a:r>
            <a:r>
              <a:rPr lang="pt-BR" sz="2700" dirty="0" smtClean="0">
                <a:solidFill>
                  <a:srgbClr val="FF0000"/>
                </a:solidFill>
              </a:rPr>
              <a:t> </a:t>
            </a:r>
            <a:br>
              <a:rPr lang="pt-BR" sz="2700" dirty="0" smtClean="0">
                <a:solidFill>
                  <a:srgbClr val="FF0000"/>
                </a:solidFill>
              </a:rPr>
            </a:br>
            <a:r>
              <a:rPr lang="pt-BR" sz="2700" dirty="0" smtClean="0">
                <a:solidFill>
                  <a:srgbClr val="FF0000"/>
                </a:solidFill>
              </a:rPr>
              <a:t> 2011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8263" y="281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O casal Curie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87475" y="5381625"/>
            <a:ext cx="2824163" cy="1762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400" smtClean="0"/>
              <a:t>Marie Curie</a:t>
            </a:r>
          </a:p>
          <a:p>
            <a:pPr algn="ctr">
              <a:buFont typeface="Wingdings" pitchFamily="2" charset="2"/>
              <a:buNone/>
            </a:pPr>
            <a:r>
              <a:rPr lang="pt-BR" sz="2400" smtClean="0"/>
              <a:t>(1867 – 1943)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24400" y="5400675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Pierre Curie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(1859 – 1906)</a:t>
            </a:r>
          </a:p>
        </p:txBody>
      </p:sp>
      <p:pic>
        <p:nvPicPr>
          <p:cNvPr id="21509" name="Picture 5" descr="cur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1828800"/>
            <a:ext cx="24415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ocuriei001p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225" y="1760538"/>
            <a:ext cx="229552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76250"/>
            <a:ext cx="7772400" cy="1219200"/>
          </a:xfrm>
        </p:spPr>
        <p:txBody>
          <a:bodyPr/>
          <a:lstStyle/>
          <a:p>
            <a:pPr algn="just"/>
            <a:r>
              <a:rPr lang="pt-BR" sz="2800" smtClean="0"/>
              <a:t>Estudos concentrados no urânio: emissão de raios é uma propriedade do elemento.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2060575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Descoberta de um novo elemento que emite raios semelhantes ao urânio: tório.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36449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RADIOATIVIDADE: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palavra proposta para designar a emissão espontânea de raios (radiação) por alguns átomos.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5157788"/>
            <a:ext cx="8062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Descoberta de dois elementos mais radioativos do que urânio: POLÔNIO e RÁDIO.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/>
      <p:bldP spid="6148" grpId="0"/>
      <p:bldP spid="6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Duas questões em aberto.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58888"/>
          </a:xfrm>
        </p:spPr>
        <p:txBody>
          <a:bodyPr/>
          <a:lstStyle/>
          <a:p>
            <a:pPr algn="just"/>
            <a:r>
              <a:rPr lang="pt-BR" sz="2800" smtClean="0"/>
              <a:t>Qual é a origem da energia emitida por esses elementos radioativos?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3352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Qual é a natureza das radiações emitidas?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Nova figura em cena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71813" y="5003800"/>
            <a:ext cx="2824162" cy="1425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400" smtClean="0"/>
              <a:t>Ernest Rutherford</a:t>
            </a:r>
          </a:p>
          <a:p>
            <a:pPr algn="ctr">
              <a:buFont typeface="Wingdings" pitchFamily="2" charset="2"/>
              <a:buNone/>
            </a:pPr>
            <a:r>
              <a:rPr lang="pt-BR" sz="2400" smtClean="0"/>
              <a:t>(1871-1937)</a:t>
            </a:r>
          </a:p>
        </p:txBody>
      </p:sp>
      <p:pic>
        <p:nvPicPr>
          <p:cNvPr id="24580" name="Picture 4" descr="rutherfo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557338"/>
            <a:ext cx="2428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7772400" cy="762000"/>
          </a:xfrm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dirty="0" smtClean="0"/>
              <a:t>Dedicava-se a medir a ionização nos gases provocadas pelos raios X e pelas radiações do urânio.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850" y="270827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Percebeu a existência de dois tipos de raios: raios alfa 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a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e raios beta 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b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422116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Villard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descobre uma terceira forma de radiação: raios gama 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g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099" grpId="0"/>
      <p:bldP spid="4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388" y="404813"/>
            <a:ext cx="7777162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Principais diferenças entre os raios: poder de penetração e desvio.</a:t>
            </a:r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>
            <p:ph/>
          </p:nvPr>
        </p:nvGraphicFramePr>
        <p:xfrm>
          <a:off x="395288" y="1844675"/>
          <a:ext cx="3514725" cy="3829050"/>
        </p:xfrm>
        <a:graphic>
          <a:graphicData uri="http://schemas.openxmlformats.org/presentationml/2006/ole">
            <p:oleObj spid="_x0000_s5122" r:id="rId3" imgW="3514286" imgH="3828571" progId="MSPhotoEd.3">
              <p:embed/>
            </p:oleObj>
          </a:graphicData>
        </a:graphic>
      </p:graphicFrame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24300" y="2205038"/>
            <a:ext cx="4032250" cy="2905125"/>
            <a:chOff x="2606" y="1422"/>
            <a:chExt cx="2426" cy="1618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2606" y="1422"/>
            <a:ext cx="2426" cy="1618"/>
          </p:xfrm>
          <a:graphic>
            <a:graphicData uri="http://schemas.openxmlformats.org/presentationml/2006/ole">
              <p:oleObj spid="_x0000_s5123" name="Imagem de bitmap" r:id="rId4" imgW="2971429" imgH="2000000" progId="Paint.Picture">
                <p:embed/>
              </p:oleObj>
            </a:graphicData>
          </a:graphic>
        </p:graphicFrame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4377" y="1434"/>
              <a:ext cx="1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3833" y="1480"/>
              <a:ext cx="1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5130" name="Text Box 13"/>
            <p:cNvSpPr txBox="1">
              <a:spLocks noChangeArrowheads="1"/>
            </p:cNvSpPr>
            <p:nvPr/>
          </p:nvSpPr>
          <p:spPr bwMode="auto">
            <a:xfrm>
              <a:off x="4105" y="1525"/>
              <a:ext cx="1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5131" name="Text Box 14"/>
            <p:cNvSpPr txBox="1">
              <a:spLocks noChangeArrowheads="1"/>
            </p:cNvSpPr>
            <p:nvPr/>
          </p:nvSpPr>
          <p:spPr bwMode="auto">
            <a:xfrm>
              <a:off x="3152" y="2523"/>
              <a:ext cx="60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Tahoma" pitchFamily="34" charset="0"/>
                </a:rPr>
                <a:t>Material radioativo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A natureza das radiações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763588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2800" dirty="0" smtClean="0"/>
              <a:t>Radiação </a:t>
            </a:r>
            <a:r>
              <a:rPr lang="pt-BR" sz="2800" dirty="0" smtClean="0">
                <a:latin typeface="Symbol" pitchFamily="18" charset="2"/>
              </a:rPr>
              <a:t>a</a:t>
            </a:r>
            <a:r>
              <a:rPr lang="pt-BR" sz="2800" dirty="0" smtClean="0"/>
              <a:t>: átomos de hélio (He) ionizado.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dirty="0" smtClean="0"/>
              <a:t>	- transmutação dos elementos.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8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3048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Radiação </a:t>
            </a: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b</a:t>
            </a: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: elétrons.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2800"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Radiação </a:t>
            </a: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g</a:t>
            </a: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: radiação eletromagnética.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4876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Questão em aberto: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2800" b="1">
                <a:latin typeface="Times New Roman" pitchFamily="18" charset="0"/>
              </a:rPr>
              <a:t>	Como eram produzidos essas radiações?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5" grpId="0"/>
      <p:bldP spid="5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1555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A estabilidade do núcleo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57188"/>
            <a:ext cx="8229600" cy="89217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pt-BR" sz="2400" smtClean="0"/>
              <a:t>Proposta de Iwanenko, Heisenberg e Majorona</a:t>
            </a:r>
            <a:endParaRPr lang="pt-BR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57313" y="1071563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Prótons e nêutrons são estados de uma mesma partícula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</a:t>
            </a:r>
            <a:r>
              <a:rPr lang="pt-BR" sz="2000" i="1" dirty="0" err="1">
                <a:solidFill>
                  <a:srgbClr val="CC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nucleons</a:t>
            </a:r>
            <a:endParaRPr lang="pt-BR" sz="2000" dirty="0">
              <a:solidFill>
                <a:srgbClr val="CCCC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pt-BR" sz="2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357313" y="1928813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Os </a:t>
            </a:r>
            <a:r>
              <a:rPr lang="pt-BR" sz="2000" dirty="0" err="1"/>
              <a:t>núcleons</a:t>
            </a:r>
            <a:r>
              <a:rPr lang="pt-BR" sz="2000" dirty="0"/>
              <a:t> se atraem com uma força superior a repulsão elétrica.</a:t>
            </a:r>
            <a:endParaRPr lang="pt-BR" sz="2000" dirty="0">
              <a:solidFill>
                <a:srgbClr val="CCCC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pt-BR" sz="2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28677" name="Picture 8" descr="nucle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613" y="2773363"/>
            <a:ext cx="3656012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89217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pt-BR" sz="2400" smtClean="0"/>
              <a:t>Modelo da interação entre os núcleons de Yukawa (1935)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1188" y="1773238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Força Nuclear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</a:t>
            </a:r>
            <a:r>
              <a:rPr lang="pt-BR" sz="2000" dirty="0"/>
              <a:t>Troca de partículas entre prótons e nêutrons.</a:t>
            </a:r>
            <a:endParaRPr lang="pt-BR" sz="2000" dirty="0">
              <a:solidFill>
                <a:srgbClr val="CCCC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pt-BR" sz="2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1188" y="2781300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Pelo princípio da incerteza a partícula deveria ter massa, aproximadamente, 200 vezes a massa do elétron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</a:t>
            </a:r>
            <a:r>
              <a:rPr lang="pt-BR" sz="2000" i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mesótron</a:t>
            </a:r>
            <a:r>
              <a:rPr lang="pt-BR" sz="2000" dirty="0"/>
              <a:t>.</a:t>
            </a:r>
            <a:endParaRPr lang="pt-BR" sz="2000" dirty="0">
              <a:solidFill>
                <a:srgbClr val="CCCC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pt-BR" sz="2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11188" y="4365625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Raio de ação,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aproximadamente 10</a:t>
            </a:r>
            <a:r>
              <a:rPr lang="pt-BR" sz="2000" baseline="30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-15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m  não sendo observado fora do núcleo.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55650" y="5373688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Tempo de interação da ordem de 10</a:t>
            </a:r>
            <a:r>
              <a:rPr lang="pt-BR" sz="2000" baseline="30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-23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A descoberta dos Raios X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00600"/>
            <a:ext cx="3886200" cy="1295400"/>
          </a:xfrm>
        </p:spPr>
        <p:txBody>
          <a:bodyPr/>
          <a:lstStyle/>
          <a:p>
            <a:r>
              <a:rPr lang="pt-BR" sz="2400" smtClean="0"/>
              <a:t>Wilhelm Conrad Röntgen</a:t>
            </a:r>
          </a:p>
          <a:p>
            <a:r>
              <a:rPr lang="pt-BR" sz="2400" smtClean="0"/>
              <a:t>(1845 -1923)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263" y="281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7413" name="Picture 7" descr="rontg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8589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89217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pt-BR" sz="2400" smtClean="0"/>
              <a:t>1947 </a:t>
            </a:r>
            <a:r>
              <a:rPr lang="pt-BR" sz="2400" smtClean="0">
                <a:sym typeface="Symbol" pitchFamily="18" charset="2"/>
              </a:rPr>
              <a:t></a:t>
            </a:r>
            <a:r>
              <a:rPr lang="pt-BR" sz="2400" smtClean="0"/>
              <a:t> Detecção da partícula de Yukawa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95425" y="1628775"/>
            <a:ext cx="6584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Méson</a:t>
            </a: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ou </a:t>
            </a:r>
            <a:r>
              <a:rPr lang="pt-BR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píon</a:t>
            </a:r>
            <a:endParaRPr lang="pt-BR" sz="2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pt-BR" sz="20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476375" y="4119563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/>
              <a:t>Próton emite um píon mais </a:t>
            </a: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nêutron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476375" y="4651375"/>
            <a:ext cx="658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/>
              <a:t>Nêutron emite um píon menos </a:t>
            </a: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próton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46088" y="3184525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Modelo da interação nuclear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troca de píons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476375" y="5127625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/>
              <a:t>Próton emite um píon zero </a:t>
            </a: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próton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476375" y="5659438"/>
            <a:ext cx="65849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/>
              <a:t>Nêutron emite um píon zero </a:t>
            </a: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nêutron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6088" y="333375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Características gerais do píon</a:t>
            </a:r>
            <a:endParaRPr lang="pt-BR" sz="240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5813" y="2867025"/>
          <a:ext cx="123825" cy="161925"/>
        </p:xfrm>
        <a:graphic>
          <a:graphicData uri="http://schemas.openxmlformats.org/presentationml/2006/ole">
            <p:oleObj spid="_x0000_s6146" name="Equation" r:id="rId4" imgW="126780" imgH="164814" progId="Equation.3">
              <p:embed/>
            </p:oleObj>
          </a:graphicData>
        </a:graphic>
      </p:graphicFrame>
      <p:graphicFrame>
        <p:nvGraphicFramePr>
          <p:cNvPr id="10353" name="Group 113"/>
          <p:cNvGraphicFramePr>
            <a:graphicFrameLocks noGrp="1"/>
          </p:cNvGraphicFramePr>
          <p:nvPr/>
        </p:nvGraphicFramePr>
        <p:xfrm>
          <a:off x="611188" y="1196975"/>
          <a:ext cx="6696075" cy="2252346"/>
        </p:xfrm>
        <a:graphic>
          <a:graphicData uri="http://schemas.openxmlformats.org/drawingml/2006/table">
            <a:tbl>
              <a:tblPr/>
              <a:tblGrid>
                <a:gridCol w="1785937"/>
                <a:gridCol w="1670050"/>
                <a:gridCol w="965200"/>
                <a:gridCol w="2274888"/>
              </a:tblGrid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8050" algn="l"/>
                        </a:tabLst>
                      </a:pPr>
                      <a:r>
                        <a:rPr kumimoji="0" lang="es-ES_tradnl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Partícula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Carga elétrica (e)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Massa de repouso (MeV/c</a:t>
                      </a:r>
                      <a:r>
                        <a:rPr kumimoji="0" lang="pt-BR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8050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Píon mais (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 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8050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Píon zero (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8050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Píon menos (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827088" y="5013325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Prótons e nêutrons são elementares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?</a:t>
            </a:r>
          </a:p>
        </p:txBody>
      </p: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684213" y="5661025"/>
            <a:ext cx="658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A troca de </a:t>
            </a:r>
            <a:r>
              <a:rPr lang="pt-BR" sz="2000" dirty="0" err="1"/>
              <a:t>píons</a:t>
            </a:r>
            <a:r>
              <a:rPr lang="pt-BR" sz="2000" dirty="0"/>
              <a:t> está associada a qual propriedade das partículas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?</a:t>
            </a:r>
            <a:r>
              <a:rPr lang="pt-BR" sz="2000" dirty="0"/>
              <a:t> </a:t>
            </a:r>
            <a:endParaRPr lang="pt-BR" sz="2000" dirty="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</p:txBody>
      </p:sp>
      <p:sp>
        <p:nvSpPr>
          <p:cNvPr id="10356" name="Rectangle 116"/>
          <p:cNvSpPr>
            <a:spLocks noChangeArrowheads="1"/>
          </p:cNvSpPr>
          <p:nvPr/>
        </p:nvSpPr>
        <p:spPr bwMode="auto">
          <a:xfrm>
            <a:off x="446088" y="4292600"/>
            <a:ext cx="82296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Dois problemas com essa descrição:</a:t>
            </a:r>
            <a:endParaRPr lang="pt-BR" sz="240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Entendendo a radiação </a:t>
            </a:r>
            <a:r>
              <a:rPr lang="pt-BR" dirty="0" smtClean="0">
                <a:latin typeface="Symbol" pitchFamily="18" charset="2"/>
                <a:sym typeface="Symbol"/>
              </a:rPr>
              <a:t></a:t>
            </a:r>
            <a:endParaRPr lang="pt-BR" dirty="0" smtClean="0">
              <a:latin typeface="Symbol" pitchFamily="18" charset="2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5435600" y="2714625"/>
          <a:ext cx="720725" cy="498475"/>
        </p:xfrm>
        <a:graphic>
          <a:graphicData uri="http://schemas.openxmlformats.org/presentationml/2006/ole">
            <p:oleObj spid="_x0000_s7170" name="Equation" r:id="rId3" imgW="330120" imgH="228600" progId="Equation.3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00113" y="4724400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/>
              <a:t>Elevado número de prótons no núcleo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Z</a:t>
            </a:r>
            <a:r>
              <a:rPr lang="pt-BR" sz="2000" dirty="0" err="1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</a:t>
            </a:r>
            <a:r>
              <a:rPr lang="pt-BR" sz="2000" b="1" dirty="0" err="1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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83</a:t>
            </a:r>
            <a:r>
              <a:rPr lang="pt-BR" sz="32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46088" y="17002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Emissão espontânea de alguns núcleos </a:t>
            </a:r>
            <a:endParaRPr lang="pt-BR" sz="240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46088" y="2708275"/>
            <a:ext cx="5062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Radiação alfa 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núcleo do Hélio</a:t>
            </a:r>
            <a:endParaRPr lang="pt-BR" sz="24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46088" y="386080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Por que alguns emitem partículas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a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 e outros não?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11188" y="5373688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Z</a:t>
            </a:r>
            <a:r>
              <a:rPr lang="pt-BR" sz="2000" b="1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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83</a:t>
            </a:r>
            <a:r>
              <a:rPr lang="pt-BR" sz="32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</a:t>
            </a:r>
            <a:r>
              <a:rPr lang="pt-BR" sz="2000" dirty="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aumento do raio, aumentando a repulsão eletromagnética.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76375" y="447675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/>
              <a:t>Emissão da radiação </a:t>
            </a:r>
            <a:r>
              <a:rPr lang="pt-BR" sz="2000">
                <a:latin typeface="Symbol" pitchFamily="18" charset="2"/>
              </a:rPr>
              <a:t>a</a:t>
            </a:r>
            <a:r>
              <a:rPr lang="pt-BR" sz="2000"/>
              <a:t> </a:t>
            </a: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 busca pela estabilidade</a:t>
            </a:r>
            <a:endParaRPr lang="pt-BR" sz="320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16063" y="1125538"/>
            <a:ext cx="6584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sz="2000">
                <a:sym typeface="Symbol" pitchFamily="18" charset="2"/>
              </a:rPr>
              <a:t>Vencer a barreira coulombiana</a:t>
            </a: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  tunelamento.</a:t>
            </a:r>
          </a:p>
        </p:txBody>
      </p:sp>
      <p:grpSp>
        <p:nvGrpSpPr>
          <p:cNvPr id="31748" name="Group 43"/>
          <p:cNvGrpSpPr>
            <a:grpSpLocks/>
          </p:cNvGrpSpPr>
          <p:nvPr/>
        </p:nvGrpSpPr>
        <p:grpSpPr bwMode="auto">
          <a:xfrm>
            <a:off x="755650" y="1773238"/>
            <a:ext cx="6911975" cy="4489450"/>
            <a:chOff x="975" y="1071"/>
            <a:chExt cx="4354" cy="2828"/>
          </a:xfrm>
        </p:grpSpPr>
        <p:grpSp>
          <p:nvGrpSpPr>
            <p:cNvPr id="31766" name="Group 22"/>
            <p:cNvGrpSpPr>
              <a:grpSpLocks/>
            </p:cNvGrpSpPr>
            <p:nvPr/>
          </p:nvGrpSpPr>
          <p:grpSpPr bwMode="auto">
            <a:xfrm>
              <a:off x="1173" y="1298"/>
              <a:ext cx="3476" cy="2601"/>
              <a:chOff x="1717" y="1785"/>
              <a:chExt cx="1456" cy="1065"/>
            </a:xfrm>
          </p:grpSpPr>
          <p:grpSp>
            <p:nvGrpSpPr>
              <p:cNvPr id="31772" name="Group 20"/>
              <p:cNvGrpSpPr>
                <a:grpSpLocks/>
              </p:cNvGrpSpPr>
              <p:nvPr/>
            </p:nvGrpSpPr>
            <p:grpSpPr bwMode="auto">
              <a:xfrm>
                <a:off x="1717" y="1785"/>
                <a:ext cx="1456" cy="1065"/>
                <a:chOff x="1717" y="1785"/>
                <a:chExt cx="1456" cy="1065"/>
              </a:xfrm>
            </p:grpSpPr>
            <p:grpSp>
              <p:nvGrpSpPr>
                <p:cNvPr id="31774" name="Group 16"/>
                <p:cNvGrpSpPr>
                  <a:grpSpLocks/>
                </p:cNvGrpSpPr>
                <p:nvPr/>
              </p:nvGrpSpPr>
              <p:grpSpPr bwMode="auto">
                <a:xfrm>
                  <a:off x="1717" y="1785"/>
                  <a:ext cx="1456" cy="1065"/>
                  <a:chOff x="1717" y="1785"/>
                  <a:chExt cx="1456" cy="1065"/>
                </a:xfrm>
              </p:grpSpPr>
              <p:sp>
                <p:nvSpPr>
                  <p:cNvPr id="317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809" y="1785"/>
                    <a:ext cx="35" cy="1065"/>
                  </a:xfrm>
                  <a:custGeom>
                    <a:avLst/>
                    <a:gdLst>
                      <a:gd name="T0" fmla="*/ 0 w 533"/>
                      <a:gd name="T1" fmla="*/ 0 h 16280"/>
                      <a:gd name="T2" fmla="*/ 0 w 533"/>
                      <a:gd name="T3" fmla="*/ 5 h 16280"/>
                      <a:gd name="T4" fmla="*/ 0 w 533"/>
                      <a:gd name="T5" fmla="*/ 5 h 16280"/>
                      <a:gd name="T6" fmla="*/ 0 w 533"/>
                      <a:gd name="T7" fmla="*/ 5 h 16280"/>
                      <a:gd name="T8" fmla="*/ 0 w 533"/>
                      <a:gd name="T9" fmla="*/ 0 h 16280"/>
                      <a:gd name="T10" fmla="*/ 0 w 533"/>
                      <a:gd name="T11" fmla="*/ 0 h 16280"/>
                      <a:gd name="T12" fmla="*/ 0 w 533"/>
                      <a:gd name="T13" fmla="*/ 0 h 16280"/>
                      <a:gd name="T14" fmla="*/ 0 w 533"/>
                      <a:gd name="T15" fmla="*/ 0 h 16280"/>
                      <a:gd name="T16" fmla="*/ 0 w 533"/>
                      <a:gd name="T17" fmla="*/ 0 h 16280"/>
                      <a:gd name="T18" fmla="*/ 0 w 533"/>
                      <a:gd name="T19" fmla="*/ 0 h 16280"/>
                      <a:gd name="T20" fmla="*/ 0 w 533"/>
                      <a:gd name="T21" fmla="*/ 0 h 1628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3"/>
                      <a:gd name="T34" fmla="*/ 0 h 16280"/>
                      <a:gd name="T35" fmla="*/ 533 w 533"/>
                      <a:gd name="T36" fmla="*/ 16280 h 1628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3" h="16280">
                        <a:moveTo>
                          <a:pt x="333" y="400"/>
                        </a:moveTo>
                        <a:lnTo>
                          <a:pt x="333" y="16214"/>
                        </a:lnTo>
                        <a:cubicBezTo>
                          <a:pt x="333" y="16251"/>
                          <a:pt x="303" y="16280"/>
                          <a:pt x="266" y="16280"/>
                        </a:cubicBezTo>
                        <a:cubicBezTo>
                          <a:pt x="230" y="16280"/>
                          <a:pt x="200" y="16251"/>
                          <a:pt x="200" y="16214"/>
                        </a:cubicBezTo>
                        <a:lnTo>
                          <a:pt x="200" y="400"/>
                        </a:lnTo>
                        <a:cubicBezTo>
                          <a:pt x="200" y="364"/>
                          <a:pt x="230" y="334"/>
                          <a:pt x="266" y="334"/>
                        </a:cubicBezTo>
                        <a:cubicBezTo>
                          <a:pt x="303" y="334"/>
                          <a:pt x="333" y="364"/>
                          <a:pt x="333" y="400"/>
                        </a:cubicBezTo>
                        <a:close/>
                        <a:moveTo>
                          <a:pt x="0" y="534"/>
                        </a:moveTo>
                        <a:lnTo>
                          <a:pt x="266" y="0"/>
                        </a:lnTo>
                        <a:lnTo>
                          <a:pt x="533" y="534"/>
                        </a:lnTo>
                        <a:lnTo>
                          <a:pt x="0" y="5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 cap="flat">
                    <a:solidFill>
                      <a:schemeClr val="tx1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7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717" y="2383"/>
                    <a:ext cx="1456" cy="35"/>
                  </a:xfrm>
                  <a:custGeom>
                    <a:avLst/>
                    <a:gdLst>
                      <a:gd name="T0" fmla="*/ 0 w 22180"/>
                      <a:gd name="T1" fmla="*/ 0 h 533"/>
                      <a:gd name="T2" fmla="*/ 6 w 22180"/>
                      <a:gd name="T3" fmla="*/ 0 h 533"/>
                      <a:gd name="T4" fmla="*/ 6 w 22180"/>
                      <a:gd name="T5" fmla="*/ 0 h 533"/>
                      <a:gd name="T6" fmla="*/ 6 w 22180"/>
                      <a:gd name="T7" fmla="*/ 0 h 533"/>
                      <a:gd name="T8" fmla="*/ 0 w 22180"/>
                      <a:gd name="T9" fmla="*/ 0 h 533"/>
                      <a:gd name="T10" fmla="*/ 0 w 22180"/>
                      <a:gd name="T11" fmla="*/ 0 h 533"/>
                      <a:gd name="T12" fmla="*/ 0 w 22180"/>
                      <a:gd name="T13" fmla="*/ 0 h 533"/>
                      <a:gd name="T14" fmla="*/ 6 w 22180"/>
                      <a:gd name="T15" fmla="*/ 0 h 533"/>
                      <a:gd name="T16" fmla="*/ 6 w 22180"/>
                      <a:gd name="T17" fmla="*/ 0 h 533"/>
                      <a:gd name="T18" fmla="*/ 6 w 22180"/>
                      <a:gd name="T19" fmla="*/ 0 h 533"/>
                      <a:gd name="T20" fmla="*/ 6 w 22180"/>
                      <a:gd name="T21" fmla="*/ 0 h 53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180"/>
                      <a:gd name="T34" fmla="*/ 0 h 533"/>
                      <a:gd name="T35" fmla="*/ 22180 w 22180"/>
                      <a:gd name="T36" fmla="*/ 533 h 53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180" h="533">
                        <a:moveTo>
                          <a:pt x="66" y="200"/>
                        </a:moveTo>
                        <a:lnTo>
                          <a:pt x="21780" y="200"/>
                        </a:lnTo>
                        <a:cubicBezTo>
                          <a:pt x="21817" y="200"/>
                          <a:pt x="21847" y="230"/>
                          <a:pt x="21847" y="266"/>
                        </a:cubicBezTo>
                        <a:cubicBezTo>
                          <a:pt x="21847" y="303"/>
                          <a:pt x="21817" y="333"/>
                          <a:pt x="21780" y="333"/>
                        </a:cubicBezTo>
                        <a:lnTo>
                          <a:pt x="66" y="333"/>
                        </a:lnTo>
                        <a:cubicBezTo>
                          <a:pt x="30" y="333"/>
                          <a:pt x="0" y="303"/>
                          <a:pt x="0" y="266"/>
                        </a:cubicBezTo>
                        <a:cubicBezTo>
                          <a:pt x="0" y="230"/>
                          <a:pt x="30" y="200"/>
                          <a:pt x="66" y="200"/>
                        </a:cubicBezTo>
                        <a:close/>
                        <a:moveTo>
                          <a:pt x="21646" y="0"/>
                        </a:moveTo>
                        <a:lnTo>
                          <a:pt x="22180" y="266"/>
                        </a:lnTo>
                        <a:lnTo>
                          <a:pt x="21646" y="533"/>
                        </a:lnTo>
                        <a:lnTo>
                          <a:pt x="216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651" cap="flat">
                    <a:solidFill>
                      <a:schemeClr val="tx1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775" name="Line 17"/>
                <p:cNvSpPr>
                  <a:spLocks noChangeShapeType="1"/>
                </p:cNvSpPr>
                <p:nvPr/>
              </p:nvSpPr>
              <p:spPr bwMode="auto">
                <a:xfrm>
                  <a:off x="1826" y="2760"/>
                  <a:ext cx="184" cy="1"/>
                </a:xfrm>
                <a:prstGeom prst="line">
                  <a:avLst/>
                </a:prstGeom>
                <a:noFill/>
                <a:ln w="206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77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03" y="2092"/>
                  <a:ext cx="1" cy="661"/>
                </a:xfrm>
                <a:prstGeom prst="line">
                  <a:avLst/>
                </a:prstGeom>
                <a:noFill/>
                <a:ln w="206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777" name="Freeform 19"/>
                <p:cNvSpPr>
                  <a:spLocks/>
                </p:cNvSpPr>
                <p:nvPr/>
              </p:nvSpPr>
              <p:spPr bwMode="auto">
                <a:xfrm>
                  <a:off x="1997" y="1921"/>
                  <a:ext cx="886" cy="420"/>
                </a:xfrm>
                <a:custGeom>
                  <a:avLst/>
                  <a:gdLst>
                    <a:gd name="T0" fmla="*/ 6 w 886"/>
                    <a:gd name="T1" fmla="*/ 171 h 420"/>
                    <a:gd name="T2" fmla="*/ 6 w 886"/>
                    <a:gd name="T3" fmla="*/ 80 h 420"/>
                    <a:gd name="T4" fmla="*/ 46 w 886"/>
                    <a:gd name="T5" fmla="*/ 1 h 420"/>
                    <a:gd name="T6" fmla="*/ 112 w 886"/>
                    <a:gd name="T7" fmla="*/ 86 h 420"/>
                    <a:gd name="T8" fmla="*/ 164 w 886"/>
                    <a:gd name="T9" fmla="*/ 191 h 420"/>
                    <a:gd name="T10" fmla="*/ 263 w 886"/>
                    <a:gd name="T11" fmla="*/ 296 h 420"/>
                    <a:gd name="T12" fmla="*/ 446 w 886"/>
                    <a:gd name="T13" fmla="*/ 368 h 420"/>
                    <a:gd name="T14" fmla="*/ 689 w 886"/>
                    <a:gd name="T15" fmla="*/ 401 h 420"/>
                    <a:gd name="T16" fmla="*/ 886 w 886"/>
                    <a:gd name="T17" fmla="*/ 420 h 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6"/>
                    <a:gd name="T28" fmla="*/ 0 h 420"/>
                    <a:gd name="T29" fmla="*/ 886 w 886"/>
                    <a:gd name="T30" fmla="*/ 420 h 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6" h="420">
                      <a:moveTo>
                        <a:pt x="6" y="171"/>
                      </a:moveTo>
                      <a:cubicBezTo>
                        <a:pt x="2" y="141"/>
                        <a:pt x="0" y="108"/>
                        <a:pt x="6" y="80"/>
                      </a:cubicBezTo>
                      <a:cubicBezTo>
                        <a:pt x="13" y="51"/>
                        <a:pt x="28" y="0"/>
                        <a:pt x="46" y="1"/>
                      </a:cubicBezTo>
                      <a:cubicBezTo>
                        <a:pt x="63" y="2"/>
                        <a:pt x="92" y="55"/>
                        <a:pt x="112" y="86"/>
                      </a:cubicBezTo>
                      <a:cubicBezTo>
                        <a:pt x="131" y="118"/>
                        <a:pt x="139" y="156"/>
                        <a:pt x="164" y="191"/>
                      </a:cubicBezTo>
                      <a:cubicBezTo>
                        <a:pt x="189" y="226"/>
                        <a:pt x="216" y="267"/>
                        <a:pt x="263" y="296"/>
                      </a:cubicBezTo>
                      <a:cubicBezTo>
                        <a:pt x="309" y="325"/>
                        <a:pt x="375" y="350"/>
                        <a:pt x="446" y="368"/>
                      </a:cubicBezTo>
                      <a:cubicBezTo>
                        <a:pt x="517" y="385"/>
                        <a:pt x="616" y="392"/>
                        <a:pt x="689" y="401"/>
                      </a:cubicBezTo>
                      <a:cubicBezTo>
                        <a:pt x="763" y="409"/>
                        <a:pt x="845" y="416"/>
                        <a:pt x="886" y="420"/>
                      </a:cubicBezTo>
                    </a:path>
                  </a:pathLst>
                </a:custGeom>
                <a:noFill/>
                <a:ln w="20638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773" name="Freeform 21"/>
              <p:cNvSpPr>
                <a:spLocks noEditPoints="1"/>
              </p:cNvSpPr>
              <p:nvPr/>
            </p:nvSpPr>
            <p:spPr bwMode="auto">
              <a:xfrm>
                <a:off x="1823" y="2207"/>
                <a:ext cx="939" cy="7"/>
              </a:xfrm>
              <a:custGeom>
                <a:avLst/>
                <a:gdLst>
                  <a:gd name="T0" fmla="*/ 0 w 14300"/>
                  <a:gd name="T1" fmla="*/ 0 h 100"/>
                  <a:gd name="T2" fmla="*/ 0 w 14300"/>
                  <a:gd name="T3" fmla="*/ 0 h 100"/>
                  <a:gd name="T4" fmla="*/ 0 w 14300"/>
                  <a:gd name="T5" fmla="*/ 0 h 100"/>
                  <a:gd name="T6" fmla="*/ 0 w 14300"/>
                  <a:gd name="T7" fmla="*/ 0 h 100"/>
                  <a:gd name="T8" fmla="*/ 0 w 14300"/>
                  <a:gd name="T9" fmla="*/ 0 h 100"/>
                  <a:gd name="T10" fmla="*/ 1 w 14300"/>
                  <a:gd name="T11" fmla="*/ 0 h 100"/>
                  <a:gd name="T12" fmla="*/ 0 w 14300"/>
                  <a:gd name="T13" fmla="*/ 0 h 100"/>
                  <a:gd name="T14" fmla="*/ 1 w 14300"/>
                  <a:gd name="T15" fmla="*/ 0 h 100"/>
                  <a:gd name="T16" fmla="*/ 1 w 14300"/>
                  <a:gd name="T17" fmla="*/ 0 h 100"/>
                  <a:gd name="T18" fmla="*/ 1 w 14300"/>
                  <a:gd name="T19" fmla="*/ 0 h 100"/>
                  <a:gd name="T20" fmla="*/ 1 w 14300"/>
                  <a:gd name="T21" fmla="*/ 0 h 100"/>
                  <a:gd name="T22" fmla="*/ 1 w 14300"/>
                  <a:gd name="T23" fmla="*/ 0 h 100"/>
                  <a:gd name="T24" fmla="*/ 1 w 14300"/>
                  <a:gd name="T25" fmla="*/ 0 h 100"/>
                  <a:gd name="T26" fmla="*/ 1 w 14300"/>
                  <a:gd name="T27" fmla="*/ 0 h 100"/>
                  <a:gd name="T28" fmla="*/ 1 w 14300"/>
                  <a:gd name="T29" fmla="*/ 0 h 100"/>
                  <a:gd name="T30" fmla="*/ 1 w 14300"/>
                  <a:gd name="T31" fmla="*/ 0 h 100"/>
                  <a:gd name="T32" fmla="*/ 2 w 14300"/>
                  <a:gd name="T33" fmla="*/ 0 h 100"/>
                  <a:gd name="T34" fmla="*/ 1 w 14300"/>
                  <a:gd name="T35" fmla="*/ 0 h 100"/>
                  <a:gd name="T36" fmla="*/ 2 w 14300"/>
                  <a:gd name="T37" fmla="*/ 0 h 100"/>
                  <a:gd name="T38" fmla="*/ 2 w 14300"/>
                  <a:gd name="T39" fmla="*/ 0 h 100"/>
                  <a:gd name="T40" fmla="*/ 2 w 14300"/>
                  <a:gd name="T41" fmla="*/ 0 h 100"/>
                  <a:gd name="T42" fmla="*/ 2 w 14300"/>
                  <a:gd name="T43" fmla="*/ 0 h 100"/>
                  <a:gd name="T44" fmla="*/ 2 w 14300"/>
                  <a:gd name="T45" fmla="*/ 0 h 100"/>
                  <a:gd name="T46" fmla="*/ 2 w 14300"/>
                  <a:gd name="T47" fmla="*/ 0 h 100"/>
                  <a:gd name="T48" fmla="*/ 2 w 14300"/>
                  <a:gd name="T49" fmla="*/ 0 h 100"/>
                  <a:gd name="T50" fmla="*/ 2 w 14300"/>
                  <a:gd name="T51" fmla="*/ 0 h 100"/>
                  <a:gd name="T52" fmla="*/ 2 w 14300"/>
                  <a:gd name="T53" fmla="*/ 0 h 100"/>
                  <a:gd name="T54" fmla="*/ 2 w 14300"/>
                  <a:gd name="T55" fmla="*/ 0 h 100"/>
                  <a:gd name="T56" fmla="*/ 2 w 14300"/>
                  <a:gd name="T57" fmla="*/ 0 h 100"/>
                  <a:gd name="T58" fmla="*/ 2 w 14300"/>
                  <a:gd name="T59" fmla="*/ 0 h 100"/>
                  <a:gd name="T60" fmla="*/ 3 w 14300"/>
                  <a:gd name="T61" fmla="*/ 0 h 100"/>
                  <a:gd name="T62" fmla="*/ 3 w 14300"/>
                  <a:gd name="T63" fmla="*/ 0 h 100"/>
                  <a:gd name="T64" fmla="*/ 3 w 14300"/>
                  <a:gd name="T65" fmla="*/ 0 h 100"/>
                  <a:gd name="T66" fmla="*/ 3 w 14300"/>
                  <a:gd name="T67" fmla="*/ 0 h 100"/>
                  <a:gd name="T68" fmla="*/ 3 w 14300"/>
                  <a:gd name="T69" fmla="*/ 0 h 100"/>
                  <a:gd name="T70" fmla="*/ 3 w 14300"/>
                  <a:gd name="T71" fmla="*/ 0 h 100"/>
                  <a:gd name="T72" fmla="*/ 3 w 14300"/>
                  <a:gd name="T73" fmla="*/ 0 h 100"/>
                  <a:gd name="T74" fmla="*/ 3 w 14300"/>
                  <a:gd name="T75" fmla="*/ 0 h 100"/>
                  <a:gd name="T76" fmla="*/ 3 w 14300"/>
                  <a:gd name="T77" fmla="*/ 0 h 100"/>
                  <a:gd name="T78" fmla="*/ 3 w 14300"/>
                  <a:gd name="T79" fmla="*/ 0 h 100"/>
                  <a:gd name="T80" fmla="*/ 3 w 14300"/>
                  <a:gd name="T81" fmla="*/ 0 h 100"/>
                  <a:gd name="T82" fmla="*/ 3 w 14300"/>
                  <a:gd name="T83" fmla="*/ 0 h 100"/>
                  <a:gd name="T84" fmla="*/ 4 w 14300"/>
                  <a:gd name="T85" fmla="*/ 0 h 100"/>
                  <a:gd name="T86" fmla="*/ 4 w 14300"/>
                  <a:gd name="T87" fmla="*/ 0 h 100"/>
                  <a:gd name="T88" fmla="*/ 4 w 14300"/>
                  <a:gd name="T89" fmla="*/ 0 h 100"/>
                  <a:gd name="T90" fmla="*/ 4 w 14300"/>
                  <a:gd name="T91" fmla="*/ 0 h 100"/>
                  <a:gd name="T92" fmla="*/ 4 w 14300"/>
                  <a:gd name="T93" fmla="*/ 0 h 100"/>
                  <a:gd name="T94" fmla="*/ 4 w 14300"/>
                  <a:gd name="T95" fmla="*/ 0 h 100"/>
                  <a:gd name="T96" fmla="*/ 4 w 14300"/>
                  <a:gd name="T97" fmla="*/ 0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300"/>
                  <a:gd name="T148" fmla="*/ 0 h 100"/>
                  <a:gd name="T149" fmla="*/ 14300 w 14300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300" h="100">
                    <a:moveTo>
                      <a:pt x="50" y="0"/>
                    </a:moveTo>
                    <a:lnTo>
                      <a:pt x="350" y="0"/>
                    </a:lnTo>
                    <a:cubicBezTo>
                      <a:pt x="378" y="0"/>
                      <a:pt x="400" y="23"/>
                      <a:pt x="400" y="50"/>
                    </a:cubicBezTo>
                    <a:cubicBezTo>
                      <a:pt x="400" y="78"/>
                      <a:pt x="378" y="100"/>
                      <a:pt x="350" y="100"/>
                    </a:cubicBezTo>
                    <a:lnTo>
                      <a:pt x="50" y="100"/>
                    </a:ln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750" y="0"/>
                    </a:moveTo>
                    <a:lnTo>
                      <a:pt x="1050" y="0"/>
                    </a:lnTo>
                    <a:cubicBezTo>
                      <a:pt x="1078" y="0"/>
                      <a:pt x="1100" y="23"/>
                      <a:pt x="1100" y="50"/>
                    </a:cubicBezTo>
                    <a:cubicBezTo>
                      <a:pt x="1100" y="78"/>
                      <a:pt x="1078" y="100"/>
                      <a:pt x="1050" y="100"/>
                    </a:cubicBezTo>
                    <a:lnTo>
                      <a:pt x="750" y="100"/>
                    </a:lnTo>
                    <a:cubicBezTo>
                      <a:pt x="723" y="100"/>
                      <a:pt x="700" y="78"/>
                      <a:pt x="700" y="50"/>
                    </a:cubicBezTo>
                    <a:cubicBezTo>
                      <a:pt x="700" y="23"/>
                      <a:pt x="723" y="0"/>
                      <a:pt x="750" y="0"/>
                    </a:cubicBezTo>
                    <a:close/>
                    <a:moveTo>
                      <a:pt x="1450" y="0"/>
                    </a:moveTo>
                    <a:lnTo>
                      <a:pt x="1750" y="0"/>
                    </a:lnTo>
                    <a:cubicBezTo>
                      <a:pt x="1778" y="0"/>
                      <a:pt x="1800" y="23"/>
                      <a:pt x="1800" y="50"/>
                    </a:cubicBezTo>
                    <a:cubicBezTo>
                      <a:pt x="1800" y="78"/>
                      <a:pt x="1778" y="100"/>
                      <a:pt x="1750" y="100"/>
                    </a:cubicBezTo>
                    <a:lnTo>
                      <a:pt x="1450" y="100"/>
                    </a:lnTo>
                    <a:cubicBezTo>
                      <a:pt x="1423" y="100"/>
                      <a:pt x="1400" y="78"/>
                      <a:pt x="1400" y="50"/>
                    </a:cubicBezTo>
                    <a:cubicBezTo>
                      <a:pt x="1400" y="23"/>
                      <a:pt x="1423" y="0"/>
                      <a:pt x="1450" y="0"/>
                    </a:cubicBezTo>
                    <a:close/>
                    <a:moveTo>
                      <a:pt x="2150" y="0"/>
                    </a:moveTo>
                    <a:lnTo>
                      <a:pt x="2450" y="0"/>
                    </a:lnTo>
                    <a:cubicBezTo>
                      <a:pt x="2478" y="0"/>
                      <a:pt x="2500" y="23"/>
                      <a:pt x="2500" y="50"/>
                    </a:cubicBezTo>
                    <a:cubicBezTo>
                      <a:pt x="2500" y="78"/>
                      <a:pt x="2478" y="100"/>
                      <a:pt x="2450" y="100"/>
                    </a:cubicBezTo>
                    <a:lnTo>
                      <a:pt x="2150" y="100"/>
                    </a:lnTo>
                    <a:cubicBezTo>
                      <a:pt x="2123" y="100"/>
                      <a:pt x="2100" y="78"/>
                      <a:pt x="2100" y="50"/>
                    </a:cubicBezTo>
                    <a:cubicBezTo>
                      <a:pt x="2100" y="23"/>
                      <a:pt x="2123" y="0"/>
                      <a:pt x="2150" y="0"/>
                    </a:cubicBezTo>
                    <a:close/>
                    <a:moveTo>
                      <a:pt x="2850" y="0"/>
                    </a:moveTo>
                    <a:lnTo>
                      <a:pt x="3150" y="0"/>
                    </a:lnTo>
                    <a:cubicBezTo>
                      <a:pt x="3178" y="0"/>
                      <a:pt x="3200" y="23"/>
                      <a:pt x="3200" y="50"/>
                    </a:cubicBezTo>
                    <a:cubicBezTo>
                      <a:pt x="3200" y="78"/>
                      <a:pt x="3178" y="100"/>
                      <a:pt x="3150" y="100"/>
                    </a:cubicBezTo>
                    <a:lnTo>
                      <a:pt x="2850" y="100"/>
                    </a:lnTo>
                    <a:cubicBezTo>
                      <a:pt x="2823" y="100"/>
                      <a:pt x="2800" y="78"/>
                      <a:pt x="2800" y="50"/>
                    </a:cubicBezTo>
                    <a:cubicBezTo>
                      <a:pt x="2800" y="23"/>
                      <a:pt x="2823" y="0"/>
                      <a:pt x="2850" y="0"/>
                    </a:cubicBezTo>
                    <a:close/>
                    <a:moveTo>
                      <a:pt x="3550" y="0"/>
                    </a:moveTo>
                    <a:lnTo>
                      <a:pt x="3850" y="0"/>
                    </a:lnTo>
                    <a:cubicBezTo>
                      <a:pt x="3878" y="0"/>
                      <a:pt x="3900" y="23"/>
                      <a:pt x="3900" y="50"/>
                    </a:cubicBezTo>
                    <a:cubicBezTo>
                      <a:pt x="3900" y="78"/>
                      <a:pt x="3878" y="100"/>
                      <a:pt x="3850" y="100"/>
                    </a:cubicBezTo>
                    <a:lnTo>
                      <a:pt x="3550" y="100"/>
                    </a:lnTo>
                    <a:cubicBezTo>
                      <a:pt x="3523" y="100"/>
                      <a:pt x="3500" y="78"/>
                      <a:pt x="3500" y="50"/>
                    </a:cubicBezTo>
                    <a:cubicBezTo>
                      <a:pt x="3500" y="23"/>
                      <a:pt x="3523" y="0"/>
                      <a:pt x="3550" y="0"/>
                    </a:cubicBezTo>
                    <a:close/>
                    <a:moveTo>
                      <a:pt x="4250" y="0"/>
                    </a:moveTo>
                    <a:lnTo>
                      <a:pt x="4550" y="0"/>
                    </a:lnTo>
                    <a:cubicBezTo>
                      <a:pt x="4578" y="0"/>
                      <a:pt x="4600" y="23"/>
                      <a:pt x="4600" y="50"/>
                    </a:cubicBezTo>
                    <a:cubicBezTo>
                      <a:pt x="4600" y="78"/>
                      <a:pt x="4578" y="100"/>
                      <a:pt x="4550" y="100"/>
                    </a:cubicBezTo>
                    <a:lnTo>
                      <a:pt x="4250" y="100"/>
                    </a:lnTo>
                    <a:cubicBezTo>
                      <a:pt x="4223" y="100"/>
                      <a:pt x="4200" y="78"/>
                      <a:pt x="4200" y="50"/>
                    </a:cubicBezTo>
                    <a:cubicBezTo>
                      <a:pt x="4200" y="23"/>
                      <a:pt x="4223" y="0"/>
                      <a:pt x="4250" y="0"/>
                    </a:cubicBezTo>
                    <a:close/>
                    <a:moveTo>
                      <a:pt x="4950" y="0"/>
                    </a:moveTo>
                    <a:lnTo>
                      <a:pt x="5250" y="0"/>
                    </a:lnTo>
                    <a:cubicBezTo>
                      <a:pt x="5278" y="0"/>
                      <a:pt x="5300" y="23"/>
                      <a:pt x="5300" y="50"/>
                    </a:cubicBezTo>
                    <a:cubicBezTo>
                      <a:pt x="5300" y="78"/>
                      <a:pt x="5278" y="100"/>
                      <a:pt x="5250" y="100"/>
                    </a:cubicBezTo>
                    <a:lnTo>
                      <a:pt x="4950" y="100"/>
                    </a:lnTo>
                    <a:cubicBezTo>
                      <a:pt x="4923" y="100"/>
                      <a:pt x="4900" y="78"/>
                      <a:pt x="4900" y="50"/>
                    </a:cubicBezTo>
                    <a:cubicBezTo>
                      <a:pt x="4900" y="23"/>
                      <a:pt x="4923" y="0"/>
                      <a:pt x="4950" y="0"/>
                    </a:cubicBezTo>
                    <a:close/>
                    <a:moveTo>
                      <a:pt x="5650" y="0"/>
                    </a:moveTo>
                    <a:lnTo>
                      <a:pt x="5950" y="0"/>
                    </a:lnTo>
                    <a:cubicBezTo>
                      <a:pt x="5978" y="0"/>
                      <a:pt x="6000" y="23"/>
                      <a:pt x="6000" y="50"/>
                    </a:cubicBezTo>
                    <a:cubicBezTo>
                      <a:pt x="6000" y="78"/>
                      <a:pt x="5978" y="100"/>
                      <a:pt x="5950" y="100"/>
                    </a:cubicBezTo>
                    <a:lnTo>
                      <a:pt x="5650" y="100"/>
                    </a:lnTo>
                    <a:cubicBezTo>
                      <a:pt x="5623" y="100"/>
                      <a:pt x="5600" y="78"/>
                      <a:pt x="5600" y="50"/>
                    </a:cubicBezTo>
                    <a:cubicBezTo>
                      <a:pt x="5600" y="23"/>
                      <a:pt x="5623" y="0"/>
                      <a:pt x="5650" y="0"/>
                    </a:cubicBezTo>
                    <a:close/>
                    <a:moveTo>
                      <a:pt x="6350" y="0"/>
                    </a:moveTo>
                    <a:lnTo>
                      <a:pt x="6650" y="0"/>
                    </a:lnTo>
                    <a:cubicBezTo>
                      <a:pt x="6678" y="0"/>
                      <a:pt x="6700" y="23"/>
                      <a:pt x="6700" y="50"/>
                    </a:cubicBezTo>
                    <a:cubicBezTo>
                      <a:pt x="6700" y="78"/>
                      <a:pt x="6678" y="100"/>
                      <a:pt x="6650" y="100"/>
                    </a:cubicBezTo>
                    <a:lnTo>
                      <a:pt x="6350" y="100"/>
                    </a:lnTo>
                    <a:cubicBezTo>
                      <a:pt x="6323" y="100"/>
                      <a:pt x="6300" y="78"/>
                      <a:pt x="6300" y="50"/>
                    </a:cubicBezTo>
                    <a:cubicBezTo>
                      <a:pt x="6300" y="23"/>
                      <a:pt x="6323" y="0"/>
                      <a:pt x="6350" y="0"/>
                    </a:cubicBezTo>
                    <a:close/>
                    <a:moveTo>
                      <a:pt x="7050" y="0"/>
                    </a:moveTo>
                    <a:lnTo>
                      <a:pt x="7350" y="0"/>
                    </a:lnTo>
                    <a:cubicBezTo>
                      <a:pt x="7378" y="0"/>
                      <a:pt x="7400" y="23"/>
                      <a:pt x="7400" y="50"/>
                    </a:cubicBezTo>
                    <a:cubicBezTo>
                      <a:pt x="7400" y="78"/>
                      <a:pt x="7378" y="100"/>
                      <a:pt x="7350" y="100"/>
                    </a:cubicBezTo>
                    <a:lnTo>
                      <a:pt x="7050" y="100"/>
                    </a:lnTo>
                    <a:cubicBezTo>
                      <a:pt x="7023" y="100"/>
                      <a:pt x="7000" y="78"/>
                      <a:pt x="7000" y="50"/>
                    </a:cubicBezTo>
                    <a:cubicBezTo>
                      <a:pt x="7000" y="23"/>
                      <a:pt x="7023" y="0"/>
                      <a:pt x="7050" y="0"/>
                    </a:cubicBezTo>
                    <a:close/>
                    <a:moveTo>
                      <a:pt x="7750" y="0"/>
                    </a:moveTo>
                    <a:lnTo>
                      <a:pt x="8050" y="0"/>
                    </a:lnTo>
                    <a:cubicBezTo>
                      <a:pt x="8078" y="0"/>
                      <a:pt x="8100" y="23"/>
                      <a:pt x="8100" y="50"/>
                    </a:cubicBezTo>
                    <a:cubicBezTo>
                      <a:pt x="8100" y="78"/>
                      <a:pt x="8078" y="100"/>
                      <a:pt x="8050" y="100"/>
                    </a:cubicBezTo>
                    <a:lnTo>
                      <a:pt x="7750" y="100"/>
                    </a:lnTo>
                    <a:cubicBezTo>
                      <a:pt x="7723" y="100"/>
                      <a:pt x="7700" y="78"/>
                      <a:pt x="7700" y="50"/>
                    </a:cubicBezTo>
                    <a:cubicBezTo>
                      <a:pt x="7700" y="23"/>
                      <a:pt x="7723" y="0"/>
                      <a:pt x="7750" y="0"/>
                    </a:cubicBezTo>
                    <a:close/>
                    <a:moveTo>
                      <a:pt x="8450" y="0"/>
                    </a:moveTo>
                    <a:lnTo>
                      <a:pt x="8750" y="0"/>
                    </a:lnTo>
                    <a:cubicBezTo>
                      <a:pt x="8778" y="0"/>
                      <a:pt x="8800" y="23"/>
                      <a:pt x="8800" y="50"/>
                    </a:cubicBezTo>
                    <a:cubicBezTo>
                      <a:pt x="8800" y="78"/>
                      <a:pt x="8778" y="100"/>
                      <a:pt x="8750" y="100"/>
                    </a:cubicBezTo>
                    <a:lnTo>
                      <a:pt x="8450" y="100"/>
                    </a:lnTo>
                    <a:cubicBezTo>
                      <a:pt x="8423" y="100"/>
                      <a:pt x="8400" y="78"/>
                      <a:pt x="8400" y="50"/>
                    </a:cubicBezTo>
                    <a:cubicBezTo>
                      <a:pt x="8400" y="23"/>
                      <a:pt x="8423" y="0"/>
                      <a:pt x="8450" y="0"/>
                    </a:cubicBezTo>
                    <a:close/>
                    <a:moveTo>
                      <a:pt x="9150" y="0"/>
                    </a:moveTo>
                    <a:lnTo>
                      <a:pt x="9450" y="0"/>
                    </a:lnTo>
                    <a:cubicBezTo>
                      <a:pt x="9478" y="0"/>
                      <a:pt x="9500" y="23"/>
                      <a:pt x="9500" y="50"/>
                    </a:cubicBezTo>
                    <a:cubicBezTo>
                      <a:pt x="9500" y="78"/>
                      <a:pt x="9478" y="100"/>
                      <a:pt x="9450" y="100"/>
                    </a:cubicBezTo>
                    <a:lnTo>
                      <a:pt x="9150" y="100"/>
                    </a:lnTo>
                    <a:cubicBezTo>
                      <a:pt x="9123" y="100"/>
                      <a:pt x="9100" y="78"/>
                      <a:pt x="9100" y="50"/>
                    </a:cubicBezTo>
                    <a:cubicBezTo>
                      <a:pt x="9100" y="23"/>
                      <a:pt x="9123" y="0"/>
                      <a:pt x="9150" y="0"/>
                    </a:cubicBezTo>
                    <a:close/>
                    <a:moveTo>
                      <a:pt x="9850" y="0"/>
                    </a:moveTo>
                    <a:lnTo>
                      <a:pt x="10150" y="0"/>
                    </a:lnTo>
                    <a:cubicBezTo>
                      <a:pt x="10178" y="0"/>
                      <a:pt x="10200" y="23"/>
                      <a:pt x="10200" y="50"/>
                    </a:cubicBezTo>
                    <a:cubicBezTo>
                      <a:pt x="10200" y="78"/>
                      <a:pt x="10178" y="100"/>
                      <a:pt x="10150" y="100"/>
                    </a:cubicBezTo>
                    <a:lnTo>
                      <a:pt x="9850" y="100"/>
                    </a:lnTo>
                    <a:cubicBezTo>
                      <a:pt x="9823" y="100"/>
                      <a:pt x="9800" y="78"/>
                      <a:pt x="9800" y="50"/>
                    </a:cubicBezTo>
                    <a:cubicBezTo>
                      <a:pt x="9800" y="23"/>
                      <a:pt x="9823" y="0"/>
                      <a:pt x="9850" y="0"/>
                    </a:cubicBezTo>
                    <a:close/>
                    <a:moveTo>
                      <a:pt x="10550" y="0"/>
                    </a:moveTo>
                    <a:lnTo>
                      <a:pt x="10850" y="0"/>
                    </a:lnTo>
                    <a:cubicBezTo>
                      <a:pt x="10878" y="0"/>
                      <a:pt x="10900" y="23"/>
                      <a:pt x="10900" y="50"/>
                    </a:cubicBezTo>
                    <a:cubicBezTo>
                      <a:pt x="10900" y="78"/>
                      <a:pt x="10878" y="100"/>
                      <a:pt x="10850" y="100"/>
                    </a:cubicBezTo>
                    <a:lnTo>
                      <a:pt x="10550" y="100"/>
                    </a:lnTo>
                    <a:cubicBezTo>
                      <a:pt x="10523" y="100"/>
                      <a:pt x="10500" y="78"/>
                      <a:pt x="10500" y="50"/>
                    </a:cubicBezTo>
                    <a:cubicBezTo>
                      <a:pt x="10500" y="23"/>
                      <a:pt x="10523" y="0"/>
                      <a:pt x="10550" y="0"/>
                    </a:cubicBezTo>
                    <a:close/>
                    <a:moveTo>
                      <a:pt x="11250" y="0"/>
                    </a:moveTo>
                    <a:lnTo>
                      <a:pt x="11550" y="0"/>
                    </a:lnTo>
                    <a:cubicBezTo>
                      <a:pt x="11578" y="0"/>
                      <a:pt x="11600" y="23"/>
                      <a:pt x="11600" y="50"/>
                    </a:cubicBezTo>
                    <a:cubicBezTo>
                      <a:pt x="11600" y="78"/>
                      <a:pt x="11578" y="100"/>
                      <a:pt x="11550" y="100"/>
                    </a:cubicBezTo>
                    <a:lnTo>
                      <a:pt x="11250" y="100"/>
                    </a:lnTo>
                    <a:cubicBezTo>
                      <a:pt x="11223" y="100"/>
                      <a:pt x="11200" y="78"/>
                      <a:pt x="11200" y="50"/>
                    </a:cubicBezTo>
                    <a:cubicBezTo>
                      <a:pt x="11200" y="23"/>
                      <a:pt x="11223" y="0"/>
                      <a:pt x="11250" y="0"/>
                    </a:cubicBezTo>
                    <a:close/>
                    <a:moveTo>
                      <a:pt x="11950" y="0"/>
                    </a:moveTo>
                    <a:lnTo>
                      <a:pt x="12250" y="0"/>
                    </a:lnTo>
                    <a:cubicBezTo>
                      <a:pt x="12278" y="0"/>
                      <a:pt x="12300" y="23"/>
                      <a:pt x="12300" y="50"/>
                    </a:cubicBezTo>
                    <a:cubicBezTo>
                      <a:pt x="12300" y="78"/>
                      <a:pt x="12278" y="100"/>
                      <a:pt x="12250" y="100"/>
                    </a:cubicBezTo>
                    <a:lnTo>
                      <a:pt x="11950" y="100"/>
                    </a:lnTo>
                    <a:cubicBezTo>
                      <a:pt x="11923" y="100"/>
                      <a:pt x="11900" y="78"/>
                      <a:pt x="11900" y="50"/>
                    </a:cubicBezTo>
                    <a:cubicBezTo>
                      <a:pt x="11900" y="23"/>
                      <a:pt x="11923" y="0"/>
                      <a:pt x="11950" y="0"/>
                    </a:cubicBezTo>
                    <a:close/>
                    <a:moveTo>
                      <a:pt x="12650" y="0"/>
                    </a:moveTo>
                    <a:lnTo>
                      <a:pt x="12950" y="0"/>
                    </a:lnTo>
                    <a:cubicBezTo>
                      <a:pt x="12978" y="0"/>
                      <a:pt x="13000" y="23"/>
                      <a:pt x="13000" y="50"/>
                    </a:cubicBezTo>
                    <a:cubicBezTo>
                      <a:pt x="13000" y="78"/>
                      <a:pt x="12978" y="100"/>
                      <a:pt x="12950" y="100"/>
                    </a:cubicBezTo>
                    <a:lnTo>
                      <a:pt x="12650" y="100"/>
                    </a:lnTo>
                    <a:cubicBezTo>
                      <a:pt x="12623" y="100"/>
                      <a:pt x="12600" y="78"/>
                      <a:pt x="12600" y="50"/>
                    </a:cubicBezTo>
                    <a:cubicBezTo>
                      <a:pt x="12600" y="23"/>
                      <a:pt x="12623" y="0"/>
                      <a:pt x="12650" y="0"/>
                    </a:cubicBezTo>
                    <a:close/>
                    <a:moveTo>
                      <a:pt x="13350" y="0"/>
                    </a:moveTo>
                    <a:lnTo>
                      <a:pt x="13650" y="0"/>
                    </a:lnTo>
                    <a:cubicBezTo>
                      <a:pt x="13678" y="0"/>
                      <a:pt x="13700" y="23"/>
                      <a:pt x="13700" y="50"/>
                    </a:cubicBezTo>
                    <a:cubicBezTo>
                      <a:pt x="13700" y="78"/>
                      <a:pt x="13678" y="100"/>
                      <a:pt x="13650" y="100"/>
                    </a:cubicBezTo>
                    <a:lnTo>
                      <a:pt x="13350" y="100"/>
                    </a:lnTo>
                    <a:cubicBezTo>
                      <a:pt x="13323" y="100"/>
                      <a:pt x="13300" y="78"/>
                      <a:pt x="13300" y="50"/>
                    </a:cubicBezTo>
                    <a:cubicBezTo>
                      <a:pt x="13300" y="23"/>
                      <a:pt x="13323" y="0"/>
                      <a:pt x="13350" y="0"/>
                    </a:cubicBezTo>
                    <a:close/>
                    <a:moveTo>
                      <a:pt x="14050" y="0"/>
                    </a:moveTo>
                    <a:lnTo>
                      <a:pt x="14250" y="0"/>
                    </a:lnTo>
                    <a:cubicBezTo>
                      <a:pt x="14278" y="0"/>
                      <a:pt x="14300" y="23"/>
                      <a:pt x="14300" y="50"/>
                    </a:cubicBezTo>
                    <a:cubicBezTo>
                      <a:pt x="14300" y="78"/>
                      <a:pt x="14278" y="100"/>
                      <a:pt x="14250" y="100"/>
                    </a:cubicBezTo>
                    <a:lnTo>
                      <a:pt x="14050" y="100"/>
                    </a:lnTo>
                    <a:cubicBezTo>
                      <a:pt x="14023" y="100"/>
                      <a:pt x="14000" y="78"/>
                      <a:pt x="14000" y="50"/>
                    </a:cubicBezTo>
                    <a:cubicBezTo>
                      <a:pt x="14000" y="23"/>
                      <a:pt x="14023" y="0"/>
                      <a:pt x="140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chemeClr val="tx1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767" name="Text Box 38"/>
            <p:cNvSpPr txBox="1">
              <a:spLocks noChangeArrowheads="1"/>
            </p:cNvSpPr>
            <p:nvPr/>
          </p:nvSpPr>
          <p:spPr bwMode="auto">
            <a:xfrm>
              <a:off x="1338" y="1071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V (r)</a:t>
              </a:r>
            </a:p>
          </p:txBody>
        </p:sp>
        <p:sp>
          <p:nvSpPr>
            <p:cNvPr id="31768" name="Text Box 39"/>
            <p:cNvSpPr txBox="1">
              <a:spLocks noChangeArrowheads="1"/>
            </p:cNvSpPr>
            <p:nvPr/>
          </p:nvSpPr>
          <p:spPr bwMode="auto">
            <a:xfrm>
              <a:off x="4740" y="265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r</a:t>
              </a:r>
            </a:p>
          </p:txBody>
        </p:sp>
        <p:sp>
          <p:nvSpPr>
            <p:cNvPr id="31769" name="Text Box 40"/>
            <p:cNvSpPr txBox="1">
              <a:spLocks noChangeArrowheads="1"/>
            </p:cNvSpPr>
            <p:nvPr/>
          </p:nvSpPr>
          <p:spPr bwMode="auto">
            <a:xfrm>
              <a:off x="975" y="2201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E (</a:t>
              </a:r>
              <a:r>
                <a:rPr lang="pt-BR">
                  <a:latin typeface="Symbol" pitchFamily="18" charset="2"/>
                </a:rPr>
                <a:t>a</a:t>
              </a:r>
              <a:r>
                <a:rPr lang="pt-BR"/>
                <a:t>)</a:t>
              </a:r>
            </a:p>
          </p:txBody>
        </p:sp>
        <p:sp>
          <p:nvSpPr>
            <p:cNvPr id="31770" name="Text Box 41"/>
            <p:cNvSpPr txBox="1">
              <a:spLocks noChangeArrowheads="1"/>
            </p:cNvSpPr>
            <p:nvPr/>
          </p:nvSpPr>
          <p:spPr bwMode="auto">
            <a:xfrm>
              <a:off x="1111" y="356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-V</a:t>
              </a:r>
              <a:r>
                <a:rPr lang="pt-BR" baseline="-25000"/>
                <a:t>0</a:t>
              </a:r>
              <a:endParaRPr lang="pt-BR"/>
            </a:p>
          </p:txBody>
        </p:sp>
        <p:sp>
          <p:nvSpPr>
            <p:cNvPr id="31771" name="Text Box 42"/>
            <p:cNvSpPr txBox="1">
              <a:spLocks noChangeArrowheads="1"/>
            </p:cNvSpPr>
            <p:nvPr/>
          </p:nvSpPr>
          <p:spPr bwMode="auto">
            <a:xfrm>
              <a:off x="1837" y="2795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/>
                <a:t>R</a:t>
              </a:r>
            </a:p>
          </p:txBody>
        </p:sp>
      </p:grpSp>
      <p:graphicFrame>
        <p:nvGraphicFramePr>
          <p:cNvPr id="12391" name="Group 103"/>
          <p:cNvGraphicFramePr>
            <a:graphicFrameLocks noGrp="1"/>
          </p:cNvGraphicFramePr>
          <p:nvPr>
            <p:ph/>
          </p:nvPr>
        </p:nvGraphicFramePr>
        <p:xfrm>
          <a:off x="4211638" y="5013325"/>
          <a:ext cx="2519363" cy="1341120"/>
        </p:xfrm>
        <a:graphic>
          <a:graphicData uri="http://schemas.openxmlformats.org/drawingml/2006/table">
            <a:tbl>
              <a:tblPr/>
              <a:tblGrid>
                <a:gridCol w="1270000"/>
                <a:gridCol w="1249363"/>
              </a:tblGrid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nêutron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-7,26 MeV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próton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-6,12 MeV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deuteron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-10,70 MeV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+5,41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76375" y="1584325"/>
            <a:ext cx="658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000" dirty="0"/>
              <a:t>Ex.: </a:t>
            </a:r>
            <a:r>
              <a:rPr lang="pt-BR" sz="2000" dirty="0" err="1"/>
              <a:t>deuteron</a:t>
            </a:r>
            <a:r>
              <a:rPr lang="pt-BR" sz="2000" dirty="0"/>
              <a:t> (</a:t>
            </a:r>
            <a:r>
              <a:rPr lang="pt-BR" sz="2000" baseline="30000" dirty="0"/>
              <a:t>2</a:t>
            </a:r>
            <a:r>
              <a:rPr lang="pt-BR" sz="2000" dirty="0"/>
              <a:t>H</a:t>
            </a:r>
            <a:r>
              <a:rPr lang="pt-BR" sz="2000" baseline="-25000" dirty="0"/>
              <a:t>1</a:t>
            </a:r>
            <a:r>
              <a:rPr lang="pt-BR" sz="2000" dirty="0"/>
              <a:t>).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pt-BR" sz="1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000" dirty="0">
                <a:sym typeface="Symbol" pitchFamily="18" charset="2"/>
              </a:rPr>
              <a:t></a:t>
            </a:r>
            <a:r>
              <a:rPr lang="pt-BR" sz="2000" dirty="0"/>
              <a:t>M = </a:t>
            </a:r>
            <a:r>
              <a:rPr lang="pt-BR" sz="2000" dirty="0" err="1"/>
              <a:t>m</a:t>
            </a:r>
            <a:r>
              <a:rPr lang="pt-BR" sz="2000" baseline="-25000" dirty="0" err="1"/>
              <a:t>p</a:t>
            </a:r>
            <a:r>
              <a:rPr lang="pt-BR" sz="2000" dirty="0"/>
              <a:t> + </a:t>
            </a:r>
            <a:r>
              <a:rPr lang="pt-BR" sz="2000" dirty="0" err="1"/>
              <a:t>m</a:t>
            </a:r>
            <a:r>
              <a:rPr lang="pt-BR" sz="2000" baseline="-25000" dirty="0" err="1"/>
              <a:t>n</a:t>
            </a:r>
            <a:r>
              <a:rPr lang="pt-BR" sz="2000" dirty="0"/>
              <a:t> – M(</a:t>
            </a:r>
            <a:r>
              <a:rPr lang="pt-BR" sz="2000" baseline="30000" dirty="0"/>
              <a:t>2</a:t>
            </a:r>
            <a:r>
              <a:rPr lang="pt-BR" sz="2000" dirty="0"/>
              <a:t>H</a:t>
            </a:r>
            <a:r>
              <a:rPr lang="pt-BR" sz="2000" baseline="-25000" dirty="0"/>
              <a:t>1</a:t>
            </a:r>
            <a:r>
              <a:rPr lang="pt-BR" sz="2000" dirty="0"/>
              <a:t>)</a:t>
            </a:r>
            <a:endParaRPr lang="pt-BR" sz="2000" dirty="0">
              <a:sym typeface="Symbol" pitchFamily="18" charset="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000" dirty="0">
                <a:sym typeface="Symbol" pitchFamily="18" charset="2"/>
              </a:rPr>
              <a:t></a:t>
            </a:r>
            <a:r>
              <a:rPr lang="pt-BR" sz="2000" dirty="0"/>
              <a:t>M = 938,272 + 939,533 – 1875,613</a:t>
            </a:r>
            <a:endParaRPr lang="pt-BR" sz="2000" dirty="0">
              <a:sym typeface="Symbol" pitchFamily="18" charset="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000" dirty="0">
                <a:sym typeface="Symbol" pitchFamily="18" charset="2"/>
              </a:rPr>
              <a:t></a:t>
            </a:r>
            <a:r>
              <a:rPr lang="pt-BR" sz="2000" dirty="0"/>
              <a:t>M = 2,225 </a:t>
            </a:r>
            <a:r>
              <a:rPr lang="pt-BR" sz="2000" dirty="0" err="1"/>
              <a:t>MeV</a:t>
            </a:r>
            <a:endParaRPr lang="pt-BR" sz="2000" dirty="0">
              <a:effectLst>
                <a:outerShdw blurRad="38100" dist="38100" dir="2700000" algn="tl">
                  <a:srgbClr val="010199"/>
                </a:outerShdw>
              </a:effectLst>
              <a:sym typeface="Symbol" pitchFamily="18" charset="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46088" y="460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Soma das massas das partes não é igual a massa do todo.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476375" y="4205288"/>
            <a:ext cx="6624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Se </a:t>
            </a:r>
            <a:r>
              <a:rPr lang="pt-BR" sz="2000">
                <a:sym typeface="Symbol" pitchFamily="18" charset="2"/>
              </a:rPr>
              <a:t></a:t>
            </a:r>
            <a:r>
              <a:rPr lang="pt-BR" sz="2000"/>
              <a:t>M </a:t>
            </a:r>
            <a:r>
              <a:rPr lang="pt-BR" sz="2000">
                <a:sym typeface="Symbol" pitchFamily="18" charset="2"/>
              </a:rPr>
              <a:t></a:t>
            </a:r>
            <a:r>
              <a:rPr lang="pt-BR" sz="2000"/>
              <a:t> 0, o núcleo é INSTÁVEL e tem a probabilidade de decai em outro núcleo através de tunelamento.</a:t>
            </a:r>
          </a:p>
          <a:p>
            <a:endParaRPr lang="pt-BR" sz="2000"/>
          </a:p>
          <a:p>
            <a:r>
              <a:rPr lang="pt-BR" sz="2000"/>
              <a:t>Se </a:t>
            </a:r>
            <a:r>
              <a:rPr lang="pt-BR" sz="2000">
                <a:sym typeface="Symbol" pitchFamily="18" charset="2"/>
              </a:rPr>
              <a:t></a:t>
            </a:r>
            <a:r>
              <a:rPr lang="pt-BR" sz="2000"/>
              <a:t>M </a:t>
            </a:r>
            <a:r>
              <a:rPr lang="pt-BR" sz="2000">
                <a:sym typeface="Symbol" pitchFamily="18" charset="2"/>
              </a:rPr>
              <a:t></a:t>
            </a:r>
            <a:r>
              <a:rPr lang="pt-BR" sz="2000"/>
              <a:t> 0, o núcleo é ESTÁVEL.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5438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Descoberta do neutrino:</a:t>
            </a:r>
            <a:br>
              <a:rPr lang="pt-BR" smtClean="0"/>
            </a:br>
            <a:r>
              <a:rPr lang="pt-BR" smtClean="0"/>
              <a:t>Uma nova interação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429000"/>
            <a:ext cx="8283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Se não há elétrons no núcleo, como explicar a emissão dessas partículas pelos núcleos, no caso de uma emissão </a:t>
            </a:r>
            <a:r>
              <a:rPr lang="pt-B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Times New Roman" pitchFamily="18" charset="0"/>
              </a:rPr>
              <a:t>b</a:t>
            </a:r>
            <a:r>
              <a:rPr lang="pt-B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?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endParaRPr lang="pt-BR" sz="28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28625" y="2384425"/>
            <a:ext cx="84883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32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Questão: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54050" y="541338"/>
            <a:ext cx="82835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Emissão </a:t>
            </a:r>
            <a:r>
              <a:rPr lang="pt-BR" sz="2800" b="1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Times New Roman" pitchFamily="18" charset="0"/>
              </a:rPr>
              <a:t>b</a:t>
            </a:r>
            <a:r>
              <a:rPr lang="pt-BR" sz="280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 emissão de elétron por alguns núcleos radioativos</a:t>
            </a:r>
            <a:endParaRPr lang="pt-BR" sz="2800">
              <a:solidFill>
                <a:srgbClr val="FF505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57438"/>
            <a:ext cx="7772400" cy="9144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pt-BR" sz="2400" b="1" smtClean="0">
                <a:cs typeface="Times New Roman" pitchFamily="18" charset="0"/>
              </a:rPr>
              <a:t>Conservação de energia</a:t>
            </a:r>
          </a:p>
          <a:p>
            <a:pPr>
              <a:buFont typeface="Wingdings" pitchFamily="2" charset="2"/>
              <a:buNone/>
            </a:pPr>
            <a:r>
              <a:rPr lang="pt-BR" sz="2400" smtClean="0">
                <a:cs typeface="Times New Roman" pitchFamily="18" charset="0"/>
              </a:rPr>
              <a:t>				A </a:t>
            </a:r>
            <a:r>
              <a:rPr lang="pt-BR" sz="24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smtClean="0">
                <a:cs typeface="Times New Roman" pitchFamily="18" charset="0"/>
              </a:rPr>
              <a:t> B + e</a:t>
            </a:r>
            <a:r>
              <a:rPr lang="pt-BR" sz="2400" baseline="30000" smtClean="0">
                <a:cs typeface="Times New Roman" pitchFamily="18" charset="0"/>
              </a:rPr>
              <a:t>-</a:t>
            </a:r>
            <a:r>
              <a:rPr lang="pt-BR" sz="2400" smtClean="0">
                <a:cs typeface="Times New Roman" pitchFamily="18" charset="0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2913" y="4749800"/>
            <a:ext cx="82597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Conservação do momento angular no decaimento do nêutron: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				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n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 p + e</a:t>
            </a:r>
            <a:r>
              <a:rPr lang="pt-BR" sz="2400" baseline="300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-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			         ½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  <a:sym typeface="Symbol" pitchFamily="18" charset="2"/>
              </a:rPr>
              <a:t> ½ + ½   ?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238250" y="3509963"/>
            <a:ext cx="6629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a energia do elétron é menor do que a energia máxima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28625" y="241300"/>
            <a:ext cx="84883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32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Outros problemas da emissão </a:t>
            </a:r>
            <a:r>
              <a:rPr lang="pt-BR" sz="3200" b="1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  <a:cs typeface="Times New Roman" pitchFamily="18" charset="0"/>
              </a:rPr>
              <a:t>b</a:t>
            </a:r>
            <a:r>
              <a:rPr lang="pt-BR" sz="32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25500" y="118745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Violação das leis de conservação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82788"/>
            <a:ext cx="7772400" cy="7620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pt-BR" sz="2400" smtClean="0">
                <a:cs typeface="Times New Roman" pitchFamily="18" charset="0"/>
              </a:rPr>
              <a:t>Pauli (1930): resolução do problema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2450" y="5456238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neutrino</a:t>
            </a:r>
          </a:p>
        </p:txBody>
      </p:sp>
      <p:sp>
        <p:nvSpPr>
          <p:cNvPr id="36868" name="AutoShape 5"/>
          <p:cNvSpPr>
            <a:spLocks/>
          </p:cNvSpPr>
          <p:nvPr/>
        </p:nvSpPr>
        <p:spPr bwMode="auto">
          <a:xfrm>
            <a:off x="2514600" y="4999038"/>
            <a:ext cx="184150" cy="1524000"/>
          </a:xfrm>
          <a:prstGeom prst="leftBrace">
            <a:avLst>
              <a:gd name="adj1" fmla="val 68966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746375" y="5989638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</a:pPr>
            <a:r>
              <a:rPr lang="pt-BR" sz="2400">
                <a:solidFill>
                  <a:schemeClr val="hlink"/>
                </a:solidFill>
              </a:rPr>
              <a:t>Spin ½</a:t>
            </a:r>
            <a:r>
              <a:rPr lang="pt-BR" sz="3200"/>
              <a:t> 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746375" y="5532438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</a:pPr>
            <a:r>
              <a:rPr lang="pt-BR" sz="2400">
                <a:solidFill>
                  <a:schemeClr val="hlink"/>
                </a:solidFill>
              </a:rPr>
              <a:t>Praticamente sem massa 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2746375" y="4999038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</a:pPr>
            <a:r>
              <a:rPr lang="pt-BR" sz="2400">
                <a:solidFill>
                  <a:schemeClr val="hlink"/>
                </a:solidFill>
              </a:rPr>
              <a:t>Sem carga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22300" y="2690813"/>
            <a:ext cx="777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0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Proposta de uma partícula neutra de massa muito pequena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84200" y="515938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Bohr (1923): o princípio da conservação de energia não é válido para fenômenos microscópicos.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00075" y="3560763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Fermi (1934): proposta do nome </a:t>
            </a:r>
            <a:r>
              <a:rPr lang="pt-BR" sz="2400" b="1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neutrino</a:t>
            </a:r>
            <a:r>
              <a:rPr lang="pt-BR" sz="24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– pequeno neutro em italiano.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47800" y="4160838"/>
            <a:ext cx="1485900" cy="1879600"/>
            <a:chOff x="912" y="2621"/>
            <a:chExt cx="936" cy="1184"/>
          </a:xfrm>
        </p:grpSpPr>
        <p:sp>
          <p:nvSpPr>
            <p:cNvPr id="37906" name="Oval 6"/>
            <p:cNvSpPr>
              <a:spLocks noChangeAspect="1" noChangeArrowheads="1"/>
            </p:cNvSpPr>
            <p:nvPr/>
          </p:nvSpPr>
          <p:spPr bwMode="auto">
            <a:xfrm>
              <a:off x="912" y="2621"/>
              <a:ext cx="885" cy="892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07" name="Text Box 7"/>
            <p:cNvSpPr txBox="1">
              <a:spLocks noChangeAspect="1" noChangeArrowheads="1"/>
            </p:cNvSpPr>
            <p:nvPr/>
          </p:nvSpPr>
          <p:spPr bwMode="auto">
            <a:xfrm>
              <a:off x="1129" y="2936"/>
              <a:ext cx="71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nêutron</a:t>
              </a:r>
            </a:p>
          </p:txBody>
        </p:sp>
        <p:sp>
          <p:nvSpPr>
            <p:cNvPr id="37908" name="Text Box 8"/>
            <p:cNvSpPr txBox="1">
              <a:spLocks noChangeAspect="1" noChangeArrowheads="1"/>
            </p:cNvSpPr>
            <p:nvPr/>
          </p:nvSpPr>
          <p:spPr bwMode="auto">
            <a:xfrm>
              <a:off x="1006" y="3537"/>
              <a:ext cx="71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repouso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781300" y="4398963"/>
            <a:ext cx="960438" cy="542925"/>
            <a:chOff x="4435" y="2496"/>
            <a:chExt cx="605" cy="342"/>
          </a:xfrm>
        </p:grpSpPr>
        <p:sp>
          <p:nvSpPr>
            <p:cNvPr id="37903" name="Line 15"/>
            <p:cNvSpPr>
              <a:spLocks noChangeAspect="1" noChangeShapeType="1"/>
            </p:cNvSpPr>
            <p:nvPr/>
          </p:nvSpPr>
          <p:spPr bwMode="auto">
            <a:xfrm flipV="1">
              <a:off x="4606" y="2526"/>
              <a:ext cx="43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04" name="Oval 13"/>
            <p:cNvSpPr>
              <a:spLocks noChangeAspect="1" noChangeArrowheads="1"/>
            </p:cNvSpPr>
            <p:nvPr/>
          </p:nvSpPr>
          <p:spPr bwMode="auto">
            <a:xfrm>
              <a:off x="4504" y="2693"/>
              <a:ext cx="138" cy="145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905" name="Text Box 17"/>
            <p:cNvSpPr txBox="1">
              <a:spLocks noChangeAspect="1" noChangeArrowheads="1"/>
            </p:cNvSpPr>
            <p:nvPr/>
          </p:nvSpPr>
          <p:spPr bwMode="auto">
            <a:xfrm>
              <a:off x="4435" y="2496"/>
              <a:ext cx="20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e</a:t>
              </a:r>
              <a:r>
                <a:rPr lang="pt-BR" sz="1600" baseline="30000">
                  <a:latin typeface="Times New Roman" pitchFamily="18" charset="0"/>
                </a:rPr>
                <a:t>-</a:t>
              </a:r>
              <a:endParaRPr lang="pt-BR" sz="1600">
                <a:latin typeface="Times New Roman" pitchFamily="18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819400" y="4773613"/>
            <a:ext cx="723900" cy="542925"/>
            <a:chOff x="4247" y="3472"/>
            <a:chExt cx="456" cy="342"/>
          </a:xfrm>
        </p:grpSpPr>
        <p:sp>
          <p:nvSpPr>
            <p:cNvPr id="37899" name="Oval 9"/>
            <p:cNvSpPr>
              <a:spLocks noChangeAspect="1" noChangeArrowheads="1"/>
            </p:cNvSpPr>
            <p:nvPr/>
          </p:nvSpPr>
          <p:spPr bwMode="auto">
            <a:xfrm>
              <a:off x="4326" y="3472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7900" name="Group 31"/>
            <p:cNvGrpSpPr>
              <a:grpSpLocks/>
            </p:cNvGrpSpPr>
            <p:nvPr/>
          </p:nvGrpSpPr>
          <p:grpSpPr bwMode="auto">
            <a:xfrm>
              <a:off x="4247" y="3513"/>
              <a:ext cx="456" cy="301"/>
              <a:chOff x="4247" y="3468"/>
              <a:chExt cx="456" cy="301"/>
            </a:xfrm>
          </p:grpSpPr>
          <p:sp>
            <p:nvSpPr>
              <p:cNvPr id="37901" name="Line 16"/>
              <p:cNvSpPr>
                <a:spLocks noChangeAspect="1" noChangeShapeType="1"/>
              </p:cNvSpPr>
              <p:nvPr/>
            </p:nvSpPr>
            <p:spPr bwMode="auto">
              <a:xfrm>
                <a:off x="4370" y="3480"/>
                <a:ext cx="333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902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47" y="3468"/>
                <a:ext cx="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pt-BR" sz="1600">
                    <a:latin typeface="Times New Roman" pitchFamily="18" charset="0"/>
                    <a:sym typeface="Symbol" pitchFamily="18" charset="2"/>
                  </a:rPr>
                  <a:t></a:t>
                </a:r>
                <a:endParaRPr lang="pt-BR" sz="16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433513" y="4159250"/>
            <a:ext cx="1485900" cy="1416050"/>
            <a:chOff x="1048" y="2757"/>
            <a:chExt cx="936" cy="892"/>
          </a:xfrm>
        </p:grpSpPr>
        <p:sp>
          <p:nvSpPr>
            <p:cNvPr id="37897" name="Oval 26"/>
            <p:cNvSpPr>
              <a:spLocks noChangeAspect="1" noChangeArrowheads="1"/>
            </p:cNvSpPr>
            <p:nvPr/>
          </p:nvSpPr>
          <p:spPr bwMode="auto">
            <a:xfrm>
              <a:off x="1048" y="2757"/>
              <a:ext cx="885" cy="892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898" name="Text Box 27"/>
            <p:cNvSpPr txBox="1">
              <a:spLocks noChangeAspect="1" noChangeArrowheads="1"/>
            </p:cNvSpPr>
            <p:nvPr/>
          </p:nvSpPr>
          <p:spPr bwMode="auto">
            <a:xfrm>
              <a:off x="1265" y="3072"/>
              <a:ext cx="71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próton</a:t>
              </a:r>
            </a:p>
          </p:txBody>
        </p:sp>
      </p:grp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838200" y="79057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Decaimento do nêutron: três partículas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877888" y="1587500"/>
            <a:ext cx="7772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				</a:t>
            </a:r>
            <a:r>
              <a:rPr lang="pt-BR" sz="28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n </a:t>
            </a:r>
            <a:r>
              <a:rPr lang="pt-BR" sz="28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8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 p + e</a:t>
            </a:r>
            <a:r>
              <a:rPr lang="pt-BR" sz="2800" b="1" baseline="300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-</a:t>
            </a:r>
            <a:r>
              <a:rPr lang="pt-BR" sz="28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 + </a:t>
            </a:r>
            <a:r>
              <a:rPr lang="pt-BR" sz="28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  <a:sym typeface="Symbol" pitchFamily="18" charset="2"/>
              </a:rPr>
              <a:t></a:t>
            </a:r>
            <a:r>
              <a:rPr lang="pt-BR" sz="2800" b="1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887413" y="2192338"/>
            <a:ext cx="777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		      </a:t>
            </a: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tempo de meia vida: 10,8 minutos</a:t>
            </a:r>
            <a:endParaRPr lang="pt-BR" sz="2800">
              <a:effectLst>
                <a:outerShdw blurRad="38100" dist="38100" dir="2700000" algn="tl">
                  <a:srgbClr val="010199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4167 0.00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70468 -0.497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4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5 0.3287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A descoberta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pt-BR" smtClean="0"/>
              <a:t>Contexto da época: experimentos com raios catódicos.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60725" y="2811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51657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Como ocorreu a descoberta?</a:t>
            </a:r>
          </a:p>
        </p:txBody>
      </p:sp>
      <p:pic>
        <p:nvPicPr>
          <p:cNvPr id="3080" name="Picture 8" descr="tubos-raios-catod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997200"/>
            <a:ext cx="41036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69723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Se </a:t>
            </a:r>
            <a:r>
              <a:rPr lang="pt-BR" sz="2800">
                <a:sym typeface="Symbol" pitchFamily="18" charset="2"/>
              </a:rPr>
              <a:t></a:t>
            </a:r>
            <a:r>
              <a:rPr lang="pt-BR" sz="2800"/>
              <a:t>M </a:t>
            </a:r>
            <a:r>
              <a:rPr lang="pt-BR" sz="2800">
                <a:sym typeface="Symbol" pitchFamily="18" charset="2"/>
              </a:rPr>
              <a:t></a:t>
            </a:r>
            <a:r>
              <a:rPr lang="pt-BR" sz="2800"/>
              <a:t> 0, o núcleo é </a:t>
            </a:r>
            <a:r>
              <a:rPr lang="pt-BR" sz="2800" b="1"/>
              <a:t>INSTÁVEL</a:t>
            </a:r>
            <a:r>
              <a:rPr lang="pt-BR" sz="2800"/>
              <a:t> e tem a probabilidade de decai em outro núcleo através de tunelamento.</a:t>
            </a:r>
          </a:p>
          <a:p>
            <a:endParaRPr lang="pt-BR" sz="2800"/>
          </a:p>
          <a:p>
            <a:r>
              <a:rPr lang="pt-BR" sz="2800"/>
              <a:t>Se </a:t>
            </a:r>
            <a:r>
              <a:rPr lang="pt-BR" sz="2800">
                <a:sym typeface="Symbol" pitchFamily="18" charset="2"/>
              </a:rPr>
              <a:t></a:t>
            </a:r>
            <a:r>
              <a:rPr lang="pt-BR" sz="2800"/>
              <a:t>M </a:t>
            </a:r>
            <a:r>
              <a:rPr lang="pt-BR" sz="2800">
                <a:sym typeface="Symbol" pitchFamily="18" charset="2"/>
              </a:rPr>
              <a:t></a:t>
            </a:r>
            <a:r>
              <a:rPr lang="pt-BR" sz="2800"/>
              <a:t> 0, o núcleo é </a:t>
            </a:r>
            <a:r>
              <a:rPr lang="pt-BR" sz="2800" b="1"/>
              <a:t>ESTÁVEL</a:t>
            </a:r>
            <a:r>
              <a:rPr lang="pt-BR" sz="2800"/>
              <a:t>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15950" y="360363"/>
            <a:ext cx="82835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Recordando o decaimento </a:t>
            </a:r>
            <a:r>
              <a:rPr lang="pt-BR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Times New Roman" pitchFamily="18" charset="0"/>
              </a:rPr>
              <a:t>a</a:t>
            </a:r>
            <a:endParaRPr lang="pt-BR" sz="360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1150" y="292100"/>
            <a:ext cx="82835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Quando que um núcleo é INSTAVEL em relação a decaimento </a:t>
            </a:r>
            <a:r>
              <a:rPr lang="pt-BR" sz="3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Times New Roman" pitchFamily="18" charset="0"/>
              </a:rPr>
              <a:t>b?</a:t>
            </a:r>
            <a:endParaRPr lang="pt-BR" sz="360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6875" y="2135188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Se </a:t>
            </a:r>
            <a:r>
              <a:rPr lang="pt-BR" sz="24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</a:t>
            </a:r>
            <a:r>
              <a:rPr lang="pt-BR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mãe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– </a:t>
            </a:r>
            <a:r>
              <a:rPr lang="pt-BR" sz="24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</a:t>
            </a:r>
            <a:r>
              <a:rPr lang="pt-BR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filho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&gt; 0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 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decaimento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é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PERMITIDO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.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06400" y="3103563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Se </a:t>
            </a:r>
            <a:r>
              <a:rPr lang="pt-BR" sz="24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</a:t>
            </a:r>
            <a:r>
              <a:rPr lang="pt-BR" sz="2400" baseline="-25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mãe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– </a:t>
            </a:r>
            <a:r>
              <a:rPr lang="pt-BR" sz="24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</a:t>
            </a:r>
            <a:r>
              <a:rPr lang="pt-BR" sz="2400" baseline="-25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filho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&lt; 0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 o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decaimento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é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PROIBIDO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.</a:t>
            </a:r>
            <a:endParaRPr lang="pt-BR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667000" y="4243388"/>
          <a:ext cx="3222625" cy="793750"/>
        </p:xfrm>
        <a:graphic>
          <a:graphicData uri="http://schemas.openxmlformats.org/presentationml/2006/ole">
            <p:oleObj spid="_x0000_s8194" name="Equation" r:id="rId4" imgW="977760" imgH="241200" progId="Equation.3">
              <p:embed/>
            </p:oleObj>
          </a:graphicData>
        </a:graphic>
      </p:graphicFrame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96900" y="5229225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1,008664u – 1,007276u =  0,001388u = 1,292 MeV/c</a:t>
            </a:r>
            <a:r>
              <a:rPr lang="pt-BR" sz="2400" baseline="30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endParaRPr lang="pt-BR" sz="240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07988" y="590550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 o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decaimento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é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PERMITIDO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.</a:t>
            </a:r>
            <a:endParaRPr lang="pt-B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260600" y="601663"/>
          <a:ext cx="4579938" cy="776287"/>
        </p:xfrm>
        <a:graphic>
          <a:graphicData uri="http://schemas.openxmlformats.org/presentationml/2006/ole">
            <p:oleObj spid="_x0000_s9218" name="Equation" r:id="rId3" imgW="1422360" imgH="241200" progId="Equation.3">
              <p:embed/>
            </p:oleObj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2438" y="1598613"/>
            <a:ext cx="83931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233,040805u – 233,042963u = - 0,002158u = - 2,01 MeV/c</a:t>
            </a:r>
            <a:r>
              <a:rPr lang="pt-BR" sz="2400" baseline="30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endParaRPr lang="pt-BR" sz="240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978025" y="4071938"/>
          <a:ext cx="4602163" cy="793750"/>
        </p:xfrm>
        <a:graphic>
          <a:graphicData uri="http://schemas.openxmlformats.org/presentationml/2006/ole">
            <p:oleObj spid="_x0000_s9219" name="Equation" r:id="rId4" imgW="1396800" imgH="241200" progId="Equation.3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06400" y="2474913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 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decaimento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é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PROIBIDO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.</a:t>
            </a:r>
            <a:endParaRPr lang="pt-BR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96900" y="5057775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pt-BR" sz="2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234,043593u – 234,043340u =  0,000253u = 0,235 MeV/c</a:t>
            </a:r>
            <a:r>
              <a:rPr lang="pt-BR" sz="2400" baseline="30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endParaRPr lang="pt-BR" sz="240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07988" y="57340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 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decaimento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 é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PERMITIDO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  <a:sym typeface="Symbol" pitchFamily="18" charset="2"/>
              </a:rPr>
              <a:t>.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150813"/>
            <a:ext cx="822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Detecção – 1953 </a:t>
            </a:r>
            <a:endParaRPr lang="pt-BR" sz="4400">
              <a:solidFill>
                <a:srgbClr val="FF505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98463" y="1123950"/>
            <a:ext cx="8229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Reines &amp; Cowan (1953): estudo de fluxo de neutrinos provenientes de um reator nuclear.</a:t>
            </a:r>
          </a:p>
        </p:txBody>
      </p:sp>
      <p:pic>
        <p:nvPicPr>
          <p:cNvPr id="39940" name="Picture 7" descr="neutrino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05125"/>
            <a:ext cx="40481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neutrino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852738"/>
            <a:ext cx="3471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5541963" cy="1219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b="1" smtClean="0"/>
              <a:t>Rontgen ficou perplexo com a descoberta: usou cautela na divulgação.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795963" y="404813"/>
          <a:ext cx="2184400" cy="3276600"/>
        </p:xfrm>
        <a:graphic>
          <a:graphicData uri="http://schemas.openxmlformats.org/presentationml/2006/ole">
            <p:oleObj spid="_x0000_s1026" name="Photo Editor Photo" r:id="rId3" imgW="1714739" imgH="2572109" progId="MSPhotoEd.3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2565400"/>
            <a:ext cx="518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Divulgação da descoberta: espanto da comunidade científica, principalmente dos médicos.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797425"/>
            <a:ext cx="503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Por que raios X?</a:t>
            </a:r>
          </a:p>
        </p:txBody>
      </p:sp>
      <p:pic>
        <p:nvPicPr>
          <p:cNvPr id="4103" name="Picture 7" descr="raios X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33825"/>
            <a:ext cx="28082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/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848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Desvendando a natureza dos raios X: radiação eletromagnética.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2133600"/>
          <a:ext cx="7854950" cy="4205288"/>
        </p:xfrm>
        <a:graphic>
          <a:graphicData uri="http://schemas.openxmlformats.org/presentationml/2006/ole">
            <p:oleObj spid="_x0000_s2050" name="Photo Editor Photo" r:id="rId3" imgW="6601746" imgH="3533333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As diversas aplicações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772400" cy="838200"/>
          </a:xfrm>
        </p:spPr>
        <p:txBody>
          <a:bodyPr/>
          <a:lstStyle/>
          <a:p>
            <a:r>
              <a:rPr lang="pt-BR" sz="2800" smtClean="0"/>
              <a:t>Chapas fotográficas.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" y="257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150" name="Picture 6" descr="Narvik%2520Q%2520-Rontgen%2520skruer%2520ankel_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21431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00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929063"/>
            <a:ext cx="224313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773238"/>
            <a:ext cx="18129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aposti1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1412875"/>
            <a:ext cx="25225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7772400" cy="1066800"/>
          </a:xfrm>
        </p:spPr>
        <p:txBody>
          <a:bodyPr/>
          <a:lstStyle/>
          <a:p>
            <a:pPr algn="just"/>
            <a:r>
              <a:rPr lang="pt-BR" sz="2800" smtClean="0"/>
              <a:t>Difração dos raios X: determinação de quantidade de substância em um corpo.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2133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Áreas de segurança: fronteiras, aeroportos, portos.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79388" y="3429000"/>
          <a:ext cx="5518150" cy="2786063"/>
        </p:xfrm>
        <a:graphic>
          <a:graphicData uri="http://schemas.openxmlformats.org/presentationml/2006/ole">
            <p:oleObj spid="_x0000_s3074" name="Photo Editor Photo" r:id="rId3" imgW="2857899" imgH="1809524" progId="MSPhotoEd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5867400" y="3213100"/>
          <a:ext cx="2262188" cy="3168650"/>
        </p:xfrm>
        <a:graphic>
          <a:graphicData uri="http://schemas.openxmlformats.org/presentationml/2006/ole">
            <p:oleObj spid="_x0000_s3075" name="Photo Editor Photo" r:id="rId4" imgW="1905266" imgH="266666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0063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 descoberta da radioatividade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4962525"/>
            <a:ext cx="6400800" cy="1752600"/>
          </a:xfrm>
        </p:spPr>
        <p:txBody>
          <a:bodyPr/>
          <a:lstStyle/>
          <a:p>
            <a:r>
              <a:rPr lang="pt-BR" sz="2400" smtClean="0"/>
              <a:t>Antoine Henri Becquerel</a:t>
            </a:r>
          </a:p>
          <a:p>
            <a:r>
              <a:rPr lang="pt-BR" sz="2400" smtClean="0"/>
              <a:t>(1852-1908)</a:t>
            </a:r>
          </a:p>
        </p:txBody>
      </p:sp>
      <p:pic>
        <p:nvPicPr>
          <p:cNvPr id="20484" name="Picture 4" descr="becquere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078038"/>
            <a:ext cx="19621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620713"/>
            <a:ext cx="7772400" cy="1143000"/>
          </a:xfrm>
        </p:spPr>
        <p:txBody>
          <a:bodyPr/>
          <a:lstStyle/>
          <a:p>
            <a:r>
              <a:rPr lang="pt-BR" sz="2800" smtClean="0"/>
              <a:t>Interesse pela fosforescência e fluorescência dos materiais.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388" y="1628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Procura de uma relação entre  a fluorescência dos materiais e a emissão de raios X.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3284538"/>
            <a:ext cx="487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 experiência com o sal de urânio: hipótese.</a:t>
            </a: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5364163" y="3141663"/>
          <a:ext cx="2697162" cy="3167062"/>
        </p:xfrm>
        <a:graphic>
          <a:graphicData uri="http://schemas.openxmlformats.org/presentationml/2006/ole">
            <p:oleObj spid="_x0000_s4098" name="Photo Editor Photo" r:id="rId3" imgW="933580" imgH="1095528" progId="MSPhotoEd.3">
              <p:embed/>
            </p:oleObj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850" y="4581525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Um nova experiência com o sal de urânio: raios de </a:t>
            </a:r>
            <a:r>
              <a:rPr lang="pt-BR" sz="28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Becquerel</a:t>
            </a:r>
            <a:r>
              <a:rPr lang="pt-BR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099" grpId="0"/>
      <p:bldP spid="4100" grpId="0"/>
      <p:bldP spid="41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452</TotalTime>
  <Words>1028</Words>
  <Application>Microsoft Office PowerPoint</Application>
  <PresentationFormat>On-screen Show (4:3)</PresentationFormat>
  <Paragraphs>161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Trebuchet MS</vt:lpstr>
      <vt:lpstr>Wingdings 2</vt:lpstr>
      <vt:lpstr>Wingdings</vt:lpstr>
      <vt:lpstr>Calibri</vt:lpstr>
      <vt:lpstr>Symbol</vt:lpstr>
      <vt:lpstr>Tahoma</vt:lpstr>
      <vt:lpstr>Times New Roman</vt:lpstr>
      <vt:lpstr>Opulent</vt:lpstr>
      <vt:lpstr>Foto do Microsoft Photo Editor 3.0</vt:lpstr>
      <vt:lpstr>MSPhotoEd.3</vt:lpstr>
      <vt:lpstr>Imagem de bitmap</vt:lpstr>
      <vt:lpstr>Microsoft Equation 3.0</vt:lpstr>
      <vt:lpstr>       OS  RAIOS X  E  A RADIOATIVIDADE   equipe de partículas – lapeF   2011</vt:lpstr>
      <vt:lpstr>A descoberta dos Raios X</vt:lpstr>
      <vt:lpstr>A descoberta</vt:lpstr>
      <vt:lpstr>Slide 4</vt:lpstr>
      <vt:lpstr>Slide 5</vt:lpstr>
      <vt:lpstr>As diversas aplicações</vt:lpstr>
      <vt:lpstr>Slide 7</vt:lpstr>
      <vt:lpstr>A descoberta da radioatividade</vt:lpstr>
      <vt:lpstr>Slide 9</vt:lpstr>
      <vt:lpstr>O casal Curie</vt:lpstr>
      <vt:lpstr>Slide 11</vt:lpstr>
      <vt:lpstr>Duas questões em aberto.</vt:lpstr>
      <vt:lpstr>Nova figura em cena</vt:lpstr>
      <vt:lpstr>Slide 14</vt:lpstr>
      <vt:lpstr>Slide 15</vt:lpstr>
      <vt:lpstr>A natureza das radiações</vt:lpstr>
      <vt:lpstr>A estabilidade do núcleo</vt:lpstr>
      <vt:lpstr>Slide 18</vt:lpstr>
      <vt:lpstr>Slide 19</vt:lpstr>
      <vt:lpstr>Slide 20</vt:lpstr>
      <vt:lpstr>Slide 21</vt:lpstr>
      <vt:lpstr>Entendendo a radiação </vt:lpstr>
      <vt:lpstr>Slide 23</vt:lpstr>
      <vt:lpstr>Slide 24</vt:lpstr>
      <vt:lpstr>Descoberta do neutrino: Uma nova interação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descoberta dos Raios X</dc:title>
  <dc:creator>Faculdade de Educação</dc:creator>
  <cp:lastModifiedBy>GUARA</cp:lastModifiedBy>
  <cp:revision>43</cp:revision>
  <dcterms:created xsi:type="dcterms:W3CDTF">2005-06-03T10:58:22Z</dcterms:created>
  <dcterms:modified xsi:type="dcterms:W3CDTF">2011-06-14T12:58:03Z</dcterms:modified>
</cp:coreProperties>
</file>